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43891200" cy="32918400"/>
  <p:notesSz cx="9236075" cy="70104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880GMUSB3" initials="G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25" d="100"/>
          <a:sy n="25" d="100"/>
        </p:scale>
        <p:origin x="-264" y="36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622" tIns="46311" rIns="92622" bIns="463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8" y="0"/>
            <a:ext cx="4002299" cy="350520"/>
          </a:xfrm>
          <a:prstGeom prst="rect">
            <a:avLst/>
          </a:prstGeom>
        </p:spPr>
        <p:txBody>
          <a:bodyPr vert="horz" lIns="92622" tIns="46311" rIns="92622" bIns="46311" rtlCol="0"/>
          <a:lstStyle>
            <a:lvl1pPr algn="r">
              <a:defRPr sz="1200"/>
            </a:lvl1pPr>
          </a:lstStyle>
          <a:p>
            <a:fld id="{ACEA01D3-7638-475B-8B91-55B87E576B23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02299" cy="350520"/>
          </a:xfrm>
          <a:prstGeom prst="rect">
            <a:avLst/>
          </a:prstGeom>
        </p:spPr>
        <p:txBody>
          <a:bodyPr vert="horz" lIns="92622" tIns="46311" rIns="92622" bIns="463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8" y="6658664"/>
            <a:ext cx="4002299" cy="350520"/>
          </a:xfrm>
          <a:prstGeom prst="rect">
            <a:avLst/>
          </a:prstGeom>
        </p:spPr>
        <p:txBody>
          <a:bodyPr vert="horz" lIns="92622" tIns="46311" rIns="92622" bIns="46311" rtlCol="0" anchor="b"/>
          <a:lstStyle>
            <a:lvl1pPr algn="r">
              <a:defRPr sz="1200"/>
            </a:lvl1pPr>
          </a:lstStyle>
          <a:p>
            <a:fld id="{FBCCC928-B216-4143-8C57-4EFED779C71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170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50520"/>
          </a:xfrm>
          <a:prstGeom prst="rect">
            <a:avLst/>
          </a:prstGeom>
        </p:spPr>
        <p:txBody>
          <a:bodyPr vert="horz" lIns="92622" tIns="46311" rIns="92622" bIns="4631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2174" y="0"/>
            <a:ext cx="4002299" cy="350520"/>
          </a:xfrm>
          <a:prstGeom prst="rect">
            <a:avLst/>
          </a:prstGeom>
        </p:spPr>
        <p:txBody>
          <a:bodyPr vert="horz" lIns="92622" tIns="46311" rIns="92622" bIns="46311" rtlCol="0"/>
          <a:lstStyle>
            <a:lvl1pPr algn="r">
              <a:defRPr sz="1200"/>
            </a:lvl1pPr>
          </a:lstStyle>
          <a:p>
            <a:fld id="{817B356E-DD46-4D95-8094-672BDF7E1BA6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2" tIns="46311" rIns="92622" bIns="4631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2622" tIns="46311" rIns="92622" bIns="46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258"/>
            <a:ext cx="4002299" cy="350520"/>
          </a:xfrm>
          <a:prstGeom prst="rect">
            <a:avLst/>
          </a:prstGeom>
        </p:spPr>
        <p:txBody>
          <a:bodyPr vert="horz" lIns="92622" tIns="46311" rIns="92622" bIns="4631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2174" y="6658258"/>
            <a:ext cx="4002299" cy="350520"/>
          </a:xfrm>
          <a:prstGeom prst="rect">
            <a:avLst/>
          </a:prstGeom>
        </p:spPr>
        <p:txBody>
          <a:bodyPr vert="horz" lIns="92622" tIns="46311" rIns="92622" bIns="46311" rtlCol="0" anchor="b"/>
          <a:lstStyle>
            <a:lvl1pPr algn="r">
              <a:defRPr sz="1200"/>
            </a:lvl1pPr>
          </a:lstStyle>
          <a:p>
            <a:fld id="{0F0AE942-E49D-4F78-A10A-4BD2125E95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63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5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E28F-0845-4063-827C-3DC96CC0C01D}" type="datetimeFigureOut">
              <a:rPr lang="en-US" smtClean="0"/>
              <a:pPr/>
              <a:t>12/9/16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ED394-FE6C-43D8-ADBC-2A77E7622A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38200" y="0"/>
            <a:ext cx="45339000" cy="3098721"/>
          </a:xfrm>
          <a:prstGeom prst="roundRect">
            <a:avLst/>
          </a:prstGeom>
          <a:solidFill>
            <a:schemeClr val="tx1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latin typeface="Times"/>
                <a:cs typeface="Times"/>
              </a:rPr>
              <a:t>Gender Inequalities in </a:t>
            </a:r>
            <a:r>
              <a:rPr lang="en-US" sz="8800" i="1" dirty="0" smtClean="0">
                <a:latin typeface="Times"/>
                <a:cs typeface="Times"/>
              </a:rPr>
              <a:t>Sports Illustrated</a:t>
            </a:r>
          </a:p>
          <a:p>
            <a:pPr algn="ctr"/>
            <a:r>
              <a:rPr lang="en-US" sz="8800" i="1" dirty="0" smtClean="0">
                <a:latin typeface="Times"/>
                <a:cs typeface="Times"/>
              </a:rPr>
              <a:t>2010 - 2016</a:t>
            </a:r>
            <a:endParaRPr lang="en-US" sz="8800" i="1" dirty="0">
              <a:latin typeface="Times"/>
              <a:cs typeface="Times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522712" y="3048000"/>
            <a:ext cx="1368488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43800" y="3124200"/>
            <a:ext cx="28346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Times"/>
                <a:cs typeface="Times"/>
              </a:rPr>
              <a:t>Elizabeth E. </a:t>
            </a:r>
            <a:r>
              <a:rPr lang="en-US" sz="4800" b="1" dirty="0" smtClean="0">
                <a:latin typeface="Times"/>
                <a:cs typeface="Times"/>
              </a:rPr>
              <a:t>Kelly </a:t>
            </a:r>
            <a:r>
              <a:rPr lang="en-US" sz="4800" b="1" dirty="0" smtClean="0">
                <a:latin typeface="Times"/>
                <a:cs typeface="Times"/>
              </a:rPr>
              <a:t>(</a:t>
            </a:r>
            <a:r>
              <a:rPr lang="en-US" sz="4800" b="1" dirty="0" smtClean="0">
                <a:latin typeface="Times"/>
                <a:cs typeface="Times"/>
              </a:rPr>
              <a:t>kelly_e@lynchburg.edu</a:t>
            </a:r>
            <a:r>
              <a:rPr lang="en-US" sz="4800" b="1" dirty="0" smtClean="0">
                <a:latin typeface="Times"/>
                <a:cs typeface="Times"/>
              </a:rPr>
              <a:t>)</a:t>
            </a:r>
            <a:endParaRPr lang="en-US" sz="4800" b="1" baseline="30000" dirty="0" smtClean="0">
              <a:latin typeface="Times"/>
              <a:cs typeface="Times"/>
            </a:endParaRPr>
          </a:p>
          <a:p>
            <a:pPr algn="ctr"/>
            <a:r>
              <a:rPr lang="en-US" sz="4800" baseline="30000" dirty="0" smtClean="0">
                <a:latin typeface="Times"/>
                <a:cs typeface="Times"/>
              </a:rPr>
              <a:t> </a:t>
            </a:r>
            <a:r>
              <a:rPr lang="en-US" sz="4800" dirty="0" smtClean="0">
                <a:latin typeface="Times"/>
                <a:cs typeface="Times"/>
              </a:rPr>
              <a:t>Sport Management, Lynchburg College, Lynchburg, VA USA</a:t>
            </a:r>
            <a:endParaRPr lang="en-US" sz="4800" b="1" baseline="30000" dirty="0" smtClean="0">
              <a:latin typeface="Times"/>
              <a:cs typeface="Times"/>
            </a:endParaRPr>
          </a:p>
          <a:p>
            <a:endParaRPr lang="en-US" dirty="0">
              <a:latin typeface="Times"/>
              <a:cs typeface="Time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4724400"/>
            <a:ext cx="13411200" cy="1123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"/>
                <a:cs typeface="Times"/>
              </a:rPr>
              <a:t>Introduction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16383000"/>
            <a:ext cx="13411200" cy="1123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"/>
                <a:cs typeface="Times"/>
              </a:rPr>
              <a:t>Methods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087600" y="4724400"/>
            <a:ext cx="13411200" cy="1123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"/>
                <a:cs typeface="Times"/>
              </a:rPr>
              <a:t>Results</a:t>
            </a:r>
            <a:endParaRPr lang="en-US" sz="6000" dirty="0">
              <a:latin typeface="Times"/>
              <a:cs typeface="Time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184600" y="19659600"/>
            <a:ext cx="13411200" cy="11237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"/>
                <a:cs typeface="Times"/>
              </a:rPr>
              <a:t>Conclusions</a:t>
            </a:r>
            <a:endParaRPr lang="en-US" sz="6000" dirty="0">
              <a:latin typeface="Times"/>
              <a:cs typeface="Times"/>
            </a:endParaRPr>
          </a:p>
        </p:txBody>
      </p:sp>
      <p:pic>
        <p:nvPicPr>
          <p:cNvPr id="15" name="Picture 14" descr="LC logo 2c stack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9014" y="29337000"/>
            <a:ext cx="10102186" cy="3581400"/>
          </a:xfrm>
          <a:prstGeom prst="rect">
            <a:avLst/>
          </a:prstGeom>
        </p:spPr>
      </p:pic>
      <p:pic>
        <p:nvPicPr>
          <p:cNvPr id="17" name="Picture 16" descr="Macintosh HD:Users:kellyel:Desktop:Screen Shot 2016-12-02 at 10.35.53 AM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00" y="5715000"/>
            <a:ext cx="14097000" cy="586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Macintosh HD:Users:kellyel:Desktop:Screen Shot 2016-11-30 at 4.34.01 PM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4600" y="16154400"/>
            <a:ext cx="15087600" cy="9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143000" y="6324600"/>
            <a:ext cx="13305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"/>
              <a:cs typeface="Time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19200" y="6019800"/>
            <a:ext cx="13305692" cy="10248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Times"/>
                <a:cs typeface="Times"/>
              </a:rPr>
              <a:t>This study analyzed </a:t>
            </a:r>
            <a:r>
              <a:rPr lang="en-US" sz="4400" b="1" dirty="0" smtClean="0">
                <a:latin typeface="Times"/>
                <a:cs typeface="Times"/>
              </a:rPr>
              <a:t>497</a:t>
            </a:r>
            <a:r>
              <a:rPr lang="en-US" sz="4400" dirty="0" smtClean="0">
                <a:latin typeface="Times"/>
                <a:cs typeface="Times"/>
              </a:rPr>
              <a:t> </a:t>
            </a:r>
            <a:r>
              <a:rPr lang="en-US" sz="4400" i="1" dirty="0" smtClean="0">
                <a:latin typeface="Times"/>
                <a:cs typeface="Times"/>
              </a:rPr>
              <a:t>Sports Illustrated </a:t>
            </a:r>
            <a:r>
              <a:rPr lang="en-US" sz="4400" dirty="0">
                <a:latin typeface="Times"/>
                <a:cs typeface="Times"/>
              </a:rPr>
              <a:t>a</a:t>
            </a:r>
            <a:r>
              <a:rPr lang="en-US" sz="4400" dirty="0" smtClean="0">
                <a:latin typeface="Times"/>
                <a:cs typeface="Times"/>
              </a:rPr>
              <a:t>dvertisements from 2010 – 2016. </a:t>
            </a:r>
          </a:p>
          <a:p>
            <a:endParaRPr lang="en-US" sz="4400" dirty="0" smtClean="0">
              <a:latin typeface="Times"/>
              <a:cs typeface="Times"/>
            </a:endParaRPr>
          </a:p>
          <a:p>
            <a:pPr>
              <a:buFont typeface="Arial" pitchFamily="34" charset="0"/>
              <a:buChar char="•"/>
            </a:pPr>
            <a:r>
              <a:rPr lang="en-US" sz="4400" i="1" dirty="0" smtClean="0">
                <a:latin typeface="Times"/>
                <a:cs typeface="Times"/>
              </a:rPr>
              <a:t>Sports Illustrated </a:t>
            </a:r>
            <a:r>
              <a:rPr lang="en-US" sz="4400" dirty="0" smtClean="0">
                <a:latin typeface="Times"/>
                <a:cs typeface="Times"/>
              </a:rPr>
              <a:t>was established in 1954</a:t>
            </a:r>
          </a:p>
          <a:p>
            <a:endParaRPr lang="en-US" sz="4400" dirty="0" smtClean="0">
              <a:latin typeface="Times"/>
              <a:cs typeface="Times"/>
            </a:endParaRP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latin typeface="Times"/>
                <a:cs typeface="Times"/>
              </a:rPr>
              <a:t>23 million </a:t>
            </a:r>
            <a:r>
              <a:rPr lang="en-US" sz="4400" dirty="0" smtClean="0">
                <a:latin typeface="Times"/>
                <a:cs typeface="Times"/>
              </a:rPr>
              <a:t>people read the magazine each week</a:t>
            </a:r>
          </a:p>
          <a:p>
            <a:endParaRPr lang="en-US" sz="4400" dirty="0" smtClean="0">
              <a:latin typeface="Times"/>
              <a:cs typeface="Times"/>
            </a:endParaRP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Times"/>
                <a:cs typeface="Times"/>
              </a:rPr>
              <a:t>The inequality of both race and gender in the advertisements represents the </a:t>
            </a:r>
            <a:r>
              <a:rPr lang="en-US" sz="4400" b="1" dirty="0" smtClean="0">
                <a:latin typeface="Times"/>
                <a:cs typeface="Times"/>
              </a:rPr>
              <a:t>Hegemonic Masculinity</a:t>
            </a:r>
            <a:r>
              <a:rPr lang="en-US" sz="4400" dirty="0" smtClean="0">
                <a:latin typeface="Times"/>
                <a:cs typeface="Times"/>
              </a:rPr>
              <a:t>, and Hegemonic whiteness within sport.</a:t>
            </a:r>
          </a:p>
          <a:p>
            <a:endParaRPr lang="en-US" sz="4400" dirty="0" smtClean="0">
              <a:latin typeface="Times"/>
              <a:cs typeface="Times"/>
            </a:endParaRPr>
          </a:p>
          <a:p>
            <a:r>
              <a:rPr lang="en-US" sz="4400" b="1" dirty="0" smtClean="0">
                <a:solidFill>
                  <a:srgbClr val="0000FF"/>
                </a:solidFill>
                <a:latin typeface="Times"/>
                <a:cs typeface="Times"/>
              </a:rPr>
              <a:t>Purpose</a:t>
            </a:r>
            <a:r>
              <a:rPr lang="en-US" sz="4400" b="1" dirty="0" smtClean="0">
                <a:latin typeface="Times"/>
                <a:cs typeface="Times"/>
              </a:rPr>
              <a:t>:</a:t>
            </a:r>
            <a:endParaRPr lang="en-US" sz="4400" dirty="0">
              <a:latin typeface="Times"/>
              <a:cs typeface="Times"/>
            </a:endParaRP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Times"/>
                <a:cs typeface="Times"/>
              </a:rPr>
              <a:t>To </a:t>
            </a:r>
            <a:r>
              <a:rPr lang="en-US" sz="4400" dirty="0">
                <a:latin typeface="Times"/>
                <a:cs typeface="Times"/>
              </a:rPr>
              <a:t>continue previous scholarly studies, and to determine the current gender divide in </a:t>
            </a:r>
            <a:r>
              <a:rPr lang="en-US" sz="4400" i="1" dirty="0">
                <a:latin typeface="Times"/>
                <a:cs typeface="Times"/>
              </a:rPr>
              <a:t>Sports Illustrated</a:t>
            </a:r>
            <a:r>
              <a:rPr lang="en-US" sz="4400" dirty="0">
                <a:latin typeface="Times"/>
                <a:cs typeface="Times"/>
              </a:rPr>
              <a:t> marketing advertisements using athletes.</a:t>
            </a:r>
            <a:r>
              <a:rPr lang="en-US" sz="4400" dirty="0">
                <a:latin typeface="Times"/>
                <a:cs typeface="Times"/>
              </a:rPr>
              <a:t> </a:t>
            </a:r>
            <a:endParaRPr lang="en-US" sz="4400" dirty="0">
              <a:latin typeface="Times"/>
              <a:cs typeface="Time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17526000"/>
            <a:ext cx="13716000" cy="14927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Times"/>
                <a:cs typeface="Times"/>
              </a:rPr>
              <a:t> </a:t>
            </a:r>
            <a:r>
              <a:rPr lang="en-US" sz="4400" dirty="0" smtClean="0">
                <a:latin typeface="Times"/>
                <a:cs typeface="Times"/>
              </a:rPr>
              <a:t>497 advertisements analyzed from 2010 – 2016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Times"/>
                <a:cs typeface="Times"/>
              </a:rPr>
              <a:t>Each advertisement was analyzed based on:</a:t>
            </a:r>
            <a:r>
              <a:rPr lang="en-US" sz="4400" dirty="0">
                <a:latin typeface="Times"/>
                <a:cs typeface="Times"/>
              </a:rPr>
              <a:t> </a:t>
            </a:r>
            <a:r>
              <a:rPr lang="en-US" sz="4400" dirty="0" smtClean="0">
                <a:latin typeface="Times"/>
                <a:cs typeface="Times"/>
              </a:rPr>
              <a:t>name of the athlete, sport of the athlete, gender, race, and the company.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>
                <a:latin typeface="Times"/>
                <a:cs typeface="Times"/>
              </a:rPr>
              <a:t>The advertisements were also coded under detailed analysis:</a:t>
            </a:r>
          </a:p>
          <a:p>
            <a:pPr marL="742950" lvl="0" indent="-742950">
              <a:buAutoNum type="arabicParenR"/>
            </a:pPr>
            <a:r>
              <a:rPr lang="en-US" sz="4400" dirty="0" smtClean="0">
                <a:latin typeface="Times"/>
                <a:cs typeface="Times"/>
              </a:rPr>
              <a:t>Setting </a:t>
            </a:r>
            <a:r>
              <a:rPr lang="en-US" sz="4400" dirty="0">
                <a:latin typeface="Times"/>
                <a:cs typeface="Times"/>
              </a:rPr>
              <a:t>of the Advertisement:  Was the setting of the advertisement related or non-related to sport</a:t>
            </a:r>
            <a:r>
              <a:rPr lang="en-US" sz="4400" dirty="0" smtClean="0">
                <a:latin typeface="Times"/>
                <a:cs typeface="Times"/>
              </a:rPr>
              <a:t>?</a:t>
            </a:r>
          </a:p>
          <a:p>
            <a:pPr lvl="0"/>
            <a:endParaRPr lang="en-US" sz="4400" dirty="0" smtClean="0">
              <a:latin typeface="Times"/>
              <a:cs typeface="Times"/>
            </a:endParaRPr>
          </a:p>
          <a:p>
            <a:pPr marL="742950" lvl="0" indent="-742950">
              <a:buAutoNum type="arabicParenR"/>
            </a:pPr>
            <a:r>
              <a:rPr lang="en-US" sz="4400" dirty="0" smtClean="0">
                <a:latin typeface="Times"/>
                <a:cs typeface="Times"/>
              </a:rPr>
              <a:t> Apparel</a:t>
            </a:r>
            <a:r>
              <a:rPr lang="en-US" sz="4400" dirty="0">
                <a:latin typeface="Times"/>
                <a:cs typeface="Times"/>
              </a:rPr>
              <a:t>: Was the athlete dressed in athletic, or non-athletic apparel? If the athlete was female was she wearing jewelry</a:t>
            </a:r>
            <a:r>
              <a:rPr lang="en-US" sz="4400" dirty="0" smtClean="0">
                <a:latin typeface="Times"/>
                <a:cs typeface="Times"/>
              </a:rPr>
              <a:t>?</a:t>
            </a:r>
          </a:p>
          <a:p>
            <a:pPr lvl="0"/>
            <a:endParaRPr lang="en-US" sz="4400" dirty="0" smtClean="0">
              <a:latin typeface="Times"/>
              <a:cs typeface="Times"/>
            </a:endParaRPr>
          </a:p>
          <a:p>
            <a:pPr marL="742950" lvl="0" indent="-742950">
              <a:buAutoNum type="arabicParenR"/>
            </a:pPr>
            <a:r>
              <a:rPr lang="en-US" sz="4400" dirty="0" smtClean="0">
                <a:latin typeface="Times"/>
                <a:cs typeface="Times"/>
              </a:rPr>
              <a:t>Hair</a:t>
            </a:r>
            <a:r>
              <a:rPr lang="en-US" sz="4400" dirty="0">
                <a:latin typeface="Times"/>
                <a:cs typeface="Times"/>
              </a:rPr>
              <a:t>: (female athletes only) Describe the hairstyle in the advertisement. Was the style reflective of an athletic style or non-athletic style</a:t>
            </a:r>
            <a:r>
              <a:rPr lang="en-US" sz="4400" dirty="0" smtClean="0">
                <a:latin typeface="Times"/>
                <a:cs typeface="Times"/>
              </a:rPr>
              <a:t>?</a:t>
            </a:r>
          </a:p>
          <a:p>
            <a:pPr marL="742950" lvl="0" indent="-742950">
              <a:buAutoNum type="arabicParenR"/>
            </a:pPr>
            <a:endParaRPr lang="en-US" sz="4400" dirty="0">
              <a:latin typeface="Times"/>
              <a:cs typeface="Times"/>
            </a:endParaRPr>
          </a:p>
          <a:p>
            <a:pPr marL="742950" lvl="0" indent="-742950">
              <a:buAutoNum type="arabicParenR"/>
            </a:pPr>
            <a:r>
              <a:rPr lang="en-US" sz="4400" dirty="0" smtClean="0">
                <a:latin typeface="Times"/>
                <a:cs typeface="Times"/>
              </a:rPr>
              <a:t>Positioning </a:t>
            </a:r>
            <a:r>
              <a:rPr lang="en-US" sz="4400" dirty="0">
                <a:latin typeface="Times"/>
                <a:cs typeface="Times"/>
              </a:rPr>
              <a:t>of Athlete: Was the positioning of the athlete in an actively engaging stance, or a posed stance. </a:t>
            </a:r>
            <a:endParaRPr lang="en-US" sz="4400" dirty="0" smtClean="0">
              <a:latin typeface="Times"/>
              <a:cs typeface="Times"/>
            </a:endParaRPr>
          </a:p>
          <a:p>
            <a:pPr lvl="0"/>
            <a:endParaRPr lang="en-US" sz="4400" dirty="0">
              <a:latin typeface="Times"/>
              <a:cs typeface="Times"/>
            </a:endParaRPr>
          </a:p>
          <a:p>
            <a:pPr marL="742950" lvl="0" indent="-742950">
              <a:buAutoNum type="arabicParenR"/>
            </a:pPr>
            <a:r>
              <a:rPr lang="en-US" sz="4400" dirty="0" smtClean="0">
                <a:latin typeface="Times"/>
                <a:cs typeface="Times"/>
              </a:rPr>
              <a:t>Facial </a:t>
            </a:r>
            <a:r>
              <a:rPr lang="en-US" sz="4400" dirty="0">
                <a:latin typeface="Times"/>
                <a:cs typeface="Times"/>
              </a:rPr>
              <a:t>Expression: Did the athlete’s facial expression reflect one in action, or were they smiling?</a:t>
            </a:r>
          </a:p>
          <a:p>
            <a:pPr>
              <a:buFont typeface="Arial" pitchFamily="34" charset="0"/>
              <a:buChar char="•"/>
            </a:pPr>
            <a:endParaRPr lang="en-US" sz="4000" dirty="0" smtClean="0">
              <a:latin typeface="Times"/>
              <a:cs typeface="Time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011400" y="11582400"/>
            <a:ext cx="13563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4400" dirty="0" smtClean="0">
                <a:latin typeface="Times"/>
                <a:cs typeface="Times"/>
              </a:rPr>
              <a:t>The </a:t>
            </a:r>
            <a:r>
              <a:rPr lang="en-US" sz="4400" dirty="0">
                <a:latin typeface="Times"/>
                <a:cs typeface="Times"/>
              </a:rPr>
              <a:t>data shows the perceptible </a:t>
            </a:r>
            <a:r>
              <a:rPr lang="en-US" sz="4400" dirty="0" smtClean="0">
                <a:latin typeface="Times"/>
                <a:cs typeface="Times"/>
              </a:rPr>
              <a:t>inequality</a:t>
            </a:r>
            <a:r>
              <a:rPr lang="en-US" sz="4400" dirty="0">
                <a:latin typeface="Times"/>
                <a:cs typeface="Times"/>
              </a:rPr>
              <a:t> </a:t>
            </a:r>
            <a:r>
              <a:rPr lang="en-US" sz="4400" dirty="0" smtClean="0">
                <a:latin typeface="Times"/>
                <a:cs typeface="Times"/>
              </a:rPr>
              <a:t>with 432  </a:t>
            </a:r>
            <a:r>
              <a:rPr lang="en-US" sz="4400" dirty="0">
                <a:latin typeface="Times"/>
                <a:cs typeface="Times"/>
              </a:rPr>
              <a:t>(86.9%) </a:t>
            </a:r>
            <a:r>
              <a:rPr lang="en-US" sz="4400" dirty="0" smtClean="0">
                <a:latin typeface="Times"/>
                <a:cs typeface="Times"/>
              </a:rPr>
              <a:t>of the advertisements representing </a:t>
            </a:r>
            <a:r>
              <a:rPr lang="en-US" sz="4400" dirty="0">
                <a:latin typeface="Times"/>
                <a:cs typeface="Times"/>
              </a:rPr>
              <a:t>male athletes</a:t>
            </a:r>
            <a:r>
              <a:rPr lang="en-US" sz="4400" dirty="0" smtClean="0">
                <a:latin typeface="Times"/>
                <a:cs typeface="Times"/>
              </a:rPr>
              <a:t>,</a:t>
            </a:r>
            <a:r>
              <a:rPr lang="en-US" sz="4400" dirty="0">
                <a:latin typeface="Times"/>
                <a:cs typeface="Times"/>
              </a:rPr>
              <a:t> </a:t>
            </a:r>
            <a:r>
              <a:rPr lang="en-US" sz="4400" dirty="0" smtClean="0">
                <a:latin typeface="Times"/>
                <a:cs typeface="Times"/>
              </a:rPr>
              <a:t>and 63 </a:t>
            </a:r>
            <a:r>
              <a:rPr lang="en-US" sz="4400" dirty="0">
                <a:latin typeface="Times"/>
                <a:cs typeface="Times"/>
              </a:rPr>
              <a:t>(12.7%</a:t>
            </a:r>
            <a:r>
              <a:rPr lang="en-US" sz="4400" dirty="0" smtClean="0">
                <a:latin typeface="Times"/>
                <a:cs typeface="Times"/>
              </a:rPr>
              <a:t>) featuring female </a:t>
            </a:r>
            <a:r>
              <a:rPr lang="en-US" sz="4400" dirty="0">
                <a:latin typeface="Times"/>
                <a:cs typeface="Times"/>
              </a:rPr>
              <a:t>athletes. </a:t>
            </a:r>
            <a:endParaRPr lang="en-US" sz="4400" dirty="0" smtClean="0">
              <a:latin typeface="Times"/>
              <a:cs typeface="Times"/>
            </a:endParaRPr>
          </a:p>
          <a:p>
            <a:pPr>
              <a:buFont typeface="Arial"/>
              <a:buChar char="•"/>
            </a:pPr>
            <a:endParaRPr lang="en-US" sz="4400" dirty="0" smtClean="0">
              <a:latin typeface="Times"/>
              <a:cs typeface="Times"/>
            </a:endParaRPr>
          </a:p>
          <a:p>
            <a:pPr>
              <a:buFont typeface="Arial"/>
              <a:buChar char="•"/>
            </a:pPr>
            <a:r>
              <a:rPr lang="en-US" sz="4400" dirty="0" smtClean="0">
                <a:latin typeface="Times"/>
                <a:cs typeface="Times"/>
              </a:rPr>
              <a:t>Hegemonic Whiteness is also supported with 54.3% of the athletes featured being white. </a:t>
            </a:r>
            <a:r>
              <a:rPr lang="en-US" sz="4400" dirty="0" smtClean="0">
                <a:latin typeface="Times"/>
                <a:cs typeface="Times"/>
              </a:rPr>
              <a:t>Specifically, 46.7% of the advertisements featured white males. </a:t>
            </a:r>
            <a:endParaRPr lang="en-US" sz="4400" dirty="0" smtClean="0">
              <a:latin typeface="Times"/>
              <a:cs typeface="Times"/>
            </a:endParaRPr>
          </a:p>
        </p:txBody>
      </p:sp>
      <p:pic>
        <p:nvPicPr>
          <p:cNvPr id="25" name="Picture 24" descr="Screen Shot 2016-10-26 at 11.00.35 A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0" y="4876800"/>
            <a:ext cx="5562600" cy="7239000"/>
          </a:xfrm>
          <a:prstGeom prst="rect">
            <a:avLst/>
          </a:prstGeom>
        </p:spPr>
      </p:pic>
      <p:pic>
        <p:nvPicPr>
          <p:cNvPr id="26" name="Picture 25" descr="Macintosh HD:Users:kellyel:Desktop:Screen Shot 2016-12-05 at 3.28.25 PM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5600" y="4800600"/>
            <a:ext cx="5562600" cy="7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Screen Shot 2016-10-26 at 11.12.45 AM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0" y="25501600"/>
            <a:ext cx="5943600" cy="7416800"/>
          </a:xfrm>
          <a:prstGeom prst="rect">
            <a:avLst/>
          </a:prstGeom>
        </p:spPr>
      </p:pic>
      <p:pic>
        <p:nvPicPr>
          <p:cNvPr id="28" name="Picture 27" descr="Screen Shot 2016-10-26 at 11.14.00 A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00" y="25528163"/>
            <a:ext cx="5562600" cy="736483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337000" y="21031200"/>
            <a:ext cx="14020800" cy="9571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00FF"/>
                </a:solidFill>
                <a:latin typeface="Times"/>
                <a:cs typeface="Times"/>
              </a:rPr>
              <a:t>Thesis:</a:t>
            </a:r>
          </a:p>
          <a:p>
            <a:pPr>
              <a:buFont typeface="Arial"/>
              <a:buChar char="•"/>
            </a:pPr>
            <a:r>
              <a:rPr lang="en-US" sz="4400" dirty="0">
                <a:latin typeface="Times"/>
                <a:cs typeface="Times"/>
              </a:rPr>
              <a:t>. </a:t>
            </a:r>
            <a:r>
              <a:rPr lang="en-US" sz="4400" b="1" dirty="0">
                <a:latin typeface="Times"/>
                <a:cs typeface="Times"/>
              </a:rPr>
              <a:t> </a:t>
            </a:r>
            <a:r>
              <a:rPr lang="en-US" sz="4400" dirty="0">
                <a:latin typeface="Times"/>
                <a:cs typeface="Times"/>
              </a:rPr>
              <a:t>Regardless of the improvement to market female athletes, the inequality continues to create a social ideological gap within viewers, and supports the hegemonic masculinity within sport.  The </a:t>
            </a:r>
            <a:r>
              <a:rPr lang="en-US" sz="4400" i="1" dirty="0">
                <a:latin typeface="Times"/>
                <a:cs typeface="Times"/>
              </a:rPr>
              <a:t>Sports Illustrated</a:t>
            </a:r>
            <a:r>
              <a:rPr lang="en-US" sz="4400" dirty="0">
                <a:latin typeface="Times"/>
                <a:cs typeface="Times"/>
              </a:rPr>
              <a:t> advertisements statistically reflect the gender roles made by society.</a:t>
            </a:r>
            <a:r>
              <a:rPr lang="en-US" sz="4400" b="1" dirty="0">
                <a:latin typeface="Times"/>
                <a:cs typeface="Times"/>
              </a:rPr>
              <a:t> </a:t>
            </a:r>
            <a:endParaRPr lang="en-US" sz="4400" b="1" dirty="0" smtClean="0">
              <a:latin typeface="Times"/>
              <a:cs typeface="Times"/>
            </a:endParaRPr>
          </a:p>
          <a:p>
            <a:pPr>
              <a:buFont typeface="Arial"/>
              <a:buChar char="•"/>
            </a:pPr>
            <a:endParaRPr lang="en-US" sz="4400" b="1" dirty="0">
              <a:latin typeface="Times"/>
              <a:cs typeface="Times"/>
            </a:endParaRPr>
          </a:p>
          <a:p>
            <a:pPr>
              <a:buFont typeface="Arial"/>
              <a:buChar char="•"/>
            </a:pPr>
            <a:r>
              <a:rPr lang="en-US" sz="4400" dirty="0" smtClean="0">
                <a:latin typeface="Times"/>
                <a:cs typeface="Times"/>
              </a:rPr>
              <a:t>Important to note that sports Illustrated is a business with 23 million viewers, 78% being male.</a:t>
            </a:r>
          </a:p>
          <a:p>
            <a:pPr>
              <a:buFont typeface="Arial"/>
              <a:buChar char="•"/>
            </a:pPr>
            <a:endParaRPr lang="en-US" sz="4400" dirty="0">
              <a:latin typeface="Times"/>
              <a:cs typeface="Times"/>
            </a:endParaRPr>
          </a:p>
          <a:p>
            <a:pPr>
              <a:buFont typeface="Arial"/>
              <a:buChar char="•"/>
            </a:pPr>
            <a:r>
              <a:rPr lang="en-US" sz="4400" dirty="0" smtClean="0">
                <a:latin typeface="Times"/>
                <a:cs typeface="Times"/>
              </a:rPr>
              <a:t>Although the inequality of representation is drastically unequal, there is improvement from previous years and studies.</a:t>
            </a:r>
          </a:p>
          <a:p>
            <a:endParaRPr lang="en-US" sz="4400" dirty="0">
              <a:latin typeface="Times"/>
              <a:cs typeface="Time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108400" y="12039600"/>
            <a:ext cx="14325600" cy="754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4400" dirty="0" smtClean="0">
                <a:latin typeface="Times"/>
                <a:cs typeface="Times"/>
              </a:rPr>
              <a:t>The positioning of athletes supports gender ideologies determined by the social world.</a:t>
            </a:r>
          </a:p>
          <a:p>
            <a:endParaRPr lang="en-US" sz="4400" dirty="0" smtClean="0">
              <a:latin typeface="Times"/>
              <a:cs typeface="Times"/>
            </a:endParaRPr>
          </a:p>
          <a:p>
            <a:pPr>
              <a:buFont typeface="Arial"/>
              <a:buChar char="•"/>
            </a:pPr>
            <a:r>
              <a:rPr lang="en-US" sz="4400" dirty="0" smtClean="0">
                <a:latin typeface="Times"/>
                <a:cs typeface="Times"/>
              </a:rPr>
              <a:t>Females are often featured in sports tha</a:t>
            </a:r>
            <a:r>
              <a:rPr lang="en-US" sz="4400" dirty="0" smtClean="0">
                <a:latin typeface="Times"/>
                <a:cs typeface="Times"/>
              </a:rPr>
              <a:t>t are “sex appropriate” such as tennis,  surfing, golf, soccer etc. </a:t>
            </a:r>
          </a:p>
          <a:p>
            <a:endParaRPr lang="en-US" sz="4400" dirty="0" smtClean="0">
              <a:latin typeface="Times"/>
              <a:cs typeface="Times"/>
            </a:endParaRPr>
          </a:p>
          <a:p>
            <a:pPr>
              <a:buFont typeface="Arial"/>
              <a:buChar char="•"/>
            </a:pPr>
            <a:r>
              <a:rPr lang="en-US" sz="4400" dirty="0" smtClean="0">
                <a:latin typeface="Times"/>
                <a:cs typeface="Times"/>
              </a:rPr>
              <a:t>The attire, accessories and positioning of female athletes are organized to show </a:t>
            </a:r>
            <a:r>
              <a:rPr lang="en-US" sz="4400" dirty="0" smtClean="0">
                <a:latin typeface="Times"/>
                <a:cs typeface="Times"/>
              </a:rPr>
              <a:t>th</a:t>
            </a:r>
            <a:r>
              <a:rPr lang="en-US" sz="4400" dirty="0" smtClean="0">
                <a:latin typeface="Times"/>
                <a:cs typeface="Times"/>
              </a:rPr>
              <a:t> athletes feminine qualities.</a:t>
            </a:r>
          </a:p>
          <a:p>
            <a:endParaRPr lang="en-US" sz="4400" dirty="0" smtClean="0">
              <a:latin typeface="Times"/>
              <a:cs typeface="Times"/>
            </a:endParaRPr>
          </a:p>
          <a:p>
            <a:pPr>
              <a:buFont typeface="Arial"/>
              <a:buChar char="•"/>
            </a:pPr>
            <a:r>
              <a:rPr lang="en-US" sz="4400" dirty="0" smtClean="0">
                <a:latin typeface="Times"/>
                <a:cs typeface="Times"/>
              </a:rPr>
              <a:t>Advertisements using males often convey the masculinity within the positioning and the sport chosen. </a:t>
            </a:r>
            <a:endParaRPr lang="en-US" sz="4400" dirty="0" smtClean="0">
              <a:latin typeface="Times"/>
              <a:cs typeface="Times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2971800"/>
            <a:ext cx="1368488" cy="1676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84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7423</TotalTime>
  <Words>462</Words>
  <Application>Microsoft Macintosh PowerPoint</Application>
  <PresentationFormat>Custom</PresentationFormat>
  <Paragraphs>46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Anne E. O'Brien</dc:creator>
  <cp:lastModifiedBy>elizabeth kelly</cp:lastModifiedBy>
  <cp:revision>220</cp:revision>
  <cp:lastPrinted>2013-02-11T17:34:26Z</cp:lastPrinted>
  <dcterms:created xsi:type="dcterms:W3CDTF">2014-02-18T19:49:01Z</dcterms:created>
  <dcterms:modified xsi:type="dcterms:W3CDTF">2016-12-12T14:32:56Z</dcterms:modified>
</cp:coreProperties>
</file>