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2160" autoAdjust="0"/>
  </p:normalViewPr>
  <p:slideViewPr>
    <p:cSldViewPr snapToGrid="0">
      <p:cViewPr varScale="1">
        <p:scale>
          <a:sx n="87" d="100"/>
          <a:sy n="87" d="100"/>
        </p:scale>
        <p:origin x="114" y="20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5077-A074-4E8C-B45E-964494945228}" type="datetimeFigureOut">
              <a:rPr lang="en-US"/>
              <a:t>4/4/2017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C80B-8910-445E-8D30-7A590951118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125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A4-4B96-49F4-8C25-4C9D06114B2C}" type="datetimeFigureOut">
              <a:rPr lang="en-US"/>
              <a:t>4/4/2017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1F1E7-4EFD-4BFF-B438-FCD52FD36B1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3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question that your experiment answers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2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Summarize your research in</a:t>
            </a:r>
            <a:r>
              <a:rPr lang="en-US" baseline="0" dirty="0"/>
              <a:t> three to five points.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36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Establish hypothesis</a:t>
            </a:r>
            <a:r>
              <a:rPr lang="en-US" baseline="0" dirty="0"/>
              <a:t> before you begin the experiment. This should be your best educated guess based on your research.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77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all of the steps used in completing</a:t>
            </a:r>
            <a:r>
              <a:rPr lang="en-US" baseline="0" dirty="0"/>
              <a:t> your experiment.</a:t>
            </a:r>
          </a:p>
          <a:p>
            <a:r>
              <a:rPr lang="en-US" baseline="0" dirty="0"/>
              <a:t>Remember to number your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36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4572000"/>
            <a:ext cx="121920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740333"/>
            <a:ext cx="10972800" cy="1263534"/>
          </a:xfrm>
        </p:spPr>
        <p:txBody>
          <a:bodyPr anchor="ctr">
            <a:normAutofit/>
          </a:bodyPr>
          <a:lstStyle>
            <a:lvl1pPr algn="l">
              <a:defRPr sz="58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103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286500"/>
            <a:ext cx="10972800" cy="4572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pic>
        <p:nvPicPr>
          <p:cNvPr id="9" name="Picture 8" descr="Closeup of test tube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" y="0"/>
            <a:ext cx="12188952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4/4/2017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55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9310254" y="0"/>
            <a:ext cx="288174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310254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86900" y="685800"/>
            <a:ext cx="2324100" cy="54863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685800"/>
            <a:ext cx="8105775" cy="54863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4/4/2017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6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4/4/2017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308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53095"/>
            <a:ext cx="10972800" cy="2286000"/>
          </a:xfrm>
        </p:spPr>
        <p:txBody>
          <a:bodyPr anchor="b">
            <a:normAutofit/>
          </a:bodyPr>
          <a:lstStyle>
            <a:lvl1pPr>
              <a:defRPr sz="5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7531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250" y="5864054"/>
            <a:ext cx="10972800" cy="45004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72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3091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4/4/2017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2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032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032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4/4/2017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062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4/4/2017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594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/>
              <a:t>‹#›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en-US"/>
              <a:t>4/4/2017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633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19" y="465512"/>
            <a:ext cx="350616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0519" y="3746500"/>
            <a:ext cx="3506162" cy="24257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0" y="465513"/>
            <a:ext cx="7048500" cy="593528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020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68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29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3749040"/>
            <a:ext cx="3502152" cy="242316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309872" y="0"/>
            <a:ext cx="7882128" cy="6858000"/>
          </a:xfrm>
        </p:spPr>
        <p:txBody>
          <a:bodyPr tIns="7315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49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12192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6800" y="127000"/>
            <a:ext cx="1005840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714500"/>
            <a:ext cx="100584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4" y="6394450"/>
            <a:ext cx="5238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F4C9F40-B079-4B71-A627-7266DFEA7F03}" type="slidenum">
              <a:rPr/>
              <a:pPr/>
              <a:t>‹#›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9625" y="6394450"/>
            <a:ext cx="81343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86900" y="6394450"/>
            <a:ext cx="23241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402902D-A5F5-4D7D-AAA7-32469BA0BC4D}" type="datetimeFigureOut">
              <a:rPr lang="en-US"/>
              <a:pPr/>
              <a:t>4/4/2017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5958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ts val="2200"/>
        </a:spcBef>
        <a:buClr>
          <a:schemeClr val="tx1">
            <a:lumMod val="65000"/>
          </a:schemeClr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ts val="1600"/>
        </a:spcBef>
        <a:buClr>
          <a:schemeClr val="tx1">
            <a:lumMod val="6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ts val="1200"/>
        </a:spcBef>
        <a:buClr>
          <a:schemeClr val="tx1">
            <a:lumMod val="65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ts val="10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17320" indent="-228600" algn="l" defTabSz="914400" rtl="0" eaLnBrk="1" latinLnBrk="0" hangingPunct="1">
        <a:spcBef>
          <a:spcPts val="8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S9zq7V9O4I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ediatrics.aappublications.org/content/early/2015/10/13/peds.2015-0749" TargetMode="External"/><Relationship Id="rId7" Type="http://schemas.openxmlformats.org/officeDocument/2006/relationships/hyperlink" Target="https://www.ncbi.nlm.nih.gov/pubmed/27240493" TargetMode="External"/><Relationship Id="rId2" Type="http://schemas.openxmlformats.org/officeDocument/2006/relationships/hyperlink" Target="https://www.youtube.com/watch?v=hS9zq7V9O4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26599003" TargetMode="External"/><Relationship Id="rId5" Type="http://schemas.openxmlformats.org/officeDocument/2006/relationships/hyperlink" Target="https://www.ncbi.nlm.nih.gov/pubmed/23428186" TargetMode="External"/><Relationship Id="rId4" Type="http://schemas.openxmlformats.org/officeDocument/2006/relationships/hyperlink" Target="https://www.ncbi.nlm.nih.gov/pubmed/209299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85447"/>
            <a:ext cx="12192000" cy="15867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Meta-analysis to assess the severity of off-label Botox usage in children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</a:rPr>
              <a:t>Erica Morris| Health Promotion | Lynchburg College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7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Botox Onabotulinumtoxin 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5808518"/>
            <a:ext cx="12192000" cy="104948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Is Botox a safe treatment to ease the symptoms 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of</a:t>
            </a:r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</a:rPr>
              <a:t> Cerebral Palsy in children?</a:t>
            </a:r>
            <a:endParaRPr lang="en-US" sz="24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555" y="394855"/>
            <a:ext cx="11218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/>
              <a:t> </a:t>
            </a:r>
            <a:r>
              <a:rPr lang="en-US" sz="2400" b="1" i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Clostridium Botulinum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Therapeutic Botulinum Toxin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Prescribing information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At Risk Populations</a:t>
            </a:r>
            <a:endParaRPr lang="en-US" sz="24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05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411941"/>
          </a:xfrm>
        </p:spPr>
        <p:txBody>
          <a:bodyPr/>
          <a:lstStyle/>
          <a:p>
            <a:pPr algn="ctr"/>
            <a:r>
              <a:rPr lang="en-US" dirty="0" smtClean="0"/>
              <a:t>Botox for Pediatrics </a:t>
            </a:r>
            <a:endParaRPr lang="en-US" dirty="0"/>
          </a:p>
        </p:txBody>
      </p:sp>
      <p:pic>
        <p:nvPicPr>
          <p:cNvPr id="4" name="hS9zq7V9O4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411940"/>
            <a:ext cx="12192000" cy="544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96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11940"/>
          </a:xfrm>
        </p:spPr>
        <p:txBody>
          <a:bodyPr/>
          <a:lstStyle/>
          <a:p>
            <a:pPr algn="ctr"/>
            <a:r>
              <a:rPr lang="en-US" dirty="0" smtClean="0"/>
              <a:t>Meta-Analysis of Off-Label Botox use in children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1941"/>
            <a:ext cx="12192000" cy="5446059"/>
          </a:xfrm>
        </p:spPr>
        <p:txBody>
          <a:bodyPr/>
          <a:lstStyle/>
          <a:p>
            <a:r>
              <a:rPr lang="en-US" dirty="0" smtClean="0"/>
              <a:t>Methods: </a:t>
            </a:r>
            <a:endParaRPr lang="en-US" dirty="0" smtClean="0"/>
          </a:p>
          <a:p>
            <a:pPr lvl="2" algn="just"/>
            <a:r>
              <a:rPr lang="en-US" sz="1600" dirty="0"/>
              <a:t>A PubMed, Google Scholar, and Cochrane Library search</a:t>
            </a:r>
            <a:endParaRPr lang="en-US" sz="1600" dirty="0"/>
          </a:p>
          <a:p>
            <a:pPr algn="just"/>
            <a:r>
              <a:rPr lang="en-US" dirty="0" smtClean="0"/>
              <a:t>Statistical </a:t>
            </a:r>
            <a:r>
              <a:rPr lang="en-US" dirty="0" smtClean="0"/>
              <a:t>Analysis: </a:t>
            </a:r>
            <a:endParaRPr lang="en-US" dirty="0"/>
          </a:p>
          <a:p>
            <a:pPr lvl="2" algn="just"/>
            <a:r>
              <a:rPr lang="en-US" sz="1600" dirty="0" smtClean="0"/>
              <a:t>Sample population of 424 patients.</a:t>
            </a:r>
          </a:p>
          <a:p>
            <a:pPr lvl="2" algn="just"/>
            <a:r>
              <a:rPr lang="en-US" sz="1600" dirty="0" smtClean="0"/>
              <a:t>Total adverse events was primary parameter for severity. </a:t>
            </a:r>
          </a:p>
          <a:p>
            <a:pPr lvl="2" algn="just"/>
            <a:r>
              <a:rPr lang="en-US" sz="1600" dirty="0" smtClean="0"/>
              <a:t>Pearson’s correlations test in SPSS. </a:t>
            </a:r>
            <a:endParaRPr lang="en-US" sz="1600" dirty="0" smtClean="0"/>
          </a:p>
          <a:p>
            <a:pPr algn="just"/>
            <a:r>
              <a:rPr lang="en-US" dirty="0" smtClean="0"/>
              <a:t>Results:</a:t>
            </a:r>
          </a:p>
          <a:p>
            <a:pPr lvl="2" algn="just"/>
            <a:r>
              <a:rPr lang="en-US" sz="1600" dirty="0" smtClean="0"/>
              <a:t>75 </a:t>
            </a:r>
            <a:r>
              <a:rPr lang="en-US" sz="1600" dirty="0"/>
              <a:t>percent </a:t>
            </a:r>
            <a:r>
              <a:rPr lang="en-US" sz="1600" dirty="0" smtClean="0"/>
              <a:t>of patients experienced an adverse </a:t>
            </a:r>
            <a:r>
              <a:rPr lang="en-US" sz="1600" dirty="0"/>
              <a:t>e</a:t>
            </a:r>
            <a:r>
              <a:rPr lang="en-US" sz="1600" dirty="0" smtClean="0"/>
              <a:t>vent</a:t>
            </a:r>
            <a:r>
              <a:rPr lang="en-US" dirty="0" smtClean="0"/>
              <a:t>.</a:t>
            </a:r>
          </a:p>
          <a:p>
            <a:pPr lvl="2" algn="just"/>
            <a:r>
              <a:rPr lang="en-US" sz="1600" dirty="0"/>
              <a:t>N</a:t>
            </a:r>
            <a:r>
              <a:rPr lang="en-US" sz="1600" dirty="0" smtClean="0"/>
              <a:t>o </a:t>
            </a:r>
            <a:r>
              <a:rPr lang="en-US" sz="1600" dirty="0"/>
              <a:t>correlation between treatment time and adverse </a:t>
            </a:r>
            <a:r>
              <a:rPr lang="en-US" sz="1600" dirty="0" smtClean="0"/>
              <a:t>event.</a:t>
            </a:r>
          </a:p>
          <a:p>
            <a:pPr marL="640080" lvl="2" indent="0" algn="just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2515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196" y="190929"/>
            <a:ext cx="10058400" cy="1097280"/>
          </a:xfrm>
        </p:spPr>
        <p:txBody>
          <a:bodyPr/>
          <a:lstStyle/>
          <a:p>
            <a:pPr algn="ctr"/>
            <a:r>
              <a:rPr lang="en-US" dirty="0" smtClean="0"/>
              <a:t>Patient Demographics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534260"/>
              </p:ext>
            </p:extLst>
          </p:nvPr>
        </p:nvGraphicFramePr>
        <p:xfrm>
          <a:off x="-1" y="1488558"/>
          <a:ext cx="12096520" cy="5082363"/>
        </p:xfrm>
        <a:graphic>
          <a:graphicData uri="http://schemas.openxmlformats.org/drawingml/2006/table">
            <a:tbl>
              <a:tblPr firstRow="1" lastRow="1">
                <a:tableStyleId>{69012ECD-51FC-41F1-AA8D-1B2483CD663E}</a:tableStyleId>
              </a:tblPr>
              <a:tblGrid>
                <a:gridCol w="2433872">
                  <a:extLst>
                    <a:ext uri="{9D8B030D-6E8A-4147-A177-3AD203B41FA5}">
                      <a16:colId xmlns:a16="http://schemas.microsoft.com/office/drawing/2014/main" val="2438391292"/>
                    </a:ext>
                  </a:extLst>
                </a:gridCol>
                <a:gridCol w="2415662">
                  <a:extLst>
                    <a:ext uri="{9D8B030D-6E8A-4147-A177-3AD203B41FA5}">
                      <a16:colId xmlns:a16="http://schemas.microsoft.com/office/drawing/2014/main" val="2865726417"/>
                    </a:ext>
                  </a:extLst>
                </a:gridCol>
                <a:gridCol w="2415662">
                  <a:extLst>
                    <a:ext uri="{9D8B030D-6E8A-4147-A177-3AD203B41FA5}">
                      <a16:colId xmlns:a16="http://schemas.microsoft.com/office/drawing/2014/main" val="4091430584"/>
                    </a:ext>
                  </a:extLst>
                </a:gridCol>
                <a:gridCol w="2415662">
                  <a:extLst>
                    <a:ext uri="{9D8B030D-6E8A-4147-A177-3AD203B41FA5}">
                      <a16:colId xmlns:a16="http://schemas.microsoft.com/office/drawing/2014/main" val="346824634"/>
                    </a:ext>
                  </a:extLst>
                </a:gridCol>
                <a:gridCol w="2415662">
                  <a:extLst>
                    <a:ext uri="{9D8B030D-6E8A-4147-A177-3AD203B41FA5}">
                      <a16:colId xmlns:a16="http://schemas.microsoft.com/office/drawing/2014/main" val="3644620602"/>
                    </a:ext>
                  </a:extLst>
                </a:gridCol>
              </a:tblGrid>
              <a:tr h="52326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Study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No. of Patients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Treated w. Botox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 Average Age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Male : Female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584954"/>
                  </a:ext>
                </a:extLst>
              </a:tr>
              <a:tr h="47565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6315133"/>
                  </a:ext>
                </a:extLst>
              </a:tr>
              <a:tr h="47565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Edwards et al.,2015</a:t>
                      </a:r>
                      <a:endParaRPr lang="en-US" sz="11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41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16:7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3057239"/>
                  </a:ext>
                </a:extLst>
              </a:tr>
              <a:tr h="93341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effectLst/>
                        </a:rPr>
                        <a:t>Fattal-Valevski</a:t>
                      </a:r>
                      <a:r>
                        <a:rPr lang="en-US" sz="1100" kern="1200" dirty="0">
                          <a:effectLst/>
                        </a:rPr>
                        <a:t>, </a:t>
                      </a:r>
                      <a:r>
                        <a:rPr lang="en-US" sz="1100" kern="1200" dirty="0" err="1">
                          <a:effectLst/>
                        </a:rPr>
                        <a:t>Sagi</a:t>
                      </a:r>
                      <a:r>
                        <a:rPr lang="en-US" sz="1100" kern="1200" dirty="0">
                          <a:effectLst/>
                        </a:rPr>
                        <a:t>, Domenievitz,2011</a:t>
                      </a:r>
                      <a:endParaRPr lang="en-US" sz="11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9.9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16:14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837928"/>
                  </a:ext>
                </a:extLst>
              </a:tr>
              <a:tr h="428044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effectLst/>
                        </a:rPr>
                        <a:t>Koman</a:t>
                      </a:r>
                      <a:r>
                        <a:rPr lang="en-US" sz="1100" kern="1200" dirty="0">
                          <a:effectLst/>
                        </a:rPr>
                        <a:t> et al., 2013</a:t>
                      </a:r>
                      <a:endParaRPr lang="en-US" sz="11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71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24:63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5912345"/>
                  </a:ext>
                </a:extLst>
              </a:tr>
              <a:tr h="93341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Lin, Huang,Lin,Shieh,Chung,Chen,2015</a:t>
                      </a:r>
                      <a:endParaRPr lang="en-US" sz="11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7.6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4:8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7171929"/>
                  </a:ext>
                </a:extLst>
              </a:tr>
              <a:tr h="78964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Montgomery et al.,2016</a:t>
                      </a:r>
                      <a:endParaRPr lang="en-US" sz="11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274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76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7.3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176:98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941942"/>
                  </a:ext>
                </a:extLst>
              </a:tr>
              <a:tr h="52326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Total</a:t>
                      </a:r>
                      <a:endParaRPr lang="en-US" sz="12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424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165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8.16 yrs.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47: 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060266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319489" y="102173"/>
            <a:ext cx="4406747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dec"/>
              </a:tabLst>
            </a:pPr>
            <a:r>
              <a:rPr kumimoji="0" lang="en-US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1.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Patient Demographics, 2011-2016</a:t>
            </a:r>
            <a:endParaRPr kumimoji="0" lang="en-US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dec"/>
              </a:tabLst>
            </a:pPr>
            <a:r>
              <a:rPr kumimoji="0" lang="en-US" altLang="ja-JP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Source:</a:t>
            </a:r>
            <a:r>
              <a:rPr kumimoji="0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PubMed Medline, Google Scholar, Cochrane Library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06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130" y="6169446"/>
            <a:ext cx="10837920" cy="517793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/>
              <a:t>Source:</a:t>
            </a:r>
            <a:r>
              <a:rPr lang="en-US" dirty="0"/>
              <a:t> PubMed Medline, Google Scholar, Cochrane Library *Averages influenced by unrepresented data.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767200"/>
              </p:ext>
            </p:extLst>
          </p:nvPr>
        </p:nvGraphicFramePr>
        <p:xfrm>
          <a:off x="0" y="110167"/>
          <a:ext cx="12192001" cy="5900952"/>
        </p:xfrm>
        <a:graphic>
          <a:graphicData uri="http://schemas.openxmlformats.org/drawingml/2006/table">
            <a:tbl>
              <a:tblPr firstRow="1" lastRow="1">
                <a:tableStyleId>{69012ECD-51FC-41F1-AA8D-1B2483CD663E}</a:tableStyleId>
              </a:tblPr>
              <a:tblGrid>
                <a:gridCol w="4116019">
                  <a:extLst>
                    <a:ext uri="{9D8B030D-6E8A-4147-A177-3AD203B41FA5}">
                      <a16:colId xmlns:a16="http://schemas.microsoft.com/office/drawing/2014/main" val="1889342540"/>
                    </a:ext>
                  </a:extLst>
                </a:gridCol>
                <a:gridCol w="2691994">
                  <a:extLst>
                    <a:ext uri="{9D8B030D-6E8A-4147-A177-3AD203B41FA5}">
                      <a16:colId xmlns:a16="http://schemas.microsoft.com/office/drawing/2014/main" val="3155602764"/>
                    </a:ext>
                  </a:extLst>
                </a:gridCol>
                <a:gridCol w="2691994">
                  <a:extLst>
                    <a:ext uri="{9D8B030D-6E8A-4147-A177-3AD203B41FA5}">
                      <a16:colId xmlns:a16="http://schemas.microsoft.com/office/drawing/2014/main" val="3347397061"/>
                    </a:ext>
                  </a:extLst>
                </a:gridCol>
                <a:gridCol w="2691994">
                  <a:extLst>
                    <a:ext uri="{9D8B030D-6E8A-4147-A177-3AD203B41FA5}">
                      <a16:colId xmlns:a16="http://schemas.microsoft.com/office/drawing/2014/main" val="1316834287"/>
                    </a:ext>
                  </a:extLst>
                </a:gridCol>
              </a:tblGrid>
              <a:tr h="56630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smtClean="0">
                          <a:effectLst/>
                        </a:rPr>
                        <a:t>Study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Weight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Mean Injection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Mean Unit Dose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extLst>
                  <a:ext uri="{0D108BD9-81ED-4DB2-BD59-A6C34878D82A}">
                    <a16:rowId xmlns:a16="http://schemas.microsoft.com/office/drawing/2014/main" val="3474673672"/>
                  </a:ext>
                </a:extLst>
              </a:tr>
              <a:tr h="54639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smtClean="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extLst>
                  <a:ext uri="{0D108BD9-81ED-4DB2-BD59-A6C34878D82A}">
                    <a16:rowId xmlns:a16="http://schemas.microsoft.com/office/drawing/2014/main" val="3475207245"/>
                  </a:ext>
                </a:extLst>
              </a:tr>
              <a:tr h="100253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smtClean="0">
                          <a:effectLst/>
                        </a:rPr>
                        <a:t>Edwards et al.,2015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51.5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10.5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400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extLst>
                  <a:ext uri="{0D108BD9-81ED-4DB2-BD59-A6C34878D82A}">
                    <a16:rowId xmlns:a16="http://schemas.microsoft.com/office/drawing/2014/main" val="3720744161"/>
                  </a:ext>
                </a:extLst>
              </a:tr>
              <a:tr h="75293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smtClean="0">
                          <a:effectLst/>
                        </a:rPr>
                        <a:t>Fattal-Valevski, Sagi, Domenievitz,2011</a:t>
                      </a:r>
                      <a:endParaRPr lang="en-US" sz="1200" b="1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50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127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extLst>
                  <a:ext uri="{0D108BD9-81ED-4DB2-BD59-A6C34878D82A}">
                    <a16:rowId xmlns:a16="http://schemas.microsoft.com/office/drawing/2014/main" val="4148787074"/>
                  </a:ext>
                </a:extLst>
              </a:tr>
              <a:tr h="78189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smtClean="0">
                          <a:effectLst/>
                        </a:rPr>
                        <a:t> </a:t>
                      </a:r>
                      <a:r>
                        <a:rPr lang="en-US" sz="1600" kern="1200" smtClean="0">
                          <a:effectLst/>
                        </a:rPr>
                        <a:t>Koman et al., 2013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75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13.1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366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extLst>
                  <a:ext uri="{0D108BD9-81ED-4DB2-BD59-A6C34878D82A}">
                    <a16:rowId xmlns:a16="http://schemas.microsoft.com/office/drawing/2014/main" val="2256394905"/>
                  </a:ext>
                </a:extLst>
              </a:tr>
              <a:tr h="75293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smtClean="0">
                          <a:effectLst/>
                        </a:rPr>
                        <a:t>Lin, Huang,Lin,Shieh,Chung,Chen,2015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45.75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218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extLst>
                  <a:ext uri="{0D108BD9-81ED-4DB2-BD59-A6C34878D82A}">
                    <a16:rowId xmlns:a16="http://schemas.microsoft.com/office/drawing/2014/main" val="176250821"/>
                  </a:ext>
                </a:extLst>
              </a:tr>
              <a:tr h="71607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smtClean="0">
                          <a:effectLst/>
                        </a:rPr>
                        <a:t>Montgomery et al.,2016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extLst>
                  <a:ext uri="{0D108BD9-81ED-4DB2-BD59-A6C34878D82A}">
                    <a16:rowId xmlns:a16="http://schemas.microsoft.com/office/drawing/2014/main" val="4029765029"/>
                  </a:ext>
                </a:extLst>
              </a:tr>
              <a:tr h="78189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Total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57.41 lbs.*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20.9 units*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277.75*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7381" marR="67381" marT="0" marB="0"/>
                </a:tc>
                <a:extLst>
                  <a:ext uri="{0D108BD9-81ED-4DB2-BD59-A6C34878D82A}">
                    <a16:rowId xmlns:a16="http://schemas.microsoft.com/office/drawing/2014/main" val="840783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03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43210"/>
          </a:xfrm>
        </p:spPr>
        <p:txBody>
          <a:bodyPr/>
          <a:lstStyle/>
          <a:p>
            <a:pPr algn="ctr"/>
            <a:r>
              <a:rPr lang="en-US" dirty="0" smtClean="0"/>
              <a:t>Severity Parameters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845393"/>
              </p:ext>
            </p:extLst>
          </p:nvPr>
        </p:nvGraphicFramePr>
        <p:xfrm>
          <a:off x="99152" y="1443210"/>
          <a:ext cx="12092848" cy="5332163"/>
        </p:xfrm>
        <a:graphic>
          <a:graphicData uri="http://schemas.openxmlformats.org/drawingml/2006/table">
            <a:tbl>
              <a:tblPr firstRow="1" lastRow="1">
                <a:tableStyleId>{69012ECD-51FC-41F1-AA8D-1B2483CD663E}</a:tableStyleId>
              </a:tblPr>
              <a:tblGrid>
                <a:gridCol w="4080943">
                  <a:extLst>
                    <a:ext uri="{9D8B030D-6E8A-4147-A177-3AD203B41FA5}">
                      <a16:colId xmlns:a16="http://schemas.microsoft.com/office/drawing/2014/main" val="3131533087"/>
                    </a:ext>
                  </a:extLst>
                </a:gridCol>
                <a:gridCol w="2670635">
                  <a:extLst>
                    <a:ext uri="{9D8B030D-6E8A-4147-A177-3AD203B41FA5}">
                      <a16:colId xmlns:a16="http://schemas.microsoft.com/office/drawing/2014/main" val="4271213203"/>
                    </a:ext>
                  </a:extLst>
                </a:gridCol>
                <a:gridCol w="2670635">
                  <a:extLst>
                    <a:ext uri="{9D8B030D-6E8A-4147-A177-3AD203B41FA5}">
                      <a16:colId xmlns:a16="http://schemas.microsoft.com/office/drawing/2014/main" val="2780189156"/>
                    </a:ext>
                  </a:extLst>
                </a:gridCol>
                <a:gridCol w="2670635">
                  <a:extLst>
                    <a:ext uri="{9D8B030D-6E8A-4147-A177-3AD203B41FA5}">
                      <a16:colId xmlns:a16="http://schemas.microsoft.com/office/drawing/2014/main" val="872755902"/>
                    </a:ext>
                  </a:extLst>
                </a:gridCol>
              </a:tblGrid>
              <a:tr h="70516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Study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Patient Retention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Treatment Duration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Adverse Event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1431342"/>
                  </a:ext>
                </a:extLst>
              </a:tr>
              <a:tr h="47575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 </a:t>
                      </a:r>
                      <a:endParaRPr lang="en-US" sz="1200" kern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1944820"/>
                  </a:ext>
                </a:extLst>
              </a:tr>
              <a:tr h="70516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Edwards et al.,2015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37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4 mons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78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3963572"/>
                  </a:ext>
                </a:extLst>
              </a:tr>
              <a:tr h="67857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effectLst/>
                        </a:rPr>
                        <a:t>Fattal-Valevski</a:t>
                      </a:r>
                      <a:r>
                        <a:rPr lang="en-US" sz="1600" kern="1200" dirty="0">
                          <a:effectLst/>
                        </a:rPr>
                        <a:t>, </a:t>
                      </a:r>
                      <a:r>
                        <a:rPr lang="en-US" sz="1600" kern="1200" dirty="0" err="1">
                          <a:effectLst/>
                        </a:rPr>
                        <a:t>Sagi</a:t>
                      </a:r>
                      <a:r>
                        <a:rPr lang="en-US" sz="1600" kern="1200" dirty="0">
                          <a:effectLst/>
                        </a:rPr>
                        <a:t>, Domenievitz,2011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3-4 mons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6388102"/>
                  </a:ext>
                </a:extLst>
              </a:tr>
              <a:tr h="67857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effectLst/>
                        </a:rPr>
                        <a:t>Koman</a:t>
                      </a:r>
                      <a:r>
                        <a:rPr lang="en-US" sz="1600" kern="1200" dirty="0">
                          <a:effectLst/>
                        </a:rPr>
                        <a:t> et al., 2013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6.5 mons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69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4825823"/>
                  </a:ext>
                </a:extLst>
              </a:tr>
              <a:tr h="67857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Lin, Huang,Lin,Shieh,Chung,Chen,2015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9 mons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0788997"/>
                  </a:ext>
                </a:extLst>
              </a:tr>
              <a:tr h="70516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Montgomery et al.,2016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208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4 mons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7100708"/>
                  </a:ext>
                </a:extLst>
              </a:tr>
              <a:tr h="70516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Total</a:t>
                      </a:r>
                      <a:endParaRPr lang="en-US" sz="1600" kern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319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600" dirty="0">
                          <a:effectLst/>
                        </a:rPr>
                        <a:t>124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9490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39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88125"/>
            <a:ext cx="12192000" cy="546987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None </a:t>
            </a:r>
            <a:r>
              <a:rPr lang="en-US" dirty="0"/>
              <a:t>of the articles reported life-threatening </a:t>
            </a:r>
            <a:r>
              <a:rPr lang="en-US" dirty="0" smtClean="0"/>
              <a:t>complications.</a:t>
            </a:r>
          </a:p>
          <a:p>
            <a:r>
              <a:rPr lang="en-US" dirty="0" smtClean="0"/>
              <a:t>Contractures </a:t>
            </a:r>
            <a:r>
              <a:rPr lang="en-US" dirty="0"/>
              <a:t>can lead to bone deformation.</a:t>
            </a:r>
          </a:p>
          <a:p>
            <a:r>
              <a:rPr lang="en-US" dirty="0"/>
              <a:t> </a:t>
            </a:r>
            <a:r>
              <a:rPr lang="en-US" dirty="0" smtClean="0"/>
              <a:t>Botox can reduce or reverse the formation of contractures. </a:t>
            </a:r>
          </a:p>
          <a:p>
            <a:r>
              <a:rPr lang="en-US" dirty="0" smtClean="0"/>
              <a:t>More research is needed.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4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2193"/>
            <a:ext cx="12192000" cy="5425807"/>
          </a:xfrm>
        </p:spPr>
        <p:txBody>
          <a:bodyPr>
            <a:normAutofit/>
          </a:bodyPr>
          <a:lstStyle/>
          <a:p>
            <a:r>
              <a:rPr lang="en-US" sz="900" b="1" dirty="0"/>
              <a:t>W. (2010, July 26). Retrieved April 03, 2017, from </a:t>
            </a:r>
            <a:r>
              <a:rPr lang="en-US" sz="900" b="1" dirty="0">
                <a:hlinkClick r:id="rId2"/>
              </a:rPr>
              <a:t>https://</a:t>
            </a:r>
            <a:r>
              <a:rPr lang="en-US" sz="900" b="1" dirty="0" smtClean="0">
                <a:hlinkClick r:id="rId2"/>
              </a:rPr>
              <a:t>www.youtube.com/watch?v=hS9zq7V9O4I</a:t>
            </a:r>
            <a:endParaRPr lang="en-US" sz="900" b="1" dirty="0" smtClean="0"/>
          </a:p>
          <a:p>
            <a:r>
              <a:rPr lang="en-US" sz="900" b="1" dirty="0"/>
              <a:t>Edwards, P., </a:t>
            </a:r>
            <a:r>
              <a:rPr lang="en-US" sz="900" b="1" dirty="0" err="1"/>
              <a:t>Sakzewski</a:t>
            </a:r>
            <a:r>
              <a:rPr lang="en-US" sz="900" b="1" dirty="0"/>
              <a:t>, L., Copeland, L., Gascoigne-Pees, L., McLennan, K., Thorley, M., Boyd, R. N. (2015). Safety of Botulinum Toxin Type A for Children With </a:t>
            </a:r>
            <a:r>
              <a:rPr lang="en-US" sz="900" b="1" dirty="0" err="1"/>
              <a:t>Nonambulatory</a:t>
            </a:r>
            <a:r>
              <a:rPr lang="en-US" sz="900" b="1" dirty="0"/>
              <a:t> Cerebral Palsy. Retrieved April 02, 2017, from </a:t>
            </a:r>
            <a:r>
              <a:rPr lang="en-US" sz="900" b="1" u="sng" dirty="0">
                <a:hlinkClick r:id="rId3"/>
              </a:rPr>
              <a:t>http://pediatrics.aappublications.org/content/early/2015/10/13/peds.2015-0749</a:t>
            </a:r>
            <a:endParaRPr lang="en-US" sz="900" dirty="0"/>
          </a:p>
          <a:p>
            <a:r>
              <a:rPr lang="en-US" sz="900" b="1" dirty="0"/>
              <a:t> </a:t>
            </a:r>
            <a:endParaRPr lang="en-US" sz="900" dirty="0"/>
          </a:p>
          <a:p>
            <a:r>
              <a:rPr lang="en-US" sz="900" b="1" dirty="0" err="1"/>
              <a:t>Fattal-Valevski</a:t>
            </a:r>
            <a:r>
              <a:rPr lang="en-US" sz="900" b="1" dirty="0"/>
              <a:t>, A., </a:t>
            </a:r>
            <a:r>
              <a:rPr lang="en-US" sz="900" b="1" dirty="0" err="1"/>
              <a:t>Sagi</a:t>
            </a:r>
            <a:r>
              <a:rPr lang="en-US" sz="900" b="1" dirty="0"/>
              <a:t>, L., &amp; </a:t>
            </a:r>
            <a:r>
              <a:rPr lang="en-US" sz="900" b="1" dirty="0" err="1"/>
              <a:t>Domenievitz</a:t>
            </a:r>
            <a:r>
              <a:rPr lang="en-US" sz="900" b="1" dirty="0"/>
              <a:t>, D. (2011). Botulinum toxin a injections to the upper limbs in children with cerebral palsy: duration of effect. Retrieved April 02, 2017, from </a:t>
            </a:r>
            <a:r>
              <a:rPr lang="en-US" sz="900" b="1" u="sng" dirty="0">
                <a:hlinkClick r:id="rId4"/>
              </a:rPr>
              <a:t>https://www.ncbi.nlm.nih.gov/pubmed/20929909</a:t>
            </a:r>
            <a:endParaRPr lang="en-US" sz="900" dirty="0"/>
          </a:p>
          <a:p>
            <a:r>
              <a:rPr lang="en-US" sz="900" b="1" dirty="0" err="1"/>
              <a:t>Koman</a:t>
            </a:r>
            <a:r>
              <a:rPr lang="en-US" sz="900" b="1" dirty="0"/>
              <a:t>, L. A., Smith, B. P., Williams, R., Richardson, R., </a:t>
            </a:r>
            <a:r>
              <a:rPr lang="en-US" sz="900" b="1" dirty="0" err="1"/>
              <a:t>Naughton</a:t>
            </a:r>
            <a:r>
              <a:rPr lang="en-US" sz="900" b="1" dirty="0"/>
              <a:t>, M., Griffin, L., &amp; Evans, P. (2013). Upper extremity spasticity in children with cerebral palsy: a randomized, double-blind, placebo-controlled study of the short-term outcomes of treatment with botulinum A toxin. Retrieved April 02, 2017, from </a:t>
            </a:r>
            <a:r>
              <a:rPr lang="en-US" sz="900" b="1" u="sng" dirty="0">
                <a:hlinkClick r:id="rId5"/>
              </a:rPr>
              <a:t>https://www.ncbi.nlm.nih.gov/pubmed/23428186</a:t>
            </a:r>
            <a:endParaRPr lang="en-US" sz="900" dirty="0"/>
          </a:p>
          <a:p>
            <a:r>
              <a:rPr lang="en-US" sz="900" b="1" dirty="0"/>
              <a:t>Lin, Y. C., Huang, C. Y., Lin, I. L., Shieh, J. Y., Chung, Y. T., &amp; Chen, K. L. (2015). Evaluating Functional Outcomes of Botulinum Toxin Type A Injection Combined with Occupational Therapy in the Upper Limbs of Children with Cerebral Palsy: A 9-Month Follow-Up from the Perspectives of Both Child and Caregiver. Retrieved April 02, 2017, from </a:t>
            </a:r>
            <a:r>
              <a:rPr lang="en-US" sz="900" b="1" u="sng" dirty="0">
                <a:hlinkClick r:id="rId6"/>
              </a:rPr>
              <a:t>https://www.ncbi.nlm.nih.gov/pubmed/26599003</a:t>
            </a:r>
            <a:endParaRPr lang="en-US" sz="900" dirty="0"/>
          </a:p>
          <a:p>
            <a:r>
              <a:rPr lang="en-US" sz="900" b="1" dirty="0"/>
              <a:t>Montgomery, J., </a:t>
            </a:r>
            <a:r>
              <a:rPr lang="en-US" sz="900" b="1" dirty="0" err="1"/>
              <a:t>McCusker</a:t>
            </a:r>
            <a:r>
              <a:rPr lang="en-US" sz="900" b="1" dirty="0"/>
              <a:t>, S., Lang, K., Grosse, S., Mace, A., Lumley, R., &amp; </a:t>
            </a:r>
            <a:r>
              <a:rPr lang="en-US" sz="900" b="1" dirty="0" err="1"/>
              <a:t>Kubba</a:t>
            </a:r>
            <a:r>
              <a:rPr lang="en-US" sz="900" b="1" dirty="0"/>
              <a:t>, H. (2016). Managing children with </a:t>
            </a:r>
            <a:r>
              <a:rPr lang="en-US" sz="900" b="1" dirty="0" err="1"/>
              <a:t>sialorrhoea</a:t>
            </a:r>
            <a:r>
              <a:rPr lang="en-US" sz="900" b="1" dirty="0"/>
              <a:t> (drooling): Experience from the first 301 children in our saliva control clinic. Retrieved April 02, 2017, from </a:t>
            </a:r>
            <a:r>
              <a:rPr lang="en-US" sz="900" b="1" u="sng" dirty="0">
                <a:hlinkClick r:id="rId7"/>
              </a:rPr>
              <a:t>https://</a:t>
            </a:r>
            <a:r>
              <a:rPr lang="en-US" sz="900" b="1" u="sng" dirty="0" smtClean="0">
                <a:hlinkClick r:id="rId7"/>
              </a:rPr>
              <a:t>www.ncbi.nlm.nih.gov/pubmed/27240493</a:t>
            </a:r>
            <a:endParaRPr lang="en-US" sz="900" b="1" u="sng" dirty="0" smtClean="0"/>
          </a:p>
          <a:p>
            <a:endParaRPr lang="en-US" sz="900" dirty="0"/>
          </a:p>
          <a:p>
            <a:r>
              <a:rPr lang="en-US" sz="900" dirty="0"/>
              <a:t> 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4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cience Project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060.potx" id="{B0D06C54-B873-49D2-AD73-EE9BB8599BFF}" vid="{334807F6-B3E0-4323-AC38-BDC7A606DAA1}"/>
    </a:ext>
  </a:extLst>
</a:theme>
</file>

<file path=ppt/theme/theme2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Science project presentation (widescreen)</Template>
  <TotalTime>82</TotalTime>
  <Words>471</Words>
  <Application>Microsoft Office PowerPoint</Application>
  <PresentationFormat>Widescreen</PresentationFormat>
  <Paragraphs>156</Paragraphs>
  <Slides>9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SimSun</vt:lpstr>
      <vt:lpstr>Arial</vt:lpstr>
      <vt:lpstr>Times New Roman</vt:lpstr>
      <vt:lpstr>Wingdings</vt:lpstr>
      <vt:lpstr>Science Project 16x9</vt:lpstr>
      <vt:lpstr>Meta-analysis to assess the severity of off-label Botox usage in children</vt:lpstr>
      <vt:lpstr>Botox Onabotulinumtoxin A</vt:lpstr>
      <vt:lpstr>Botox for Pediatrics </vt:lpstr>
      <vt:lpstr>Meta-Analysis of Off-Label Botox use in children </vt:lpstr>
      <vt:lpstr>Patient Demographics </vt:lpstr>
      <vt:lpstr>PowerPoint Presentation</vt:lpstr>
      <vt:lpstr>Severity Parameters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Meta-analysis to assess the severity of off-label Botox usage in children</dc:title>
  <dc:creator>Erica Morris</dc:creator>
  <cp:lastModifiedBy>ITR test account</cp:lastModifiedBy>
  <cp:revision>10</cp:revision>
  <dcterms:created xsi:type="dcterms:W3CDTF">2017-04-03T20:59:04Z</dcterms:created>
  <dcterms:modified xsi:type="dcterms:W3CDTF">2017-04-04T20:48:04Z</dcterms:modified>
</cp:coreProperties>
</file>