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9"/>
  </p:notesMasterIdLst>
  <p:handoutMasterIdLst>
    <p:handoutMasterId r:id="rId30"/>
  </p:handoutMasterIdLst>
  <p:sldIdLst>
    <p:sldId id="257" r:id="rId2"/>
    <p:sldId id="285" r:id="rId3"/>
    <p:sldId id="283" r:id="rId4"/>
    <p:sldId id="300" r:id="rId5"/>
    <p:sldId id="268" r:id="rId6"/>
    <p:sldId id="284" r:id="rId7"/>
    <p:sldId id="269" r:id="rId8"/>
    <p:sldId id="270" r:id="rId9"/>
    <p:sldId id="271" r:id="rId10"/>
    <p:sldId id="278" r:id="rId11"/>
    <p:sldId id="290" r:id="rId12"/>
    <p:sldId id="277" r:id="rId13"/>
    <p:sldId id="291" r:id="rId14"/>
    <p:sldId id="292" r:id="rId15"/>
    <p:sldId id="293" r:id="rId16"/>
    <p:sldId id="294" r:id="rId17"/>
    <p:sldId id="295" r:id="rId18"/>
    <p:sldId id="272" r:id="rId19"/>
    <p:sldId id="289" r:id="rId20"/>
    <p:sldId id="286" r:id="rId21"/>
    <p:sldId id="298" r:id="rId22"/>
    <p:sldId id="296" r:id="rId23"/>
    <p:sldId id="297" r:id="rId24"/>
    <p:sldId id="299" r:id="rId25"/>
    <p:sldId id="282" r:id="rId26"/>
    <p:sldId id="276" r:id="rId27"/>
    <p:sldId id="30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2103" autoAdjust="0"/>
  </p:normalViewPr>
  <p:slideViewPr>
    <p:cSldViewPr>
      <p:cViewPr varScale="1">
        <p:scale>
          <a:sx n="59" d="100"/>
          <a:sy n="59" d="100"/>
        </p:scale>
        <p:origin x="1656" y="78"/>
      </p:cViewPr>
      <p:guideLst>
        <p:guide orient="horz" pos="2160"/>
        <p:guide pos="2880"/>
      </p:guideLst>
    </p:cSldViewPr>
  </p:slideViewPr>
  <p:outlineViewPr>
    <p:cViewPr>
      <p:scale>
        <a:sx n="33" d="100"/>
        <a:sy n="33" d="100"/>
      </p:scale>
      <p:origin x="0" y="37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60F835-7BFB-48EF-80A6-13D6864B3687}" type="datetimeFigureOut">
              <a:rPr lang="en-US" smtClean="0"/>
              <a:pPr/>
              <a:t>4/4/2017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20C1A3-E0C5-449E-B342-E427FE1FA9D3}" type="slidenum">
              <a:rPr lang="en-US" smtClean="0"/>
              <a:pPr/>
              <a:t>‹#›</a:t>
            </a:fld>
            <a:endParaRPr lang="en-US"/>
          </a:p>
        </p:txBody>
      </p:sp>
    </p:spTree>
    <p:extLst>
      <p:ext uri="{BB962C8B-B14F-4D97-AF65-F5344CB8AC3E}">
        <p14:creationId xmlns:p14="http://schemas.microsoft.com/office/powerpoint/2010/main" val="2980031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05E62-0B87-4D59-BDDA-EF199A733583}" type="datetimeFigureOut">
              <a:rPr lang="en-US" smtClean="0"/>
              <a:pPr/>
              <a:t>4/4/2017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521CE4-B0AC-46E7-8788-B166914DB52D}" type="slidenum">
              <a:rPr lang="en-US" smtClean="0"/>
              <a:pPr/>
              <a:t>‹#›</a:t>
            </a:fld>
            <a:endParaRPr lang="en-US"/>
          </a:p>
        </p:txBody>
      </p:sp>
    </p:spTree>
    <p:extLst>
      <p:ext uri="{BB962C8B-B14F-4D97-AF65-F5344CB8AC3E}">
        <p14:creationId xmlns:p14="http://schemas.microsoft.com/office/powerpoint/2010/main" val="163324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two million adult  citizens who are incarcerated across the country, African Americans are five times more likely to be incarcerated than Caucasians and Hispanics (</a:t>
            </a:r>
            <a:r>
              <a:rPr lang="en-US" dirty="0" err="1"/>
              <a:t>Sakala</a:t>
            </a:r>
            <a:r>
              <a:rPr lang="en-US" dirty="0"/>
              <a:t>, 2014). </a:t>
            </a:r>
          </a:p>
          <a:p>
            <a:r>
              <a:rPr lang="en-US" dirty="0"/>
              <a:t>Possessing previous knowledge of demographical statistics on prevalence rates of incarcerated citizens across races can potentially result in the formation of a racial bias, and can have an influence on future sentencing of similar individuals (Stewart, 1980). Another factor that can influence a person’s punishment level, other than race, is attractiveness (</a:t>
            </a:r>
            <a:r>
              <a:rPr lang="en-US" dirty="0" err="1"/>
              <a:t>DeSantts</a:t>
            </a:r>
            <a:r>
              <a:rPr lang="en-US" dirty="0"/>
              <a:t> &amp; Kayson, 1997). </a:t>
            </a:r>
          </a:p>
          <a:p>
            <a:endParaRPr lang="en-US" dirty="0"/>
          </a:p>
        </p:txBody>
      </p:sp>
      <p:sp>
        <p:nvSpPr>
          <p:cNvPr id="4" name="Slide Number Placeholder 3"/>
          <p:cNvSpPr>
            <a:spLocks noGrp="1"/>
          </p:cNvSpPr>
          <p:nvPr>
            <p:ph type="sldNum" sz="quarter" idx="10"/>
          </p:nvPr>
        </p:nvSpPr>
        <p:spPr/>
        <p:txBody>
          <a:bodyPr/>
          <a:lstStyle/>
          <a:p>
            <a:fld id="{88521CE4-B0AC-46E7-8788-B166914DB52D}" type="slidenum">
              <a:rPr lang="en-US" smtClean="0"/>
              <a:pPr/>
              <a:t>3</a:t>
            </a:fld>
            <a:endParaRPr lang="en-US"/>
          </a:p>
        </p:txBody>
      </p:sp>
    </p:spTree>
    <p:extLst>
      <p:ext uri="{BB962C8B-B14F-4D97-AF65-F5344CB8AC3E}">
        <p14:creationId xmlns:p14="http://schemas.microsoft.com/office/powerpoint/2010/main" val="3179278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a:t>
            </a:r>
            <a:r>
              <a:rPr lang="en-US" baseline="0" dirty="0"/>
              <a:t> not have been enough variability in attractiveness levels</a:t>
            </a:r>
            <a:endParaRPr lang="en-US" dirty="0"/>
          </a:p>
        </p:txBody>
      </p:sp>
      <p:sp>
        <p:nvSpPr>
          <p:cNvPr id="4" name="Slide Number Placeholder 3"/>
          <p:cNvSpPr>
            <a:spLocks noGrp="1"/>
          </p:cNvSpPr>
          <p:nvPr>
            <p:ph type="sldNum" sz="quarter" idx="10"/>
          </p:nvPr>
        </p:nvSpPr>
        <p:spPr/>
        <p:txBody>
          <a:bodyPr/>
          <a:lstStyle/>
          <a:p>
            <a:fld id="{88521CE4-B0AC-46E7-8788-B166914DB52D}" type="slidenum">
              <a:rPr lang="en-US" smtClean="0"/>
              <a:pPr/>
              <a:t>23</a:t>
            </a:fld>
            <a:endParaRPr lang="en-US"/>
          </a:p>
        </p:txBody>
      </p:sp>
    </p:spTree>
    <p:extLst>
      <p:ext uri="{BB962C8B-B14F-4D97-AF65-F5344CB8AC3E}">
        <p14:creationId xmlns:p14="http://schemas.microsoft.com/office/powerpoint/2010/main" val="326712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impressions can exert a powerful influence in potential outcomes, such as job interviews, first dates and special occasions, in which social evaluations of a person’s character are determined strictly on external factors. What happens, however, when this method of social evaluation is generalized to the judicial system, and becomes a factor in determining the severity of sentencing and punishment that a guilty defendant receives? The judicial system then becomes an unreliable source in making just decisions, and can potentially result in inconsistent sentences given to individuals who are guilty of the same crime</a:t>
            </a:r>
          </a:p>
        </p:txBody>
      </p:sp>
      <p:sp>
        <p:nvSpPr>
          <p:cNvPr id="4" name="Slide Number Placeholder 3"/>
          <p:cNvSpPr>
            <a:spLocks noGrp="1"/>
          </p:cNvSpPr>
          <p:nvPr>
            <p:ph type="sldNum" sz="quarter" idx="10"/>
          </p:nvPr>
        </p:nvSpPr>
        <p:spPr/>
        <p:txBody>
          <a:bodyPr/>
          <a:lstStyle/>
          <a:p>
            <a:fld id="{88521CE4-B0AC-46E7-8788-B166914DB52D}" type="slidenum">
              <a:rPr lang="en-US" smtClean="0"/>
              <a:pPr/>
              <a:t>4</a:t>
            </a:fld>
            <a:endParaRPr lang="en-US"/>
          </a:p>
        </p:txBody>
      </p:sp>
    </p:spTree>
    <p:extLst>
      <p:ext uri="{BB962C8B-B14F-4D97-AF65-F5344CB8AC3E}">
        <p14:creationId xmlns:p14="http://schemas.microsoft.com/office/powerpoint/2010/main" val="231617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Hypothesized that race would have a significant main effect on sentencing when the defendant is an African-American, and therefore it was predicted that these individuals would receive harsher sentencing than Euro-American defendants for the same crime.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The study found a significant main effect for attractiveness, race, and sex of the defendant in relation to the leniency of the sentence given to the defendant</a:t>
            </a:r>
            <a:endParaRPr lang="en-US" dirty="0"/>
          </a:p>
        </p:txBody>
      </p:sp>
      <p:sp>
        <p:nvSpPr>
          <p:cNvPr id="4" name="Slide Number Placeholder 3"/>
          <p:cNvSpPr>
            <a:spLocks noGrp="1"/>
          </p:cNvSpPr>
          <p:nvPr>
            <p:ph type="sldNum" sz="quarter" idx="10"/>
          </p:nvPr>
        </p:nvSpPr>
        <p:spPr/>
        <p:txBody>
          <a:bodyPr/>
          <a:lstStyle/>
          <a:p>
            <a:fld id="{88521CE4-B0AC-46E7-8788-B166914DB52D}" type="slidenum">
              <a:rPr lang="en-US" smtClean="0"/>
              <a:pPr/>
              <a:t>5</a:t>
            </a:fld>
            <a:endParaRPr lang="en-US"/>
          </a:p>
        </p:txBody>
      </p:sp>
    </p:spTree>
    <p:extLst>
      <p:ext uri="{BB962C8B-B14F-4D97-AF65-F5344CB8AC3E}">
        <p14:creationId xmlns:p14="http://schemas.microsoft.com/office/powerpoint/2010/main" val="127932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components of this bias, involving reduced punishments and inconsistent treatment, have been studied and generalized to a younger population consisting of children. Dion (1972) study explored the relationship between the physical attractiveness stereotype and how it may be present at an early childhood developmental level</a:t>
            </a:r>
          </a:p>
          <a:p>
            <a:endParaRPr lang="en-US" dirty="0"/>
          </a:p>
          <a:p>
            <a:r>
              <a:rPr lang="en-US" dirty="0"/>
              <a:t>(1) An attractive child who has committed a harmful act will be considered less likely to possess chronic antisocial behavior than an unattractive child, especially in cases where the offense is severe. Adults will evaluate attractive children as less likely to have previously committed a similar, harmful transgression, and will be considered as less likely to commit a similar offense in the future than an unattractive child. (2) A transgression committed by an attractive child will be evaluated as less socially undesirable than an identical transgression/act committed by an unattractive child, particularly for mild offenses (Dion, 1972). </a:t>
            </a:r>
          </a:p>
        </p:txBody>
      </p:sp>
      <p:sp>
        <p:nvSpPr>
          <p:cNvPr id="4" name="Slide Number Placeholder 3"/>
          <p:cNvSpPr>
            <a:spLocks noGrp="1"/>
          </p:cNvSpPr>
          <p:nvPr>
            <p:ph type="sldNum" sz="quarter" idx="10"/>
          </p:nvPr>
        </p:nvSpPr>
        <p:spPr/>
        <p:txBody>
          <a:bodyPr/>
          <a:lstStyle/>
          <a:p>
            <a:fld id="{88521CE4-B0AC-46E7-8788-B166914DB52D}" type="slidenum">
              <a:rPr lang="en-US" smtClean="0"/>
              <a:pPr/>
              <a:t>6</a:t>
            </a:fld>
            <a:endParaRPr lang="en-US"/>
          </a:p>
        </p:txBody>
      </p:sp>
    </p:spTree>
    <p:extLst>
      <p:ext uri="{BB962C8B-B14F-4D97-AF65-F5344CB8AC3E}">
        <p14:creationId xmlns:p14="http://schemas.microsoft.com/office/powerpoint/2010/main" val="152152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Believed that attractive people display socially desirable traits which may lead others to certain expectations about the defendants’ habits, values, and their reaction to committing crime. </a:t>
            </a:r>
          </a:p>
          <a:p>
            <a:endParaRPr lang="en-US" dirty="0"/>
          </a:p>
        </p:txBody>
      </p:sp>
      <p:sp>
        <p:nvSpPr>
          <p:cNvPr id="4" name="Slide Number Placeholder 3"/>
          <p:cNvSpPr>
            <a:spLocks noGrp="1"/>
          </p:cNvSpPr>
          <p:nvPr>
            <p:ph type="sldNum" sz="quarter" idx="10"/>
          </p:nvPr>
        </p:nvSpPr>
        <p:spPr/>
        <p:txBody>
          <a:bodyPr/>
          <a:lstStyle/>
          <a:p>
            <a:fld id="{88521CE4-B0AC-46E7-8788-B166914DB52D}" type="slidenum">
              <a:rPr lang="en-US" smtClean="0"/>
              <a:pPr/>
              <a:t>7</a:t>
            </a:fld>
            <a:endParaRPr lang="en-US"/>
          </a:p>
        </p:txBody>
      </p:sp>
    </p:spTree>
    <p:extLst>
      <p:ext uri="{BB962C8B-B14F-4D97-AF65-F5344CB8AC3E}">
        <p14:creationId xmlns:p14="http://schemas.microsoft.com/office/powerpoint/2010/main" val="3006627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findings:</a:t>
            </a:r>
            <a:r>
              <a:rPr lang="en-US" baseline="0" dirty="0"/>
              <a:t> leniency bias afforded to children who are more attractive/unequal treatment </a:t>
            </a:r>
            <a:endParaRPr lang="en-US" dirty="0"/>
          </a:p>
        </p:txBody>
      </p:sp>
      <p:sp>
        <p:nvSpPr>
          <p:cNvPr id="4" name="Slide Number Placeholder 3"/>
          <p:cNvSpPr>
            <a:spLocks noGrp="1"/>
          </p:cNvSpPr>
          <p:nvPr>
            <p:ph type="sldNum" sz="quarter" idx="10"/>
          </p:nvPr>
        </p:nvSpPr>
        <p:spPr/>
        <p:txBody>
          <a:bodyPr/>
          <a:lstStyle/>
          <a:p>
            <a:fld id="{88521CE4-B0AC-46E7-8788-B166914DB52D}" type="slidenum">
              <a:rPr lang="en-US" smtClean="0"/>
              <a:pPr/>
              <a:t>8</a:t>
            </a:fld>
            <a:endParaRPr lang="en-US"/>
          </a:p>
        </p:txBody>
      </p:sp>
    </p:spTree>
    <p:extLst>
      <p:ext uri="{BB962C8B-B14F-4D97-AF65-F5344CB8AC3E}">
        <p14:creationId xmlns:p14="http://schemas.microsoft.com/office/powerpoint/2010/main" val="351843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Attractive, Causation children would be judged less harshly and receive a lesser punishment outcome than their unattractive counterpart, regardless of severity of crime committed. </a:t>
            </a:r>
          </a:p>
          <a:p>
            <a:endParaRPr lang="en-US" dirty="0"/>
          </a:p>
          <a:p>
            <a:r>
              <a:rPr lang="en-US" dirty="0"/>
              <a:t>Interaction effect between race and level of attractiveness on punishment outcome in both severe and petty crimes.</a:t>
            </a:r>
          </a:p>
          <a:p>
            <a:endParaRPr lang="en-US" dirty="0"/>
          </a:p>
        </p:txBody>
      </p:sp>
      <p:sp>
        <p:nvSpPr>
          <p:cNvPr id="4" name="Slide Number Placeholder 3"/>
          <p:cNvSpPr>
            <a:spLocks noGrp="1"/>
          </p:cNvSpPr>
          <p:nvPr>
            <p:ph type="sldNum" sz="quarter" idx="10"/>
          </p:nvPr>
        </p:nvSpPr>
        <p:spPr/>
        <p:txBody>
          <a:bodyPr/>
          <a:lstStyle/>
          <a:p>
            <a:fld id="{88521CE4-B0AC-46E7-8788-B166914DB52D}" type="slidenum">
              <a:rPr lang="en-US" smtClean="0"/>
              <a:pPr/>
              <a:t>10</a:t>
            </a:fld>
            <a:endParaRPr lang="en-US"/>
          </a:p>
        </p:txBody>
      </p:sp>
    </p:spTree>
    <p:extLst>
      <p:ext uri="{BB962C8B-B14F-4D97-AF65-F5344CB8AC3E}">
        <p14:creationId xmlns:p14="http://schemas.microsoft.com/office/powerpoint/2010/main" val="579307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 difference between non-Caucasian</a:t>
            </a:r>
            <a:r>
              <a:rPr lang="en-US" baseline="0" dirty="0"/>
              <a:t> participants and Caucasian participants on their punishment ratings of white child offenders in the non-severe crime category</a:t>
            </a:r>
          </a:p>
          <a:p>
            <a:endParaRPr lang="en-US" dirty="0"/>
          </a:p>
        </p:txBody>
      </p:sp>
      <p:sp>
        <p:nvSpPr>
          <p:cNvPr id="4" name="Slide Number Placeholder 3"/>
          <p:cNvSpPr>
            <a:spLocks noGrp="1"/>
          </p:cNvSpPr>
          <p:nvPr>
            <p:ph type="sldNum" sz="quarter" idx="10"/>
          </p:nvPr>
        </p:nvSpPr>
        <p:spPr/>
        <p:txBody>
          <a:bodyPr/>
          <a:lstStyle/>
          <a:p>
            <a:fld id="{88521CE4-B0AC-46E7-8788-B166914DB52D}" type="slidenum">
              <a:rPr lang="en-US" smtClean="0"/>
              <a:pPr/>
              <a:t>20</a:t>
            </a:fld>
            <a:endParaRPr lang="en-US"/>
          </a:p>
        </p:txBody>
      </p:sp>
    </p:spTree>
    <p:extLst>
      <p:ext uri="{BB962C8B-B14F-4D97-AF65-F5344CB8AC3E}">
        <p14:creationId xmlns:p14="http://schemas.microsoft.com/office/powerpoint/2010/main" val="616476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21CE4-B0AC-46E7-8788-B166914DB52D}" type="slidenum">
              <a:rPr lang="en-US" smtClean="0"/>
              <a:pPr/>
              <a:t>22</a:t>
            </a:fld>
            <a:endParaRPr lang="en-US"/>
          </a:p>
        </p:txBody>
      </p:sp>
    </p:spTree>
    <p:extLst>
      <p:ext uri="{BB962C8B-B14F-4D97-AF65-F5344CB8AC3E}">
        <p14:creationId xmlns:p14="http://schemas.microsoft.com/office/powerpoint/2010/main" val="58731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blackWhite">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9CC22B15-A927-4448-AB64-F6D238AB0E26}"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E5F1-C04C-4178-9A90-46DD818C7817}"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C22B15-A927-4448-AB64-F6D238AB0E26}"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E5F1-C04C-4178-9A90-46DD818C78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C22B15-A927-4448-AB64-F6D238AB0E26}" type="datetimeFigureOut">
              <a:rPr lang="en-US" smtClean="0"/>
              <a:pPr/>
              <a:t>4/4/2017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D6AE5F1-C04C-4178-9A90-46DD818C78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C22B15-A927-4448-AB64-F6D238AB0E26}"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E5F1-C04C-4178-9A90-46DD818C78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CC22B15-A927-4448-AB64-F6D238AB0E26}"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E5F1-C04C-4178-9A90-46DD818C78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CC22B15-A927-4448-AB64-F6D238AB0E26}" type="datetimeFigureOut">
              <a:rPr lang="en-US" smtClean="0"/>
              <a:pPr/>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E5F1-C04C-4178-9A90-46DD818C78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CC22B15-A927-4448-AB64-F6D238AB0E26}" type="datetimeFigureOut">
              <a:rPr lang="en-US" smtClean="0"/>
              <a:pPr/>
              <a:t>4/4/2017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AE5F1-C04C-4178-9A90-46DD818C78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CC22B15-A927-4448-AB64-F6D238AB0E26}" type="datetimeFigureOut">
              <a:rPr lang="en-US" smtClean="0"/>
              <a:pPr/>
              <a:t>4/4/2017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AE5F1-C04C-4178-9A90-46DD818C78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22B15-A927-4448-AB64-F6D238AB0E26}" type="datetimeFigureOut">
              <a:rPr lang="en-US" smtClean="0"/>
              <a:pPr/>
              <a:t>4/4/2017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AE5F1-C04C-4178-9A90-46DD818C78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CC22B15-A927-4448-AB64-F6D238AB0E26}" type="datetimeFigureOut">
              <a:rPr lang="en-US" smtClean="0"/>
              <a:pPr/>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E5F1-C04C-4178-9A90-46DD818C7817}"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CC22B15-A927-4448-AB64-F6D238AB0E26}" type="datetimeFigureOut">
              <a:rPr lang="en-US" smtClean="0"/>
              <a:pPr/>
              <a:t>4/4/2017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D6AE5F1-C04C-4178-9A90-46DD818C781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CC22B15-A927-4448-AB64-F6D238AB0E26}" type="datetimeFigureOut">
              <a:rPr lang="en-US" smtClean="0"/>
              <a:pPr/>
              <a:t>4/4/2017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D6AE5F1-C04C-4178-9A90-46DD818C78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0" y="685800"/>
            <a:ext cx="7772400" cy="2232025"/>
          </a:xfrm>
        </p:spPr>
        <p:txBody>
          <a:bodyPr>
            <a:noAutofit/>
          </a:bodyPr>
          <a:lstStyle/>
          <a:p>
            <a:pPr algn="ctr"/>
            <a:r>
              <a:rPr lang="en-US" sz="4400" dirty="0">
                <a:solidFill>
                  <a:schemeClr val="tx1"/>
                </a:solidFill>
              </a:rPr>
              <a:t>Crime, Attractiveness, and Race: A Dangerous Combination?</a:t>
            </a:r>
            <a:br>
              <a:rPr lang="en-US" sz="4400" dirty="0">
                <a:solidFill>
                  <a:schemeClr val="tx1"/>
                </a:solidFill>
              </a:rPr>
            </a:br>
            <a:br>
              <a:rPr lang="en-US" sz="4400" dirty="0">
                <a:solidFill>
                  <a:schemeClr val="tx1"/>
                </a:solidFill>
              </a:rPr>
            </a:br>
            <a:br>
              <a:rPr lang="en-US" sz="4400" dirty="0">
                <a:solidFill>
                  <a:schemeClr val="tx1"/>
                </a:solidFill>
              </a:rPr>
            </a:br>
            <a:r>
              <a:rPr lang="en-US" sz="3600" dirty="0">
                <a:solidFill>
                  <a:schemeClr val="tx1"/>
                </a:solidFill>
              </a:rPr>
              <a:t>By: Abby Bunting </a:t>
            </a:r>
            <a:endParaRPr lang="en-US" sz="4400" b="1" dirty="0">
              <a:solidFill>
                <a:schemeClr val="tx1"/>
              </a:solidFill>
            </a:endParaRPr>
          </a:p>
        </p:txBody>
      </p:sp>
      <p:pic>
        <p:nvPicPr>
          <p:cNvPr id="1026" name="Picture 2" descr="C:\Users\cylke_v\AppData\Local\Microsoft\Windows\Temporary Internet Files\Content.Outlook\FJLOI0CW\LC logo rev.png"/>
          <p:cNvPicPr>
            <a:picLocks noChangeAspect="1" noChangeArrowheads="1"/>
          </p:cNvPicPr>
          <p:nvPr/>
        </p:nvPicPr>
        <p:blipFill>
          <a:blip r:embed="rId2" cstate="print"/>
          <a:srcRect/>
          <a:stretch>
            <a:fillRect/>
          </a:stretch>
        </p:blipFill>
        <p:spPr bwMode="auto">
          <a:xfrm>
            <a:off x="228600" y="5334000"/>
            <a:ext cx="5195455" cy="1143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Hypotheses/Predictions</a:t>
            </a:r>
          </a:p>
        </p:txBody>
      </p:sp>
      <p:sp>
        <p:nvSpPr>
          <p:cNvPr id="3" name="Content Placeholder 2"/>
          <p:cNvSpPr>
            <a:spLocks noGrp="1"/>
          </p:cNvSpPr>
          <p:nvPr>
            <p:ph idx="1"/>
          </p:nvPr>
        </p:nvSpPr>
        <p:spPr/>
        <p:txBody>
          <a:bodyPr/>
          <a:lstStyle/>
          <a:p>
            <a:r>
              <a:rPr lang="en-US" dirty="0"/>
              <a:t>Strongest (greater punishment) = Unattractive + African American+ Severe Crime</a:t>
            </a:r>
          </a:p>
          <a:p>
            <a:pPr marL="118872" indent="0">
              <a:buNone/>
            </a:pPr>
            <a:endParaRPr lang="en-US" dirty="0"/>
          </a:p>
          <a:p>
            <a:r>
              <a:rPr lang="en-US" dirty="0"/>
              <a:t>Weakest (lesser punishment) = Attractive + Caucasian + Non-Severe Crime </a:t>
            </a:r>
          </a:p>
          <a:p>
            <a:endParaRPr lang="en-US" dirty="0"/>
          </a:p>
          <a:p>
            <a:r>
              <a:rPr lang="en-US" dirty="0"/>
              <a:t>Interaction Effect</a:t>
            </a:r>
          </a:p>
        </p:txBody>
      </p:sp>
    </p:spTree>
    <p:extLst>
      <p:ext uri="{BB962C8B-B14F-4D97-AF65-F5344CB8AC3E}">
        <p14:creationId xmlns:p14="http://schemas.microsoft.com/office/powerpoint/2010/main" val="216669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Method/Procedure (cont’d)</a:t>
            </a:r>
          </a:p>
        </p:txBody>
      </p:sp>
      <p:sp>
        <p:nvSpPr>
          <p:cNvPr id="3" name="Content Placeholder 2"/>
          <p:cNvSpPr>
            <a:spLocks noGrp="1"/>
          </p:cNvSpPr>
          <p:nvPr>
            <p:ph idx="1"/>
          </p:nvPr>
        </p:nvSpPr>
        <p:spPr>
          <a:xfrm>
            <a:off x="457200" y="1600201"/>
            <a:ext cx="8229600" cy="4800600"/>
          </a:xfrm>
        </p:spPr>
        <p:txBody>
          <a:bodyPr/>
          <a:lstStyle/>
          <a:p>
            <a:pPr marL="768096" lvl="2" indent="0">
              <a:buNone/>
            </a:pPr>
            <a:endParaRPr lang="en-US" dirty="0"/>
          </a:p>
          <a:p>
            <a:r>
              <a:rPr lang="en-US" sz="3600" dirty="0"/>
              <a:t>Materials</a:t>
            </a:r>
          </a:p>
          <a:p>
            <a:pPr lvl="2"/>
            <a:r>
              <a:rPr lang="en-US" sz="2800" dirty="0"/>
              <a:t>Facial Stimuli: The Child Affective Facial Expression (CAFE)—cited from LoBue and Thrasher (2015)</a:t>
            </a:r>
          </a:p>
          <a:p>
            <a:pPr lvl="2"/>
            <a:r>
              <a:rPr lang="en-US" sz="2800" dirty="0"/>
              <a:t>Vignette manipulation</a:t>
            </a:r>
          </a:p>
          <a:p>
            <a:pPr lvl="2"/>
            <a:r>
              <a:rPr lang="en-US" sz="2800" dirty="0"/>
              <a:t>Survey Monkey</a:t>
            </a:r>
          </a:p>
          <a:p>
            <a:pPr marL="118872" indent="0">
              <a:buNone/>
            </a:pPr>
            <a:endParaRPr lang="en-US" dirty="0"/>
          </a:p>
          <a:p>
            <a:pPr lvl="2"/>
            <a:endParaRPr lang="en-US" dirty="0"/>
          </a:p>
          <a:p>
            <a:endParaRPr lang="en-US" dirty="0"/>
          </a:p>
        </p:txBody>
      </p:sp>
    </p:spTree>
    <p:extLst>
      <p:ext uri="{BB962C8B-B14F-4D97-AF65-F5344CB8AC3E}">
        <p14:creationId xmlns:p14="http://schemas.microsoft.com/office/powerpoint/2010/main" val="1632707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Method/Procedure</a:t>
            </a:r>
          </a:p>
        </p:txBody>
      </p:sp>
      <p:sp>
        <p:nvSpPr>
          <p:cNvPr id="3" name="Content Placeholder 2"/>
          <p:cNvSpPr>
            <a:spLocks noGrp="1"/>
          </p:cNvSpPr>
          <p:nvPr>
            <p:ph idx="1"/>
          </p:nvPr>
        </p:nvSpPr>
        <p:spPr>
          <a:xfrm>
            <a:off x="228600" y="1752601"/>
            <a:ext cx="8458200" cy="4648200"/>
          </a:xfrm>
        </p:spPr>
        <p:txBody>
          <a:bodyPr/>
          <a:lstStyle/>
          <a:p>
            <a:r>
              <a:rPr lang="en-US" dirty="0"/>
              <a:t>To manipulate:</a:t>
            </a:r>
          </a:p>
          <a:p>
            <a:pPr lvl="1"/>
            <a:r>
              <a:rPr lang="en-US" dirty="0"/>
              <a:t>Attractiveness (attractive v. unattractive)—16 facial stimuli rated on 5-point Likert scale </a:t>
            </a:r>
          </a:p>
          <a:p>
            <a:pPr marL="457200" lvl="1" indent="0">
              <a:buNone/>
            </a:pPr>
            <a:endParaRPr lang="en-US" dirty="0"/>
          </a:p>
          <a:p>
            <a:pPr lvl="1"/>
            <a:r>
              <a:rPr lang="en-US" dirty="0"/>
              <a:t>Race (African American vs. Caucasian)—facial stimuli presented of 8-year-old children</a:t>
            </a:r>
          </a:p>
          <a:p>
            <a:pPr marL="457200" lvl="1" indent="0">
              <a:buNone/>
            </a:pPr>
            <a:endParaRPr lang="en-US" dirty="0"/>
          </a:p>
          <a:p>
            <a:pPr lvl="1"/>
            <a:r>
              <a:rPr lang="en-US" dirty="0"/>
              <a:t>Severity of Crime (severe v. non-severe)—vignettes </a:t>
            </a:r>
          </a:p>
          <a:p>
            <a:pPr lvl="2"/>
            <a:endParaRPr lang="en-US" dirty="0"/>
          </a:p>
        </p:txBody>
      </p:sp>
    </p:spTree>
    <p:extLst>
      <p:ext uri="{BB962C8B-B14F-4D97-AF65-F5344CB8AC3E}">
        <p14:creationId xmlns:p14="http://schemas.microsoft.com/office/powerpoint/2010/main" val="1732177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The Child Affective Facial Expression (CAFE)</a:t>
            </a:r>
          </a:p>
        </p:txBody>
      </p:sp>
      <p:sp>
        <p:nvSpPr>
          <p:cNvPr id="5" name="Content Placeholder 4"/>
          <p:cNvSpPr>
            <a:spLocks noGrp="1"/>
          </p:cNvSpPr>
          <p:nvPr>
            <p:ph idx="1"/>
          </p:nvPr>
        </p:nvSpPr>
        <p:spPr/>
        <p:txBody>
          <a:bodyPr/>
          <a:lstStyle/>
          <a:p>
            <a:pPr marL="118872" indent="0" algn="ctr">
              <a:buNone/>
            </a:pPr>
            <a:r>
              <a:rPr lang="en-US" dirty="0"/>
              <a:t>Sample</a:t>
            </a:r>
          </a:p>
          <a:p>
            <a:pPr marL="118872" indent="0">
              <a:buNone/>
            </a:pPr>
            <a:endParaRPr lang="en-US" dirty="0"/>
          </a:p>
        </p:txBody>
      </p:sp>
      <p:pic>
        <p:nvPicPr>
          <p:cNvPr id="6" name="Picture 5"/>
          <p:cNvPicPr>
            <a:picLocks noChangeAspect="1"/>
          </p:cNvPicPr>
          <p:nvPr/>
        </p:nvPicPr>
        <p:blipFill>
          <a:blip r:embed="rId2"/>
          <a:stretch>
            <a:fillRect/>
          </a:stretch>
        </p:blipFill>
        <p:spPr>
          <a:xfrm>
            <a:off x="1027067" y="2937815"/>
            <a:ext cx="2517866" cy="2511770"/>
          </a:xfrm>
          <a:prstGeom prst="rect">
            <a:avLst/>
          </a:prstGeom>
        </p:spPr>
      </p:pic>
      <p:pic>
        <p:nvPicPr>
          <p:cNvPr id="7" name="Picture 6"/>
          <p:cNvPicPr>
            <a:picLocks noChangeAspect="1"/>
          </p:cNvPicPr>
          <p:nvPr/>
        </p:nvPicPr>
        <p:blipFill>
          <a:blip r:embed="rId3"/>
          <a:stretch>
            <a:fillRect/>
          </a:stretch>
        </p:blipFill>
        <p:spPr>
          <a:xfrm>
            <a:off x="5334000" y="2937815"/>
            <a:ext cx="2590800" cy="2584122"/>
          </a:xfrm>
          <a:prstGeom prst="rect">
            <a:avLst/>
          </a:prstGeom>
        </p:spPr>
      </p:pic>
      <p:sp>
        <p:nvSpPr>
          <p:cNvPr id="8" name="TextBox 7"/>
          <p:cNvSpPr txBox="1"/>
          <p:nvPr/>
        </p:nvSpPr>
        <p:spPr>
          <a:xfrm>
            <a:off x="838200" y="5791200"/>
            <a:ext cx="3276600" cy="400110"/>
          </a:xfrm>
          <a:prstGeom prst="rect">
            <a:avLst/>
          </a:prstGeom>
          <a:noFill/>
        </p:spPr>
        <p:txBody>
          <a:bodyPr wrap="square" rtlCol="0">
            <a:spAutoFit/>
          </a:bodyPr>
          <a:lstStyle/>
          <a:p>
            <a:r>
              <a:rPr lang="en-US" sz="2000" b="1" dirty="0"/>
              <a:t>African American Male Child</a:t>
            </a:r>
          </a:p>
        </p:txBody>
      </p:sp>
      <p:sp>
        <p:nvSpPr>
          <p:cNvPr id="9" name="TextBox 8"/>
          <p:cNvSpPr txBox="1"/>
          <p:nvPr/>
        </p:nvSpPr>
        <p:spPr>
          <a:xfrm>
            <a:off x="5562600" y="5791200"/>
            <a:ext cx="2590800" cy="400110"/>
          </a:xfrm>
          <a:prstGeom prst="rect">
            <a:avLst/>
          </a:prstGeom>
          <a:noFill/>
        </p:spPr>
        <p:txBody>
          <a:bodyPr wrap="square" rtlCol="0">
            <a:spAutoFit/>
          </a:bodyPr>
          <a:lstStyle/>
          <a:p>
            <a:r>
              <a:rPr lang="en-US" sz="2000" b="1" dirty="0"/>
              <a:t>Caucasian Male Child</a:t>
            </a:r>
          </a:p>
        </p:txBody>
      </p:sp>
    </p:spTree>
    <p:extLst>
      <p:ext uri="{BB962C8B-B14F-4D97-AF65-F5344CB8AC3E}">
        <p14:creationId xmlns:p14="http://schemas.microsoft.com/office/powerpoint/2010/main" val="13071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Vignettes</a:t>
            </a:r>
          </a:p>
        </p:txBody>
      </p:sp>
      <p:sp>
        <p:nvSpPr>
          <p:cNvPr id="3" name="Content Placeholder 2"/>
          <p:cNvSpPr>
            <a:spLocks noGrp="1"/>
          </p:cNvSpPr>
          <p:nvPr>
            <p:ph idx="1"/>
          </p:nvPr>
        </p:nvSpPr>
        <p:spPr>
          <a:xfrm>
            <a:off x="457200" y="1446276"/>
            <a:ext cx="8229600" cy="5030724"/>
          </a:xfrm>
        </p:spPr>
        <p:txBody>
          <a:bodyPr>
            <a:normAutofit lnSpcReduction="10000"/>
          </a:bodyPr>
          <a:lstStyle/>
          <a:p>
            <a:pPr marL="118872" indent="0" algn="ctr">
              <a:buNone/>
            </a:pPr>
            <a:r>
              <a:rPr lang="en-US" sz="3500" dirty="0"/>
              <a:t>Sample: </a:t>
            </a:r>
          </a:p>
          <a:p>
            <a:pPr marL="118872" indent="0" algn="ctr">
              <a:buNone/>
            </a:pPr>
            <a:r>
              <a:rPr lang="en-US" sz="3500" dirty="0"/>
              <a:t>Non-Severe Crime (Caucasian Male)</a:t>
            </a:r>
          </a:p>
          <a:p>
            <a:pPr marL="118872" indent="0" algn="ctr">
              <a:buNone/>
            </a:pPr>
            <a:endParaRPr lang="en-US" sz="3000" dirty="0"/>
          </a:p>
          <a:p>
            <a:r>
              <a:rPr lang="en-US" sz="2800" b="1" dirty="0"/>
              <a:t>Matthew</a:t>
            </a:r>
            <a:r>
              <a:rPr lang="en-US" sz="2800" dirty="0"/>
              <a:t> is an 8-year-old, Caucasian male who was arrested for shoplifting at a local mall in his community. Matthew was found to have taken $100 worth of merchandise from the store and seen running out of the mall carrying these items in a book bag when he was chased down by security and turned over to the police. He was immediately taken to the police station.</a:t>
            </a:r>
          </a:p>
          <a:p>
            <a:pPr marL="118872" indent="0">
              <a:buNone/>
            </a:pPr>
            <a:endParaRPr lang="en-US" dirty="0"/>
          </a:p>
          <a:p>
            <a:pPr marL="118872" indent="0">
              <a:buNone/>
            </a:pPr>
            <a:endParaRPr lang="en-US" dirty="0"/>
          </a:p>
          <a:p>
            <a:endParaRPr lang="en-US" dirty="0"/>
          </a:p>
        </p:txBody>
      </p:sp>
    </p:spTree>
    <p:extLst>
      <p:ext uri="{BB962C8B-B14F-4D97-AF65-F5344CB8AC3E}">
        <p14:creationId xmlns:p14="http://schemas.microsoft.com/office/powerpoint/2010/main" val="217143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Vignettes</a:t>
            </a:r>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pPr marL="118872" indent="0" algn="ctr">
              <a:buNone/>
            </a:pPr>
            <a:r>
              <a:rPr lang="en-US" sz="5000" dirty="0"/>
              <a:t>Sample: </a:t>
            </a:r>
          </a:p>
          <a:p>
            <a:pPr marL="118872" indent="0" algn="ctr">
              <a:buNone/>
            </a:pPr>
            <a:r>
              <a:rPr lang="en-US" sz="5000" dirty="0"/>
              <a:t>Non-Severe Crime (African American Male)</a:t>
            </a:r>
          </a:p>
          <a:p>
            <a:pPr marL="118872" indent="0" algn="ctr">
              <a:buNone/>
            </a:pPr>
            <a:endParaRPr lang="en-US" sz="4000" dirty="0"/>
          </a:p>
          <a:p>
            <a:endParaRPr lang="en-US" sz="4000" dirty="0"/>
          </a:p>
          <a:p>
            <a:r>
              <a:rPr lang="en-US" sz="4000" b="1" dirty="0"/>
              <a:t>Andre</a:t>
            </a:r>
            <a:r>
              <a:rPr lang="en-US" sz="4000" dirty="0"/>
              <a:t> is an 8-year-old, African American male who was caught on camera trying to sneak items out of a local electronics store by stuffing them into a book bag. Andre hadn’t gotten very far before local police caught him running on foot and identified 100 dollars-worth of missing items that had been taken from the store. Andre was immediately taken to the police station.</a:t>
            </a:r>
          </a:p>
          <a:p>
            <a:pPr marL="118872" indent="0">
              <a:buNone/>
            </a:pPr>
            <a:br>
              <a:rPr lang="en-US" dirty="0"/>
            </a:br>
            <a:endParaRPr lang="en-US" dirty="0"/>
          </a:p>
        </p:txBody>
      </p:sp>
    </p:spTree>
    <p:extLst>
      <p:ext uri="{BB962C8B-B14F-4D97-AF65-F5344CB8AC3E}">
        <p14:creationId xmlns:p14="http://schemas.microsoft.com/office/powerpoint/2010/main" val="3556299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Vignettes</a:t>
            </a:r>
          </a:p>
        </p:txBody>
      </p:sp>
      <p:sp>
        <p:nvSpPr>
          <p:cNvPr id="3" name="Content Placeholder 2"/>
          <p:cNvSpPr>
            <a:spLocks noGrp="1"/>
          </p:cNvSpPr>
          <p:nvPr>
            <p:ph idx="1"/>
          </p:nvPr>
        </p:nvSpPr>
        <p:spPr>
          <a:xfrm>
            <a:off x="457200" y="1524000"/>
            <a:ext cx="8229600" cy="4930409"/>
          </a:xfrm>
        </p:spPr>
        <p:txBody>
          <a:bodyPr>
            <a:normAutofit fontScale="92500" lnSpcReduction="10000"/>
          </a:bodyPr>
          <a:lstStyle/>
          <a:p>
            <a:pPr marL="118872" indent="0" algn="ctr">
              <a:buNone/>
            </a:pPr>
            <a:r>
              <a:rPr lang="en-US" sz="3800" dirty="0"/>
              <a:t>Sample: </a:t>
            </a:r>
          </a:p>
          <a:p>
            <a:pPr marL="118872" indent="0" algn="ctr">
              <a:buNone/>
            </a:pPr>
            <a:r>
              <a:rPr lang="en-US" sz="3800" dirty="0"/>
              <a:t>Severe Crime (Caucasian)</a:t>
            </a:r>
          </a:p>
          <a:p>
            <a:pPr marL="118872" indent="0" algn="ctr">
              <a:buNone/>
            </a:pPr>
            <a:endParaRPr lang="en-US" sz="3000" dirty="0"/>
          </a:p>
          <a:p>
            <a:r>
              <a:rPr lang="en-US" sz="3000" b="1" dirty="0"/>
              <a:t>Max</a:t>
            </a:r>
            <a:r>
              <a:rPr lang="en-US" sz="3000" dirty="0"/>
              <a:t> is an 8-year-old, Caucasian male who was arrested for suffocating his baby brother when he wouldn’t stop crying in his crib. Max’s parents found their baby lying motionless in the crib, and Max sitting on the ground holding a pillow. Max’s parents immediately called the police and indicated what had happened. Max was arrested for murder and taken to the police station.  </a:t>
            </a:r>
          </a:p>
        </p:txBody>
      </p:sp>
    </p:spTree>
    <p:extLst>
      <p:ext uri="{BB962C8B-B14F-4D97-AF65-F5344CB8AC3E}">
        <p14:creationId xmlns:p14="http://schemas.microsoft.com/office/powerpoint/2010/main" val="82860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Vignettes</a:t>
            </a:r>
          </a:p>
        </p:txBody>
      </p:sp>
      <p:sp>
        <p:nvSpPr>
          <p:cNvPr id="3" name="Content Placeholder 2"/>
          <p:cNvSpPr>
            <a:spLocks noGrp="1"/>
          </p:cNvSpPr>
          <p:nvPr>
            <p:ph idx="1"/>
          </p:nvPr>
        </p:nvSpPr>
        <p:spPr>
          <a:xfrm>
            <a:off x="457200" y="1600200"/>
            <a:ext cx="8229600" cy="5105399"/>
          </a:xfrm>
        </p:spPr>
        <p:txBody>
          <a:bodyPr>
            <a:normAutofit fontScale="92500" lnSpcReduction="20000"/>
          </a:bodyPr>
          <a:lstStyle/>
          <a:p>
            <a:pPr marL="118872" indent="0" algn="ctr">
              <a:buNone/>
            </a:pPr>
            <a:r>
              <a:rPr lang="en-US" sz="3800" dirty="0"/>
              <a:t>Sample: </a:t>
            </a:r>
          </a:p>
          <a:p>
            <a:pPr marL="118872" indent="0" algn="ctr">
              <a:buNone/>
            </a:pPr>
            <a:r>
              <a:rPr lang="en-US" sz="3800" dirty="0"/>
              <a:t>Severe Crime (African American)</a:t>
            </a:r>
          </a:p>
          <a:p>
            <a:pPr marL="118872" indent="0" algn="ctr">
              <a:buNone/>
            </a:pPr>
            <a:endParaRPr lang="en-US" sz="3800" dirty="0"/>
          </a:p>
          <a:p>
            <a:r>
              <a:rPr lang="en-US" sz="3000" b="1" dirty="0"/>
              <a:t>Tyrone</a:t>
            </a:r>
            <a:r>
              <a:rPr lang="en-US" sz="3000" dirty="0"/>
              <a:t> is an 8-year-old, African American male who was arrested for pinning down his younger sister and holding his hands to her throat until she turned blue. He did this because she would not stop repeating everything Tyrone said to her. Tyrone’s father found his daughter lying in the grass motionless, when he realized what had happened. His father immediately called the police and Tyrone was arrested for murder and taken to the police station. </a:t>
            </a:r>
          </a:p>
          <a:p>
            <a:endParaRPr lang="en-US" dirty="0"/>
          </a:p>
        </p:txBody>
      </p:sp>
    </p:spTree>
    <p:extLst>
      <p:ext uri="{BB962C8B-B14F-4D97-AF65-F5344CB8AC3E}">
        <p14:creationId xmlns:p14="http://schemas.microsoft.com/office/powerpoint/2010/main" val="3544689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Punishment Outcomes</a:t>
            </a:r>
          </a:p>
        </p:txBody>
      </p:sp>
      <p:sp>
        <p:nvSpPr>
          <p:cNvPr id="3" name="Content Placeholder 2"/>
          <p:cNvSpPr>
            <a:spLocks noGrp="1"/>
          </p:cNvSpPr>
          <p:nvPr>
            <p:ph idx="1"/>
          </p:nvPr>
        </p:nvSpPr>
        <p:spPr>
          <a:xfrm>
            <a:off x="152400" y="1600200"/>
            <a:ext cx="3733800" cy="5105399"/>
          </a:xfrm>
        </p:spPr>
        <p:txBody>
          <a:bodyPr>
            <a:normAutofit fontScale="47500" lnSpcReduction="20000"/>
          </a:bodyPr>
          <a:lstStyle/>
          <a:p>
            <a:pPr marL="0">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Community Service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Few weeks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Few months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1 year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Rehabilitation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Few months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1 year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Aft>
                <a:spcPts val="8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 few years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Juvenile Detention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Few months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1 year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Aft>
                <a:spcPts val="8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 few years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597400" y="1587500"/>
            <a:ext cx="3784600" cy="5450296"/>
          </a:xfrm>
          <a:prstGeom prst="rect">
            <a:avLst/>
          </a:prstGeom>
        </p:spPr>
      </p:pic>
    </p:spTree>
    <p:extLst>
      <p:ext uri="{BB962C8B-B14F-4D97-AF65-F5344CB8AC3E}">
        <p14:creationId xmlns:p14="http://schemas.microsoft.com/office/powerpoint/2010/main" val="2699415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Sample Demographics</a:t>
            </a:r>
          </a:p>
        </p:txBody>
      </p:sp>
      <p:sp>
        <p:nvSpPr>
          <p:cNvPr id="3" name="Content Placeholder 2"/>
          <p:cNvSpPr>
            <a:spLocks noGrp="1"/>
          </p:cNvSpPr>
          <p:nvPr>
            <p:ph sz="half" idx="1"/>
          </p:nvPr>
        </p:nvSpPr>
        <p:spPr>
          <a:xfrm>
            <a:off x="228600" y="1676400"/>
            <a:ext cx="4267200" cy="5029200"/>
          </a:xfrm>
        </p:spPr>
        <p:txBody>
          <a:bodyPr/>
          <a:lstStyle/>
          <a:p>
            <a:r>
              <a:rPr lang="en-US" dirty="0"/>
              <a:t>52 Participants</a:t>
            </a:r>
          </a:p>
          <a:p>
            <a:pPr lvl="1"/>
            <a:r>
              <a:rPr lang="en-US" dirty="0"/>
              <a:t>78% Female (39)</a:t>
            </a:r>
          </a:p>
          <a:p>
            <a:pPr lvl="1"/>
            <a:r>
              <a:rPr lang="en-US" dirty="0"/>
              <a:t>20% Male (10)</a:t>
            </a:r>
          </a:p>
          <a:p>
            <a:pPr lvl="1"/>
            <a:r>
              <a:rPr lang="en-US" dirty="0"/>
              <a:t>2% Other (1)</a:t>
            </a:r>
          </a:p>
          <a:p>
            <a:pPr lvl="1"/>
            <a:r>
              <a:rPr lang="en-US" dirty="0"/>
              <a:t>Undisclosed (2)</a:t>
            </a:r>
          </a:p>
          <a:p>
            <a:pPr marL="457200" lvl="1" indent="0">
              <a:buNone/>
            </a:pPr>
            <a:endParaRPr lang="en-US" dirty="0"/>
          </a:p>
          <a:p>
            <a:r>
              <a:rPr lang="en-US" dirty="0"/>
              <a:t>Ethnicity</a:t>
            </a:r>
          </a:p>
          <a:p>
            <a:pPr lvl="1"/>
            <a:r>
              <a:rPr lang="en-US" dirty="0"/>
              <a:t>84% Caucasian </a:t>
            </a:r>
          </a:p>
          <a:p>
            <a:pPr lvl="1"/>
            <a:r>
              <a:rPr lang="en-US" dirty="0"/>
              <a:t>16% Non-Caucasian </a:t>
            </a:r>
          </a:p>
          <a:p>
            <a:endParaRPr lang="en-US" dirty="0"/>
          </a:p>
          <a:p>
            <a:pPr lvl="1"/>
            <a:endParaRPr lang="en-US" dirty="0"/>
          </a:p>
          <a:p>
            <a:pPr lvl="1"/>
            <a:endParaRPr lang="en-US" dirty="0"/>
          </a:p>
        </p:txBody>
      </p:sp>
      <p:sp>
        <p:nvSpPr>
          <p:cNvPr id="4" name="Content Placeholder 3"/>
          <p:cNvSpPr>
            <a:spLocks noGrp="1"/>
          </p:cNvSpPr>
          <p:nvPr>
            <p:ph sz="half" idx="2"/>
          </p:nvPr>
        </p:nvSpPr>
        <p:spPr>
          <a:xfrm>
            <a:off x="4572000" y="1600200"/>
            <a:ext cx="4114800" cy="5105400"/>
          </a:xfrm>
        </p:spPr>
        <p:txBody>
          <a:bodyPr/>
          <a:lstStyle/>
          <a:p>
            <a:r>
              <a:rPr lang="en-US" dirty="0"/>
              <a:t>Class Standing</a:t>
            </a:r>
          </a:p>
          <a:p>
            <a:pPr lvl="1"/>
            <a:r>
              <a:rPr lang="en-US" dirty="0"/>
              <a:t>52% First Years</a:t>
            </a:r>
          </a:p>
          <a:p>
            <a:pPr lvl="1"/>
            <a:r>
              <a:rPr lang="en-US" dirty="0"/>
              <a:t>24% Second Years</a:t>
            </a:r>
          </a:p>
          <a:p>
            <a:pPr lvl="1"/>
            <a:r>
              <a:rPr lang="en-US" dirty="0"/>
              <a:t>16%Third Years</a:t>
            </a:r>
          </a:p>
          <a:p>
            <a:pPr lvl="1"/>
            <a:r>
              <a:rPr lang="en-US" dirty="0"/>
              <a:t>8% Fourth Years</a:t>
            </a:r>
          </a:p>
          <a:p>
            <a:pPr marL="457200" lvl="1" indent="0">
              <a:buNone/>
            </a:pPr>
            <a:endParaRPr lang="en-US" dirty="0"/>
          </a:p>
          <a:p>
            <a:r>
              <a:rPr lang="en-US" dirty="0"/>
              <a:t>Age</a:t>
            </a:r>
          </a:p>
          <a:p>
            <a:pPr lvl="1"/>
            <a:r>
              <a:rPr lang="en-US" dirty="0"/>
              <a:t>Mean age: 19.37 (SD= 1.30)</a:t>
            </a:r>
          </a:p>
          <a:p>
            <a:endParaRPr lang="en-US" dirty="0"/>
          </a:p>
          <a:p>
            <a:pPr lvl="1"/>
            <a:endParaRPr lang="en-US" dirty="0"/>
          </a:p>
        </p:txBody>
      </p:sp>
    </p:spTree>
    <p:extLst>
      <p:ext uri="{BB962C8B-B14F-4D97-AF65-F5344CB8AC3E}">
        <p14:creationId xmlns:p14="http://schemas.microsoft.com/office/powerpoint/2010/main" val="469236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Outline</a:t>
            </a:r>
          </a:p>
        </p:txBody>
      </p:sp>
      <p:sp>
        <p:nvSpPr>
          <p:cNvPr id="4" name="Content Placeholder 3"/>
          <p:cNvSpPr>
            <a:spLocks noGrp="1"/>
          </p:cNvSpPr>
          <p:nvPr>
            <p:ph sz="half" idx="2"/>
          </p:nvPr>
        </p:nvSpPr>
        <p:spPr>
          <a:xfrm>
            <a:off x="304800" y="1905000"/>
            <a:ext cx="4267200" cy="4572000"/>
          </a:xfrm>
        </p:spPr>
        <p:txBody>
          <a:bodyPr>
            <a:normAutofit/>
          </a:bodyPr>
          <a:lstStyle/>
          <a:p>
            <a:r>
              <a:rPr lang="en-US" sz="3200" dirty="0"/>
              <a:t>Background Research</a:t>
            </a:r>
          </a:p>
          <a:p>
            <a:endParaRPr lang="en-US" sz="3200" dirty="0"/>
          </a:p>
          <a:p>
            <a:r>
              <a:rPr lang="en-US" sz="3200" dirty="0"/>
              <a:t>Present Research</a:t>
            </a:r>
          </a:p>
          <a:p>
            <a:pPr marL="118872" indent="0">
              <a:buNone/>
            </a:pPr>
            <a:endParaRPr lang="en-US" sz="3200" dirty="0"/>
          </a:p>
          <a:p>
            <a:r>
              <a:rPr lang="en-US" sz="3200" dirty="0"/>
              <a:t>Results/Discussion</a:t>
            </a:r>
          </a:p>
          <a:p>
            <a:pPr marL="118872" indent="0">
              <a:buNone/>
            </a:pPr>
            <a:endParaRPr lang="en-US" sz="3200" dirty="0"/>
          </a:p>
          <a:p>
            <a:r>
              <a:rPr lang="en-US" sz="3200" dirty="0"/>
              <a:t>Future Implications</a:t>
            </a:r>
          </a:p>
          <a:p>
            <a:endParaRPr lang="en-US" sz="3200" dirty="0"/>
          </a:p>
        </p:txBody>
      </p:sp>
    </p:spTree>
    <p:extLst>
      <p:ext uri="{BB962C8B-B14F-4D97-AF65-F5344CB8AC3E}">
        <p14:creationId xmlns:p14="http://schemas.microsoft.com/office/powerpoint/2010/main" val="3804216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Results</a:t>
            </a:r>
          </a:p>
        </p:txBody>
      </p:sp>
      <p:sp>
        <p:nvSpPr>
          <p:cNvPr id="3" name="Content Placeholder 2"/>
          <p:cNvSpPr>
            <a:spLocks noGrp="1"/>
          </p:cNvSpPr>
          <p:nvPr>
            <p:ph idx="1"/>
          </p:nvPr>
        </p:nvSpPr>
        <p:spPr/>
        <p:txBody>
          <a:bodyPr>
            <a:normAutofit lnSpcReduction="10000"/>
          </a:bodyPr>
          <a:lstStyle/>
          <a:p>
            <a:endParaRPr lang="en-US" dirty="0"/>
          </a:p>
          <a:p>
            <a:r>
              <a:rPr lang="en-US" dirty="0"/>
              <a:t>The main hypotheses of the study were not supported.</a:t>
            </a:r>
          </a:p>
          <a:p>
            <a:pPr marL="118872" indent="0">
              <a:buNone/>
            </a:pPr>
            <a:endParaRPr lang="en-US" dirty="0"/>
          </a:p>
          <a:p>
            <a:pPr marL="118872" indent="0">
              <a:buNone/>
            </a:pPr>
            <a:endParaRPr lang="en-US" dirty="0"/>
          </a:p>
          <a:p>
            <a:pPr marL="118872" indent="0">
              <a:buNone/>
            </a:pPr>
            <a:r>
              <a:rPr lang="en-US" dirty="0"/>
              <a:t>Exploratory analysis</a:t>
            </a:r>
          </a:p>
          <a:p>
            <a:pPr marL="118872" indent="0">
              <a:buNone/>
            </a:pPr>
            <a:endParaRPr lang="en-US" dirty="0"/>
          </a:p>
          <a:p>
            <a:pPr marL="118872" indent="0">
              <a:buNone/>
            </a:pPr>
            <a:r>
              <a:rPr lang="en-US" dirty="0"/>
              <a:t>Significant main effect for participant’s race</a:t>
            </a:r>
          </a:p>
          <a:p>
            <a:pPr lvl="1"/>
            <a:r>
              <a:rPr lang="en-US" dirty="0"/>
              <a:t>Non-Caucasian participant</a:t>
            </a:r>
          </a:p>
          <a:p>
            <a:pPr lvl="2"/>
            <a:r>
              <a:rPr lang="en-US" dirty="0"/>
              <a:t>WNS: F (3, 44) = 2.920, </a:t>
            </a:r>
            <a:r>
              <a:rPr lang="en-US" i="1" dirty="0"/>
              <a:t>p </a:t>
            </a:r>
            <a:r>
              <a:rPr lang="en-US" dirty="0"/>
              <a:t>= 0.044</a:t>
            </a:r>
          </a:p>
          <a:p>
            <a:pPr lvl="3"/>
            <a:endParaRPr lang="en-US" dirty="0"/>
          </a:p>
        </p:txBody>
      </p:sp>
    </p:spTree>
    <p:extLst>
      <p:ext uri="{BB962C8B-B14F-4D97-AF65-F5344CB8AC3E}">
        <p14:creationId xmlns:p14="http://schemas.microsoft.com/office/powerpoint/2010/main" val="1695608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Non-Severe Crime and Race</a:t>
            </a:r>
          </a:p>
        </p:txBody>
      </p:sp>
      <p:sp>
        <p:nvSpPr>
          <p:cNvPr id="5" name="Rectangle 4"/>
          <p:cNvSpPr/>
          <p:nvPr/>
        </p:nvSpPr>
        <p:spPr>
          <a:xfrm>
            <a:off x="1981200" y="6079973"/>
            <a:ext cx="5791199" cy="646331"/>
          </a:xfrm>
          <a:prstGeom prst="rect">
            <a:avLst/>
          </a:prstGeom>
        </p:spPr>
        <p:txBody>
          <a:bodyPr wrap="square">
            <a:spAutoFit/>
          </a:bodyPr>
          <a:lstStyle/>
          <a:p>
            <a:r>
              <a:rPr lang="en-US" i="1" dirty="0"/>
              <a:t>Figure 1. </a:t>
            </a:r>
            <a:r>
              <a:rPr lang="en-US" dirty="0"/>
              <a:t>Punishment ratings of Non-Severe Crime White offenders by participants’ race.</a:t>
            </a:r>
          </a:p>
        </p:txBody>
      </p:sp>
      <p:grpSp>
        <p:nvGrpSpPr>
          <p:cNvPr id="8" name="Group 7"/>
          <p:cNvGrpSpPr/>
          <p:nvPr/>
        </p:nvGrpSpPr>
        <p:grpSpPr>
          <a:xfrm>
            <a:off x="2273300" y="1905000"/>
            <a:ext cx="4965700" cy="3991465"/>
            <a:chOff x="0" y="0"/>
            <a:chExt cx="4597400" cy="380047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97400" cy="3676650"/>
            </a:xfrm>
            <a:prstGeom prst="rect">
              <a:avLst/>
            </a:prstGeom>
            <a:noFill/>
            <a:ln>
              <a:noFill/>
            </a:ln>
          </p:spPr>
        </p:pic>
        <p:sp>
          <p:nvSpPr>
            <p:cNvPr id="10" name="Text Box 18"/>
            <p:cNvSpPr txBox="1"/>
            <p:nvPr/>
          </p:nvSpPr>
          <p:spPr>
            <a:xfrm>
              <a:off x="2114550" y="3409950"/>
              <a:ext cx="1495425" cy="3905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Participant’s Race</a:t>
              </a:r>
            </a:p>
          </p:txBody>
        </p:sp>
      </p:grpSp>
    </p:spTree>
    <p:extLst>
      <p:ext uri="{BB962C8B-B14F-4D97-AF65-F5344CB8AC3E}">
        <p14:creationId xmlns:p14="http://schemas.microsoft.com/office/powerpoint/2010/main" val="1056034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Discussion</a:t>
            </a:r>
          </a:p>
        </p:txBody>
      </p:sp>
      <p:sp>
        <p:nvSpPr>
          <p:cNvPr id="3" name="Content Placeholder 2"/>
          <p:cNvSpPr>
            <a:spLocks noGrp="1"/>
          </p:cNvSpPr>
          <p:nvPr>
            <p:ph idx="1"/>
          </p:nvPr>
        </p:nvSpPr>
        <p:spPr>
          <a:xfrm>
            <a:off x="457200" y="1600201"/>
            <a:ext cx="8229600" cy="4800600"/>
          </a:xfrm>
        </p:spPr>
        <p:txBody>
          <a:bodyPr/>
          <a:lstStyle/>
          <a:p>
            <a:r>
              <a:rPr lang="en-US" dirty="0"/>
              <a:t>Leniency Bias</a:t>
            </a:r>
          </a:p>
          <a:p>
            <a:pPr lvl="1"/>
            <a:r>
              <a:rPr lang="en-US" dirty="0"/>
              <a:t>Adults hold a physical attractiveness stereotype of children similar to that held for other adults (Dion, 1972). </a:t>
            </a:r>
          </a:p>
          <a:p>
            <a:pPr marL="457200" lvl="1" indent="0">
              <a:buNone/>
            </a:pPr>
            <a:endParaRPr lang="en-US" dirty="0"/>
          </a:p>
          <a:p>
            <a:r>
              <a:rPr lang="en-US" dirty="0"/>
              <a:t>Results: Hypotheses unsupported</a:t>
            </a:r>
          </a:p>
          <a:p>
            <a:pPr marL="118872" indent="0">
              <a:buNone/>
            </a:pPr>
            <a:endParaRPr lang="en-US" dirty="0"/>
          </a:p>
          <a:p>
            <a:r>
              <a:rPr lang="en-US" dirty="0"/>
              <a:t>Sentencing Children vs. Adults</a:t>
            </a:r>
          </a:p>
          <a:p>
            <a:pPr lvl="1"/>
            <a:r>
              <a:rPr lang="en-US" dirty="0"/>
              <a:t>Race component</a:t>
            </a:r>
          </a:p>
          <a:p>
            <a:endParaRPr lang="en-US" dirty="0"/>
          </a:p>
          <a:p>
            <a:pPr marL="118872" indent="0">
              <a:buNone/>
            </a:pPr>
            <a:endParaRPr lang="en-US" dirty="0"/>
          </a:p>
        </p:txBody>
      </p:sp>
    </p:spTree>
    <p:extLst>
      <p:ext uri="{BB962C8B-B14F-4D97-AF65-F5344CB8AC3E}">
        <p14:creationId xmlns:p14="http://schemas.microsoft.com/office/powerpoint/2010/main" val="1704311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Limitations</a:t>
            </a:r>
          </a:p>
        </p:txBody>
      </p:sp>
      <p:sp>
        <p:nvSpPr>
          <p:cNvPr id="3" name="Content Placeholder 2"/>
          <p:cNvSpPr>
            <a:spLocks noGrp="1"/>
          </p:cNvSpPr>
          <p:nvPr>
            <p:ph idx="1"/>
          </p:nvPr>
        </p:nvSpPr>
        <p:spPr/>
        <p:txBody>
          <a:bodyPr/>
          <a:lstStyle/>
          <a:p>
            <a:r>
              <a:rPr lang="en-US" dirty="0"/>
              <a:t>Sample diversity</a:t>
            </a:r>
          </a:p>
          <a:p>
            <a:endParaRPr lang="en-US" dirty="0"/>
          </a:p>
          <a:p>
            <a:r>
              <a:rPr lang="en-US" dirty="0"/>
              <a:t>Attractiveness manipulation of facial stimuli</a:t>
            </a:r>
          </a:p>
          <a:p>
            <a:pPr marL="118872" indent="0">
              <a:buNone/>
            </a:pPr>
            <a:endParaRPr lang="en-US" dirty="0"/>
          </a:p>
        </p:txBody>
      </p:sp>
    </p:spTree>
    <p:extLst>
      <p:ext uri="{BB962C8B-B14F-4D97-AF65-F5344CB8AC3E}">
        <p14:creationId xmlns:p14="http://schemas.microsoft.com/office/powerpoint/2010/main" val="4007966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Further Implications</a:t>
            </a:r>
          </a:p>
        </p:txBody>
      </p:sp>
      <p:sp>
        <p:nvSpPr>
          <p:cNvPr id="3" name="Content Placeholder 2"/>
          <p:cNvSpPr>
            <a:spLocks noGrp="1"/>
          </p:cNvSpPr>
          <p:nvPr>
            <p:ph idx="1"/>
          </p:nvPr>
        </p:nvSpPr>
        <p:spPr/>
        <p:txBody>
          <a:bodyPr/>
          <a:lstStyle/>
          <a:p>
            <a:r>
              <a:rPr lang="en-US" dirty="0"/>
              <a:t>Further research: inconsistent treatment of children based on external factors</a:t>
            </a:r>
          </a:p>
          <a:p>
            <a:pPr lvl="1"/>
            <a:r>
              <a:rPr lang="en-US" dirty="0"/>
              <a:t>School setting</a:t>
            </a:r>
          </a:p>
          <a:p>
            <a:pPr marL="457200" lvl="1" indent="0">
              <a:buNone/>
            </a:pPr>
            <a:endParaRPr lang="en-US" dirty="0"/>
          </a:p>
          <a:p>
            <a:r>
              <a:rPr lang="en-US" dirty="0"/>
              <a:t>Research should include measures with higher validity</a:t>
            </a:r>
          </a:p>
          <a:p>
            <a:pPr marL="118872" indent="0">
              <a:buNone/>
            </a:pPr>
            <a:endParaRPr lang="en-US" dirty="0"/>
          </a:p>
          <a:p>
            <a:pPr marL="118872" indent="0">
              <a:buNone/>
            </a:pPr>
            <a:endParaRPr lang="en-US" dirty="0"/>
          </a:p>
        </p:txBody>
      </p:sp>
    </p:spTree>
    <p:extLst>
      <p:ext uri="{BB962C8B-B14F-4D97-AF65-F5344CB8AC3E}">
        <p14:creationId xmlns:p14="http://schemas.microsoft.com/office/powerpoint/2010/main" val="410840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a:t>
            </a:r>
          </a:p>
        </p:txBody>
      </p:sp>
      <p:sp>
        <p:nvSpPr>
          <p:cNvPr id="3" name="Content Placeholder 2"/>
          <p:cNvSpPr>
            <a:spLocks noGrp="1"/>
          </p:cNvSpPr>
          <p:nvPr>
            <p:ph idx="1"/>
          </p:nvPr>
        </p:nvSpPr>
        <p:spPr/>
        <p:txBody>
          <a:bodyPr>
            <a:normAutofit/>
          </a:bodyPr>
          <a:lstStyle/>
          <a:p>
            <a:r>
              <a:rPr lang="en-US" sz="2400" dirty="0"/>
              <a:t>Leventhal, G., &amp; </a:t>
            </a:r>
            <a:r>
              <a:rPr lang="en-US" sz="2400" dirty="0" err="1"/>
              <a:t>Krate</a:t>
            </a:r>
            <a:r>
              <a:rPr lang="en-US" sz="2400" dirty="0"/>
              <a:t>, R. (1977). Physical Attractiveness and Severity Of Sentencing. Psychological Reports, 40(1), 315-318. doi:10.2466/pr0.1977.40.1.315 </a:t>
            </a:r>
          </a:p>
          <a:p>
            <a:endParaRPr lang="en-US" sz="2400" dirty="0"/>
          </a:p>
          <a:p>
            <a:r>
              <a:rPr lang="en-US" sz="2400" dirty="0" err="1"/>
              <a:t>DeSantts</a:t>
            </a:r>
            <a:r>
              <a:rPr lang="en-US" sz="2400" dirty="0"/>
              <a:t>, A., &amp; Kayson, W. A. (1997). Defendants' Characteristics of Attractiveness, Race, And Sex And Sentencing Decisions. Psychological Reports, 81(2), 679-683. doi:10.2466/pr0.1997.81.2.679</a:t>
            </a:r>
          </a:p>
        </p:txBody>
      </p:sp>
    </p:spTree>
    <p:extLst>
      <p:ext uri="{BB962C8B-B14F-4D97-AF65-F5344CB8AC3E}">
        <p14:creationId xmlns:p14="http://schemas.microsoft.com/office/powerpoint/2010/main" val="4241648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pic>
        <p:nvPicPr>
          <p:cNvPr id="4" name="Picture 2" descr="https://lh6.googleusercontent.com/W43CxgAXtnidaOFN3PoLpAJcHxvP28uV--dFRMX3CA6etPBCspPdVL6bDAagyl3XfPW6XU5kZLbGqegH_5Es5x9tUEt0-g-jH3sHNGo_si3i3meH6WcrhJYyIAefNlwx0UtBcVE28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20" y="1774825"/>
            <a:ext cx="4113559"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341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0" y="685800"/>
            <a:ext cx="7772400" cy="2232025"/>
          </a:xfrm>
        </p:spPr>
        <p:txBody>
          <a:bodyPr>
            <a:noAutofit/>
          </a:bodyPr>
          <a:lstStyle/>
          <a:p>
            <a:pPr algn="ctr"/>
            <a:r>
              <a:rPr lang="en-US" sz="4400" dirty="0">
                <a:solidFill>
                  <a:schemeClr val="tx1"/>
                </a:solidFill>
              </a:rPr>
              <a:t>Crime, Attractiveness, and Race: A Dangerous Combination?</a:t>
            </a:r>
            <a:br>
              <a:rPr lang="en-US" sz="4400" dirty="0">
                <a:solidFill>
                  <a:schemeClr val="tx1"/>
                </a:solidFill>
              </a:rPr>
            </a:br>
            <a:br>
              <a:rPr lang="en-US" sz="4400" dirty="0">
                <a:solidFill>
                  <a:schemeClr val="tx1"/>
                </a:solidFill>
              </a:rPr>
            </a:br>
            <a:br>
              <a:rPr lang="en-US" sz="4400" dirty="0">
                <a:solidFill>
                  <a:schemeClr val="tx1"/>
                </a:solidFill>
              </a:rPr>
            </a:br>
            <a:r>
              <a:rPr lang="en-US" sz="3600" dirty="0">
                <a:solidFill>
                  <a:schemeClr val="tx1"/>
                </a:solidFill>
              </a:rPr>
              <a:t>By: Abby Bunting </a:t>
            </a:r>
            <a:endParaRPr lang="en-US" sz="4400" b="1" dirty="0">
              <a:solidFill>
                <a:schemeClr val="tx1"/>
              </a:solidFill>
            </a:endParaRPr>
          </a:p>
        </p:txBody>
      </p:sp>
      <p:pic>
        <p:nvPicPr>
          <p:cNvPr id="1026" name="Picture 2" descr="C:\Users\cylke_v\AppData\Local\Microsoft\Windows\Temporary Internet Files\Content.Outlook\FJLOI0CW\LC logo rev.png"/>
          <p:cNvPicPr>
            <a:picLocks noChangeAspect="1" noChangeArrowheads="1"/>
          </p:cNvPicPr>
          <p:nvPr/>
        </p:nvPicPr>
        <p:blipFill>
          <a:blip r:embed="rId2" cstate="print"/>
          <a:srcRect/>
          <a:stretch>
            <a:fillRect/>
          </a:stretch>
        </p:blipFill>
        <p:spPr bwMode="auto">
          <a:xfrm>
            <a:off x="228600" y="5334000"/>
            <a:ext cx="5195455" cy="1143000"/>
          </a:xfrm>
          <a:prstGeom prst="rect">
            <a:avLst/>
          </a:prstGeom>
          <a:noFill/>
        </p:spPr>
      </p:pic>
    </p:spTree>
    <p:extLst>
      <p:ext uri="{BB962C8B-B14F-4D97-AF65-F5344CB8AC3E}">
        <p14:creationId xmlns:p14="http://schemas.microsoft.com/office/powerpoint/2010/main" val="139099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Race and Attractiveness</a:t>
            </a:r>
          </a:p>
        </p:txBody>
      </p:sp>
      <p:sp>
        <p:nvSpPr>
          <p:cNvPr id="3" name="Content Placeholder 2"/>
          <p:cNvSpPr>
            <a:spLocks noGrp="1"/>
          </p:cNvSpPr>
          <p:nvPr>
            <p:ph idx="1"/>
          </p:nvPr>
        </p:nvSpPr>
        <p:spPr>
          <a:xfrm>
            <a:off x="50800" y="1600200"/>
            <a:ext cx="9067800" cy="4800600"/>
          </a:xfrm>
        </p:spPr>
        <p:txBody>
          <a:bodyPr>
            <a:normAutofit/>
          </a:bodyPr>
          <a:lstStyle/>
          <a:p>
            <a:r>
              <a:rPr lang="en-US" dirty="0"/>
              <a:t>African Americans are five times more likely to be incarcerated than Caucasians and Hispanics (</a:t>
            </a:r>
            <a:r>
              <a:rPr lang="en-US" dirty="0" err="1"/>
              <a:t>Sakala</a:t>
            </a:r>
            <a:r>
              <a:rPr lang="en-US" dirty="0"/>
              <a:t>, 2014). </a:t>
            </a:r>
          </a:p>
          <a:p>
            <a:endParaRPr lang="en-US" dirty="0"/>
          </a:p>
          <a:p>
            <a:r>
              <a:rPr lang="en-US" dirty="0"/>
              <a:t>Formation of a racial bias (Stewart, 1980). </a:t>
            </a:r>
          </a:p>
          <a:p>
            <a:endParaRPr lang="en-US" dirty="0"/>
          </a:p>
          <a:p>
            <a:r>
              <a:rPr lang="en-US" dirty="0"/>
              <a:t>Effects of attractiveness on punishment levels (</a:t>
            </a:r>
            <a:r>
              <a:rPr lang="en-US" dirty="0" err="1"/>
              <a:t>DeSantts</a:t>
            </a:r>
            <a:r>
              <a:rPr lang="en-US" dirty="0"/>
              <a:t> &amp; Kayson, 1997). </a:t>
            </a:r>
          </a:p>
        </p:txBody>
      </p:sp>
    </p:spTree>
    <p:extLst>
      <p:ext uri="{BB962C8B-B14F-4D97-AF65-F5344CB8AC3E}">
        <p14:creationId xmlns:p14="http://schemas.microsoft.com/office/powerpoint/2010/main" val="246472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First Impressions</a:t>
            </a:r>
          </a:p>
        </p:txBody>
      </p:sp>
      <p:sp>
        <p:nvSpPr>
          <p:cNvPr id="3" name="Content Placeholder 2"/>
          <p:cNvSpPr>
            <a:spLocks noGrp="1"/>
          </p:cNvSpPr>
          <p:nvPr>
            <p:ph idx="1"/>
          </p:nvPr>
        </p:nvSpPr>
        <p:spPr/>
        <p:txBody>
          <a:bodyPr/>
          <a:lstStyle/>
          <a:p>
            <a:r>
              <a:rPr lang="en-US" dirty="0"/>
              <a:t>First impressions</a:t>
            </a:r>
            <a:r>
              <a:rPr lang="en-US" dirty="0">
                <a:sym typeface="Wingdings" panose="05000000000000000000" pitchFamily="2" charset="2"/>
              </a:rPr>
              <a:t> Crucial for success</a:t>
            </a:r>
          </a:p>
          <a:p>
            <a:pPr lvl="1"/>
            <a:r>
              <a:rPr lang="en-US" dirty="0">
                <a:sym typeface="Wingdings" panose="05000000000000000000" pitchFamily="2" charset="2"/>
              </a:rPr>
              <a:t>Powerful influence over potential outcomes</a:t>
            </a:r>
          </a:p>
          <a:p>
            <a:pPr marL="457200" lvl="1" indent="0">
              <a:buNone/>
            </a:pPr>
            <a:endParaRPr lang="en-US" dirty="0">
              <a:sym typeface="Wingdings" panose="05000000000000000000" pitchFamily="2" charset="2"/>
            </a:endParaRPr>
          </a:p>
          <a:p>
            <a:pPr marL="768096" lvl="2" indent="0">
              <a:buNone/>
            </a:pPr>
            <a:endParaRPr lang="en-US" dirty="0">
              <a:sym typeface="Wingdings" panose="05000000000000000000" pitchFamily="2" charset="2"/>
            </a:endParaRPr>
          </a:p>
          <a:p>
            <a:r>
              <a:rPr lang="en-US" dirty="0">
                <a:sym typeface="Wingdings" panose="05000000000000000000" pitchFamily="2" charset="2"/>
              </a:rPr>
              <a:t>Social evaluations used within the judicial system (Wilson &amp; Rule, 2016; Abel &amp; Watters, 2005)</a:t>
            </a:r>
          </a:p>
          <a:p>
            <a:endParaRPr lang="en-US" dirty="0"/>
          </a:p>
        </p:txBody>
      </p:sp>
    </p:spTree>
    <p:extLst>
      <p:ext uri="{BB962C8B-B14F-4D97-AF65-F5344CB8AC3E}">
        <p14:creationId xmlns:p14="http://schemas.microsoft.com/office/powerpoint/2010/main" val="237805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Background Research</a:t>
            </a:r>
          </a:p>
        </p:txBody>
      </p:sp>
      <p:sp>
        <p:nvSpPr>
          <p:cNvPr id="3" name="Content Placeholder 2"/>
          <p:cNvSpPr>
            <a:spLocks noGrp="1"/>
          </p:cNvSpPr>
          <p:nvPr>
            <p:ph idx="1"/>
          </p:nvPr>
        </p:nvSpPr>
        <p:spPr/>
        <p:txBody>
          <a:bodyPr/>
          <a:lstStyle/>
          <a:p>
            <a:r>
              <a:rPr lang="en-US" dirty="0"/>
              <a:t>DeSantis and Kayson (1997) </a:t>
            </a:r>
          </a:p>
          <a:p>
            <a:pPr marL="118872" indent="0">
              <a:buNone/>
            </a:pPr>
            <a:endParaRPr lang="en-US" dirty="0"/>
          </a:p>
          <a:p>
            <a:r>
              <a:rPr lang="en-US" dirty="0"/>
              <a:t>Hypothesized: Significant main effect </a:t>
            </a:r>
          </a:p>
          <a:p>
            <a:pPr marL="118872" indent="0">
              <a:buNone/>
            </a:pPr>
            <a:endParaRPr lang="en-US" dirty="0"/>
          </a:p>
          <a:p>
            <a:r>
              <a:rPr lang="en-US" dirty="0"/>
              <a:t>Fictitious burglary case</a:t>
            </a:r>
          </a:p>
          <a:p>
            <a:pPr marL="457200" lvl="1" indent="0">
              <a:buNone/>
            </a:pPr>
            <a:r>
              <a:rPr lang="en-US" dirty="0"/>
              <a:t>-Racial disparities in sentencing</a:t>
            </a:r>
          </a:p>
          <a:p>
            <a:pPr lvl="2"/>
            <a:r>
              <a:rPr lang="en-US" dirty="0"/>
              <a:t>Harsher punishment, same crime</a:t>
            </a:r>
          </a:p>
          <a:p>
            <a:pPr marL="118872" indent="0">
              <a:buNone/>
            </a:pPr>
            <a:endParaRPr lang="en-US" dirty="0"/>
          </a:p>
          <a:p>
            <a:r>
              <a:rPr lang="en-US" dirty="0"/>
              <a:t>Findings—significant main effect</a:t>
            </a:r>
          </a:p>
        </p:txBody>
      </p:sp>
    </p:spTree>
    <p:extLst>
      <p:ext uri="{BB962C8B-B14F-4D97-AF65-F5344CB8AC3E}">
        <p14:creationId xmlns:p14="http://schemas.microsoft.com/office/powerpoint/2010/main" val="872419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Research</a:t>
            </a:r>
          </a:p>
        </p:txBody>
      </p:sp>
      <p:sp>
        <p:nvSpPr>
          <p:cNvPr id="3" name="Content Placeholder 2"/>
          <p:cNvSpPr>
            <a:spLocks noGrp="1"/>
          </p:cNvSpPr>
          <p:nvPr>
            <p:ph idx="1"/>
          </p:nvPr>
        </p:nvSpPr>
        <p:spPr/>
        <p:txBody>
          <a:bodyPr/>
          <a:lstStyle/>
          <a:p>
            <a:r>
              <a:rPr lang="en-US" dirty="0"/>
              <a:t>Dion (1972)</a:t>
            </a:r>
          </a:p>
          <a:p>
            <a:pPr lvl="1"/>
            <a:r>
              <a:rPr lang="en-US" dirty="0"/>
              <a:t>Found research on differential treatment of unattractive and attractive children</a:t>
            </a:r>
          </a:p>
          <a:p>
            <a:pPr marL="457200" lvl="1" indent="0">
              <a:buNone/>
            </a:pPr>
            <a:endParaRPr lang="en-US" dirty="0"/>
          </a:p>
          <a:p>
            <a:r>
              <a:rPr lang="en-US" dirty="0"/>
              <a:t>Attractive child vs. Unattractive child</a:t>
            </a:r>
          </a:p>
          <a:p>
            <a:pPr marL="118872" indent="0">
              <a:buNone/>
            </a:pPr>
            <a:endParaRPr lang="en-US" dirty="0"/>
          </a:p>
          <a:p>
            <a:r>
              <a:rPr lang="en-US" dirty="0"/>
              <a:t>Teacher’s Daily Journal Reports</a:t>
            </a:r>
          </a:p>
          <a:p>
            <a:endParaRPr lang="en-US" dirty="0"/>
          </a:p>
          <a:p>
            <a:r>
              <a:rPr lang="en-US" dirty="0"/>
              <a:t>Findings?</a:t>
            </a:r>
          </a:p>
          <a:p>
            <a:endParaRPr lang="en-US" dirty="0"/>
          </a:p>
          <a:p>
            <a:endParaRPr lang="en-US" dirty="0"/>
          </a:p>
        </p:txBody>
      </p:sp>
    </p:spTree>
    <p:extLst>
      <p:ext uri="{BB962C8B-B14F-4D97-AF65-F5344CB8AC3E}">
        <p14:creationId xmlns:p14="http://schemas.microsoft.com/office/powerpoint/2010/main" val="2522671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Leniency Bias </a:t>
            </a:r>
          </a:p>
        </p:txBody>
      </p:sp>
      <p:sp>
        <p:nvSpPr>
          <p:cNvPr id="3" name="Content Placeholder 2"/>
          <p:cNvSpPr>
            <a:spLocks noGrp="1"/>
          </p:cNvSpPr>
          <p:nvPr>
            <p:ph idx="1"/>
          </p:nvPr>
        </p:nvSpPr>
        <p:spPr/>
        <p:txBody>
          <a:bodyPr/>
          <a:lstStyle/>
          <a:p>
            <a:r>
              <a:rPr lang="en-US" dirty="0"/>
              <a:t>Attractiveness as an indication of socially desirable traits</a:t>
            </a:r>
          </a:p>
          <a:p>
            <a:pPr lvl="1"/>
            <a:r>
              <a:rPr lang="en-US" dirty="0"/>
              <a:t>Believed that attractive people display socially desirable traits which may lead others to certain expectations about the defendants’ habits, values, and their reaction to committing crime. </a:t>
            </a:r>
          </a:p>
          <a:p>
            <a:endParaRPr lang="en-US" dirty="0"/>
          </a:p>
        </p:txBody>
      </p:sp>
    </p:spTree>
    <p:extLst>
      <p:ext uri="{BB962C8B-B14F-4D97-AF65-F5344CB8AC3E}">
        <p14:creationId xmlns:p14="http://schemas.microsoft.com/office/powerpoint/2010/main" val="363623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Present Research</a:t>
            </a:r>
          </a:p>
        </p:txBody>
      </p:sp>
      <p:sp>
        <p:nvSpPr>
          <p:cNvPr id="3" name="Content Placeholder 2"/>
          <p:cNvSpPr>
            <a:spLocks noGrp="1"/>
          </p:cNvSpPr>
          <p:nvPr>
            <p:ph idx="1"/>
          </p:nvPr>
        </p:nvSpPr>
        <p:spPr/>
        <p:txBody>
          <a:bodyPr/>
          <a:lstStyle/>
          <a:p>
            <a:pPr marL="118872" indent="0">
              <a:buNone/>
            </a:pPr>
            <a:endParaRPr lang="en-US" dirty="0"/>
          </a:p>
          <a:p>
            <a:r>
              <a:rPr lang="en-US" dirty="0"/>
              <a:t>My Study</a:t>
            </a:r>
          </a:p>
          <a:p>
            <a:pPr lvl="1"/>
            <a:r>
              <a:rPr lang="en-US" dirty="0"/>
              <a:t>Vignettes</a:t>
            </a:r>
          </a:p>
          <a:p>
            <a:pPr marL="457200" lvl="1" indent="0">
              <a:buNone/>
            </a:pPr>
            <a:endParaRPr lang="en-US" dirty="0"/>
          </a:p>
          <a:p>
            <a:r>
              <a:rPr lang="en-US" dirty="0"/>
              <a:t>Why?</a:t>
            </a:r>
          </a:p>
          <a:p>
            <a:pPr lvl="1"/>
            <a:r>
              <a:rPr lang="en-US" dirty="0"/>
              <a:t>Hopes to increase support for previous findings</a:t>
            </a:r>
          </a:p>
        </p:txBody>
      </p:sp>
    </p:spTree>
    <p:extLst>
      <p:ext uri="{BB962C8B-B14F-4D97-AF65-F5344CB8AC3E}">
        <p14:creationId xmlns:p14="http://schemas.microsoft.com/office/powerpoint/2010/main" val="1543699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Variables</a:t>
            </a:r>
          </a:p>
        </p:txBody>
      </p:sp>
      <p:sp>
        <p:nvSpPr>
          <p:cNvPr id="3" name="Content Placeholder 2"/>
          <p:cNvSpPr>
            <a:spLocks noGrp="1"/>
          </p:cNvSpPr>
          <p:nvPr>
            <p:ph idx="1"/>
          </p:nvPr>
        </p:nvSpPr>
        <p:spPr/>
        <p:txBody>
          <a:bodyPr/>
          <a:lstStyle/>
          <a:p>
            <a:r>
              <a:rPr lang="en-US" dirty="0"/>
              <a:t>IV: Attractiveness, Race, and Severity of Crime</a:t>
            </a:r>
          </a:p>
          <a:p>
            <a:pPr marL="118872" indent="0">
              <a:buNone/>
            </a:pPr>
            <a:endParaRPr lang="en-US" dirty="0"/>
          </a:p>
          <a:p>
            <a:r>
              <a:rPr lang="en-US" dirty="0"/>
              <a:t>DV: Punishment Ratings</a:t>
            </a:r>
          </a:p>
        </p:txBody>
      </p:sp>
    </p:spTree>
    <p:extLst>
      <p:ext uri="{BB962C8B-B14F-4D97-AF65-F5344CB8AC3E}">
        <p14:creationId xmlns:p14="http://schemas.microsoft.com/office/powerpoint/2010/main" val="1705545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3">
      <a:dk1>
        <a:sysClr val="windowText" lastClr="000000"/>
      </a:dk1>
      <a:lt1>
        <a:sysClr val="window" lastClr="FFFFFF"/>
      </a:lt1>
      <a:dk2>
        <a:srgbClr val="666666"/>
      </a:dk2>
      <a:lt2>
        <a:srgbClr val="D2D2D2"/>
      </a:lt2>
      <a:accent1>
        <a:srgbClr val="900000"/>
      </a:accent1>
      <a:accent2>
        <a:srgbClr val="600000"/>
      </a:accent2>
      <a:accent3>
        <a:srgbClr val="900000"/>
      </a:accent3>
      <a:accent4>
        <a:srgbClr val="343434"/>
      </a:accent4>
      <a:accent5>
        <a:srgbClr val="696969"/>
      </a:accent5>
      <a:accent6>
        <a:srgbClr val="900000"/>
      </a:accent6>
      <a:hlink>
        <a:srgbClr val="666666"/>
      </a:hlink>
      <a:folHlink>
        <a:srgbClr val="666666"/>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5845</TotalTime>
  <Words>1504</Words>
  <Application>Microsoft Office PowerPoint</Application>
  <PresentationFormat>On-screen Show (4:3)</PresentationFormat>
  <Paragraphs>198</Paragraphs>
  <Slides>27</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Corbel</vt:lpstr>
      <vt:lpstr>Symbol</vt:lpstr>
      <vt:lpstr>Times New Roman</vt:lpstr>
      <vt:lpstr>Wingdings</vt:lpstr>
      <vt:lpstr>Wingdings 2</vt:lpstr>
      <vt:lpstr>Wingdings 3</vt:lpstr>
      <vt:lpstr>Module</vt:lpstr>
      <vt:lpstr>Crime, Attractiveness, and Race: A Dangerous Combination?   By: Abby Bunting </vt:lpstr>
      <vt:lpstr>Outline</vt:lpstr>
      <vt:lpstr>Race and Attractiveness</vt:lpstr>
      <vt:lpstr>First Impressions</vt:lpstr>
      <vt:lpstr>Background Research</vt:lpstr>
      <vt:lpstr>Background Research</vt:lpstr>
      <vt:lpstr>Leniency Bias </vt:lpstr>
      <vt:lpstr>Present Research</vt:lpstr>
      <vt:lpstr>Variables</vt:lpstr>
      <vt:lpstr>Hypotheses/Predictions</vt:lpstr>
      <vt:lpstr>Method/Procedure (cont’d)</vt:lpstr>
      <vt:lpstr>Method/Procedure</vt:lpstr>
      <vt:lpstr>The Child Affective Facial Expression (CAFE)</vt:lpstr>
      <vt:lpstr>Vignettes</vt:lpstr>
      <vt:lpstr>Vignettes</vt:lpstr>
      <vt:lpstr>Vignettes</vt:lpstr>
      <vt:lpstr>Vignettes</vt:lpstr>
      <vt:lpstr>Punishment Outcomes</vt:lpstr>
      <vt:lpstr>Sample Demographics</vt:lpstr>
      <vt:lpstr>Results</vt:lpstr>
      <vt:lpstr>Non-Severe Crime and Race</vt:lpstr>
      <vt:lpstr>Discussion</vt:lpstr>
      <vt:lpstr>Limitations</vt:lpstr>
      <vt:lpstr>Further Implications</vt:lpstr>
      <vt:lpstr>References</vt:lpstr>
      <vt:lpstr>Questions???</vt:lpstr>
      <vt:lpstr>Crime, Attractiveness, and Race: A Dangerous Combination?   By: Abby Bunting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Privilege Comes Power, With Power Comes Responsibility</dc:title>
  <dc:creator>ITR</dc:creator>
  <cp:lastModifiedBy>BUNTING, ABIGAIL E. (Abby)</cp:lastModifiedBy>
  <cp:revision>383</cp:revision>
  <dcterms:created xsi:type="dcterms:W3CDTF">2010-11-29T23:44:27Z</dcterms:created>
  <dcterms:modified xsi:type="dcterms:W3CDTF">2017-04-04T18:17:28Z</dcterms:modified>
</cp:coreProperties>
</file>