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gif" ContentType="image/gif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89" r:id="rId6"/>
    <p:sldId id="275" r:id="rId7"/>
    <p:sldId id="296" r:id="rId8"/>
    <p:sldId id="297" r:id="rId9"/>
    <p:sldId id="263" r:id="rId10"/>
    <p:sldId id="295" r:id="rId11"/>
    <p:sldId id="277" r:id="rId12"/>
    <p:sldId id="290" r:id="rId13"/>
    <p:sldId id="291" r:id="rId14"/>
    <p:sldId id="292" r:id="rId15"/>
    <p:sldId id="270" r:id="rId16"/>
    <p:sldId id="272" r:id="rId17"/>
    <p:sldId id="283" r:id="rId18"/>
    <p:sldId id="271" r:id="rId19"/>
    <p:sldId id="284" r:id="rId20"/>
    <p:sldId id="285" r:id="rId2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2F3D"/>
    <a:srgbClr val="7C0C00"/>
    <a:srgbClr val="941651"/>
    <a:srgbClr val="EAEDF1"/>
    <a:srgbClr val="FF5E6E"/>
    <a:srgbClr val="962C2B"/>
    <a:srgbClr val="244B64"/>
    <a:srgbClr val="7B0C00"/>
    <a:srgbClr val="751C63"/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77" autoAdjust="0"/>
    <p:restoredTop sz="93648" autoAdjust="0"/>
  </p:normalViewPr>
  <p:slideViewPr>
    <p:cSldViewPr snapToObjects="1">
      <p:cViewPr>
        <p:scale>
          <a:sx n="77" d="100"/>
          <a:sy n="77" d="100"/>
        </p:scale>
        <p:origin x="1128" y="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11FD107-8175-C44A-856E-32DE352B49F5}" type="datetimeFigureOut">
              <a:rPr lang="en-US" smtClean="0"/>
              <a:t>4/4/17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F78FA4F-A3CF-494F-8524-76B041E55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37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/>
              <a:t>Remember to introduce yourself – your major – your topic – and why you chose to study this subject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0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Center text, make bold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67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 Better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04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 Better Picture</a:t>
            </a:r>
          </a:p>
          <a:p>
            <a:r>
              <a:rPr lang="en-US" dirty="0" smtClean="0"/>
              <a:t>Find Dates for </a:t>
            </a:r>
            <a:r>
              <a:rPr lang="en-US" dirty="0" err="1" smtClean="0"/>
              <a:t>Tallis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246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Title – video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71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36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78FA4F-A3CF-494F-8524-76B041E55A5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01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105D-9206-ED40-94EA-95CF736703F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B105D-9206-ED40-94EA-95CF736703F3}" type="datetimeFigureOut">
              <a:rPr lang="en-US" smtClean="0"/>
              <a:pPr/>
              <a:t>4/4/17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99756-F756-A843-8616-38C29EFD29E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20.tiff"/><Relationship Id="rId5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533" y="381000"/>
            <a:ext cx="8456996" cy="1524000"/>
          </a:xfrm>
          <a:solidFill>
            <a:schemeClr val="accent5">
              <a:lumMod val="90000"/>
              <a:lumOff val="1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>
            <a:normAutofit fontScale="90000"/>
          </a:bodyPr>
          <a:lstStyle/>
          <a:p>
            <a:r>
              <a:rPr lang="en-US" dirty="0" smtClean="0"/>
              <a:t>Music of the Protestant Reformation: </a:t>
            </a:r>
            <a:br>
              <a:rPr lang="en-US" dirty="0" smtClean="0"/>
            </a:br>
            <a:r>
              <a:rPr lang="en-US" dirty="0" smtClean="0"/>
              <a:t>A Pedagogical Analysis of Hymns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4143217"/>
            <a:ext cx="5629129" cy="2389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33" y="4143216"/>
            <a:ext cx="2523067" cy="2385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950" y="2085815"/>
            <a:ext cx="8456996" cy="1876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7721" y="274638"/>
            <a:ext cx="8368346" cy="1325562"/>
          </a:xfrm>
          <a:gradFill flip="none" rotWithShape="1">
            <a:gsLst>
              <a:gs pos="0">
                <a:srgbClr val="941651">
                  <a:shade val="30000"/>
                  <a:satMod val="115000"/>
                </a:srgbClr>
              </a:gs>
              <a:gs pos="50000">
                <a:srgbClr val="941651">
                  <a:shade val="67500"/>
                  <a:satMod val="115000"/>
                </a:srgbClr>
              </a:gs>
              <a:gs pos="100000">
                <a:srgbClr val="941651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dirty="0"/>
              <a:t>Problem Two: Discuss Protestant Reform and its</a:t>
            </a:r>
            <a:br>
              <a:rPr lang="en-US" sz="2800" dirty="0"/>
            </a:br>
            <a:r>
              <a:rPr lang="en-US" sz="2800" dirty="0"/>
              <a:t> Relationship to Music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77722" y="1828799"/>
            <a:ext cx="4267200" cy="4800601"/>
          </a:xfrm>
          <a:gradFill flip="none" rotWithShape="1">
            <a:gsLst>
              <a:gs pos="0">
                <a:srgbClr val="941651">
                  <a:tint val="66000"/>
                  <a:satMod val="160000"/>
                </a:srgbClr>
              </a:gs>
              <a:gs pos="50000">
                <a:srgbClr val="941651">
                  <a:tint val="44500"/>
                  <a:satMod val="160000"/>
                </a:srgbClr>
              </a:gs>
              <a:gs pos="100000">
                <a:srgbClr val="941651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Anglican:</a:t>
            </a:r>
          </a:p>
          <a:p>
            <a:r>
              <a:rPr lang="en-US" sz="2000" dirty="0"/>
              <a:t>King Henry VIII valued music and believed it a fundamental element of </a:t>
            </a:r>
            <a:r>
              <a:rPr lang="en-US" sz="2000" dirty="0" smtClean="0"/>
              <a:t>worship</a:t>
            </a:r>
          </a:p>
          <a:p>
            <a:pPr lvl="1"/>
            <a:r>
              <a:rPr lang="en-US" sz="2000" dirty="0" smtClean="0"/>
              <a:t>He owned 346 instruments, composed 35 secular works</a:t>
            </a:r>
          </a:p>
          <a:p>
            <a:r>
              <a:rPr lang="en-US" sz="2000" dirty="0" smtClean="0"/>
              <a:t>Thomas </a:t>
            </a:r>
            <a:r>
              <a:rPr lang="en-US" sz="2000" dirty="0" err="1" smtClean="0"/>
              <a:t>Tallis</a:t>
            </a:r>
            <a:r>
              <a:rPr lang="en-US" sz="2000" dirty="0" smtClean="0"/>
              <a:t> (1505-1585)</a:t>
            </a:r>
          </a:p>
          <a:p>
            <a:pPr lvl="1"/>
            <a:r>
              <a:rPr lang="en-US" sz="2000" dirty="0" smtClean="0"/>
              <a:t>Composed </a:t>
            </a:r>
            <a:r>
              <a:rPr lang="en-US" sz="2000" dirty="0"/>
              <a:t>4 Masses, 16 Service pieces, 34 Anthems, keyboard works, and consort music </a:t>
            </a:r>
            <a:r>
              <a:rPr lang="en-US" sz="2000" dirty="0" smtClean="0"/>
              <a:t>for the church of England</a:t>
            </a:r>
          </a:p>
          <a:p>
            <a:r>
              <a:rPr lang="en-US" sz="2000" dirty="0"/>
              <a:t>F</a:t>
            </a:r>
            <a:r>
              <a:rPr lang="en-US" sz="2000" dirty="0" smtClean="0"/>
              <a:t>ound </a:t>
            </a:r>
            <a:r>
              <a:rPr lang="en-US" sz="2000" dirty="0"/>
              <a:t>simple melodies </a:t>
            </a:r>
            <a:r>
              <a:rPr lang="en-US" sz="2000" dirty="0" smtClean="0"/>
              <a:t>ideal</a:t>
            </a:r>
          </a:p>
          <a:p>
            <a:r>
              <a:rPr lang="en-US" sz="2000" dirty="0"/>
              <a:t>I</a:t>
            </a:r>
            <a:r>
              <a:rPr lang="en-US" sz="2000" dirty="0" smtClean="0"/>
              <a:t>ncluded </a:t>
            </a:r>
            <a:r>
              <a:rPr lang="en-US" sz="2000" dirty="0"/>
              <a:t>arrangements other than psalms.</a:t>
            </a:r>
            <a:endParaRPr lang="en-US" sz="2000" dirty="0" smtClean="0"/>
          </a:p>
          <a:p>
            <a:pPr lvl="1"/>
            <a:endParaRPr lang="en-US" sz="19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28799"/>
            <a:ext cx="3422599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9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81000" y="1828800"/>
            <a:ext cx="4648200" cy="4724400"/>
          </a:xfrm>
          <a:gradFill flip="none" rotWithShape="1">
            <a:gsLst>
              <a:gs pos="0">
                <a:srgbClr val="941651">
                  <a:tint val="66000"/>
                  <a:satMod val="160000"/>
                </a:srgbClr>
              </a:gs>
              <a:gs pos="50000">
                <a:srgbClr val="941651">
                  <a:tint val="44500"/>
                  <a:satMod val="160000"/>
                </a:srgbClr>
              </a:gs>
              <a:gs pos="100000">
                <a:srgbClr val="941651">
                  <a:tint val="23500"/>
                  <a:satMod val="160000"/>
                </a:srgbClr>
              </a:gs>
            </a:gsLst>
            <a:lin ang="135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300" dirty="0" smtClean="0"/>
              <a:t>Hymns created </a:t>
            </a:r>
            <a:r>
              <a:rPr lang="en-US" sz="2300" dirty="0"/>
              <a:t>during the Protestant reformation remain prevalent in hymnals of Twenty-First Century Protestant </a:t>
            </a:r>
            <a:r>
              <a:rPr lang="en-US" sz="2300" dirty="0" smtClean="0"/>
              <a:t>churches.</a:t>
            </a:r>
          </a:p>
          <a:p>
            <a:r>
              <a:rPr lang="en-US" sz="2300" dirty="0"/>
              <a:t>I</a:t>
            </a:r>
            <a:r>
              <a:rPr lang="en-US" sz="2300" dirty="0" smtClean="0"/>
              <a:t>nspired </a:t>
            </a:r>
            <a:r>
              <a:rPr lang="en-US" sz="2300" dirty="0"/>
              <a:t>the nearly </a:t>
            </a:r>
            <a:r>
              <a:rPr lang="en-US" sz="2300" dirty="0" smtClean="0"/>
              <a:t>43,000 </a:t>
            </a:r>
            <a:r>
              <a:rPr lang="en-US" sz="2300" dirty="0"/>
              <a:t>protestant denominations worldwide as of </a:t>
            </a:r>
            <a:r>
              <a:rPr lang="en-US" sz="2300" dirty="0" smtClean="0"/>
              <a:t>2010</a:t>
            </a:r>
          </a:p>
          <a:p>
            <a:r>
              <a:rPr lang="en-US" sz="2300" dirty="0"/>
              <a:t>H</a:t>
            </a:r>
            <a:r>
              <a:rPr lang="en-US" sz="2300" dirty="0" smtClean="0"/>
              <a:t>ymns </a:t>
            </a:r>
            <a:r>
              <a:rPr lang="en-US" sz="2300" dirty="0"/>
              <a:t>written by composers of the Lutheran, Calvinist, and the Anglican Churches appear anywhere from </a:t>
            </a:r>
            <a:r>
              <a:rPr lang="en-US" sz="2300" dirty="0" smtClean="0"/>
              <a:t>7 </a:t>
            </a:r>
            <a:r>
              <a:rPr lang="en-US" sz="2300" dirty="0"/>
              <a:t>to </a:t>
            </a:r>
            <a:r>
              <a:rPr lang="en-US" sz="2300" dirty="0" smtClean="0"/>
              <a:t>31 </a:t>
            </a:r>
            <a:r>
              <a:rPr lang="en-US" sz="2300" dirty="0"/>
              <a:t>times in each hymnal.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377721" y="152400"/>
            <a:ext cx="8368346" cy="1447800"/>
          </a:xfrm>
          <a:prstGeom prst="rect">
            <a:avLst/>
          </a:prstGeom>
          <a:gradFill flip="none" rotWithShape="1">
            <a:gsLst>
              <a:gs pos="0">
                <a:srgbClr val="941651">
                  <a:shade val="30000"/>
                  <a:satMod val="115000"/>
                </a:srgbClr>
              </a:gs>
              <a:gs pos="50000">
                <a:srgbClr val="941651">
                  <a:shade val="67500"/>
                  <a:satMod val="115000"/>
                </a:srgbClr>
              </a:gs>
              <a:gs pos="100000">
                <a:srgbClr val="941651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Problem </a:t>
            </a:r>
            <a:r>
              <a:rPr lang="en-US" sz="2800" dirty="0"/>
              <a:t>Three: Identify </a:t>
            </a:r>
            <a:r>
              <a:rPr lang="en-US" sz="2800" dirty="0" smtClean="0"/>
              <a:t>Reformation </a:t>
            </a:r>
            <a:r>
              <a:rPr lang="en-US" sz="2800" dirty="0"/>
              <a:t>H</a:t>
            </a:r>
            <a:r>
              <a:rPr lang="en-US" sz="2800" dirty="0" smtClean="0"/>
              <a:t>ymns </a:t>
            </a:r>
            <a:r>
              <a:rPr lang="en-US" sz="2800" dirty="0"/>
              <a:t>I</a:t>
            </a:r>
            <a:r>
              <a:rPr lang="en-US" sz="2800" dirty="0" smtClean="0"/>
              <a:t>ncluded </a:t>
            </a:r>
            <a:r>
              <a:rPr lang="en-US" sz="2800" dirty="0"/>
              <a:t>in the Christian Church – Disciples of Christ, Southern Baptist, and Methodist </a:t>
            </a:r>
            <a:r>
              <a:rPr lang="en-US" sz="2800" dirty="0" smtClean="0"/>
              <a:t>Hymnals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1" y="1828800"/>
            <a:ext cx="3412066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534400" cy="914400"/>
          </a:xfrm>
          <a:solidFill>
            <a:srgbClr val="AF2F3D"/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Christian Church – Disciples of Christ</a:t>
            </a:r>
            <a:r>
              <a:rPr lang="en-US" dirty="0"/>
              <a:t> 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9515473"/>
              </p:ext>
            </p:extLst>
          </p:nvPr>
        </p:nvGraphicFramePr>
        <p:xfrm>
          <a:off x="3886200" y="1357392"/>
          <a:ext cx="4953000" cy="52992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  <a:gridCol w="1868695"/>
                <a:gridCol w="493505"/>
                <a:gridCol w="1048026"/>
                <a:gridCol w="933174"/>
              </a:tblGrid>
              <a:tr h="24280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Hymn No.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Hymn Title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Year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Composer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Denomination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</a:tr>
              <a:tr h="1474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I’ll Praise My Maker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1525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M. Greiter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68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65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A Mighty Fortress Is Our God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1529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Martin Luther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105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O Morning Star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1599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Philipp Nicolai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63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126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The Peaceful Realm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1609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M. Praetorius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146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From Heaven Above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1539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V. Schumann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538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160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Lo, How a Rose </a:t>
                      </a:r>
                      <a:r>
                        <a:rPr lang="en-US" sz="800" dirty="0" err="1">
                          <a:solidFill>
                            <a:schemeClr val="bg1"/>
                          </a:solidFill>
                          <a:effectLst/>
                        </a:rPr>
                        <a:t>E’er</a:t>
                      </a: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 Blooming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1609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M. Praetorius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202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O Sacred Head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1601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Hans L Hassler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229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That Easter Day with Joy 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1609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M. Praetorius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7638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251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O Holy Spirit, Root of Life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1609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M. Praetorius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386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We Come as Guests Invited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1575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J. Steurlein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719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Come, Sing a Song of Harvest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1609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M. Vulpius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783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Psalm 31:1-8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Martin Luther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tx1"/>
                          </a:solidFill>
                          <a:effectLst/>
                        </a:rPr>
                        <a:t>742</a:t>
                      </a:r>
                      <a:endParaRPr lang="en-US" sz="80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Psalm 46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Martin Luther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765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Psalm 139: 1-12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Martin Luther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719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Come, Sing a Song of Harvest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1609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M. Vulpius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783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Psalm 31:1-8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Martin Luther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742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Psalm 46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Martin Luther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765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Psalm 139: 1-12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Martin Luther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Lutheran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All People That on Earth 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1551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Louis Bourgeois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Calvinist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20542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46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Praise God from Whom 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1551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Louis Bourgeois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Calvinist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20172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Praise God from Whom 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1551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Louis Bourgeois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Calvinist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122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Comfort, Comfort You 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1551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Louis Bourgeois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Calvinist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123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The Coming of God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1551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Louis Bourgeois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Calvinist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700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O Day of God, Draw Nigh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1551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Louis Bourgeois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Calvinist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700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O Day of God, Draw Nigh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1551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Louis Bourgeois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Calvinist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Praise God from Whom 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1561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Thomas Tallis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Anglican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168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Down to Earth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1582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Piae Cantiones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n/a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895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180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Lord, Who Throughout 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1562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John Day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Anglican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324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Your Words to Me Are Life 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1592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Thomas Este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Anglican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326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335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Creating God, 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1561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Thomas Tallis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Anglican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  <a:tr h="16001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  <a:effectLst/>
                        </a:rPr>
                        <a:t>485</a:t>
                      </a:r>
                      <a:endParaRPr lang="en-US" sz="8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>
                    <a:solidFill>
                      <a:srgbClr val="7C0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Diverse in Culture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1561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bg1"/>
                          </a:solidFill>
                          <a:effectLst/>
                        </a:rPr>
                        <a:t>Thomas Tallis</a:t>
                      </a:r>
                      <a:endParaRPr lang="en-US" sz="80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chemeClr val="bg1"/>
                          </a:solidFill>
                          <a:effectLst/>
                        </a:rPr>
                        <a:t>Anglican</a:t>
                      </a:r>
                      <a:endParaRPr lang="en-US" sz="800" dirty="0">
                        <a:solidFill>
                          <a:schemeClr val="bg1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6169" marR="36169" marT="6616" marB="0"/>
                </a:tc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0" t="5339" r="14918" b="14036"/>
          <a:stretch/>
        </p:blipFill>
        <p:spPr>
          <a:xfrm>
            <a:off x="289302" y="1361267"/>
            <a:ext cx="3391606" cy="5295394"/>
          </a:xfrm>
          <a:prstGeom prst="rect">
            <a:avLst/>
          </a:prstGeom>
          <a:solidFill>
            <a:srgbClr val="AF2F3D"/>
          </a:solidFill>
        </p:spPr>
      </p:pic>
    </p:spTree>
    <p:extLst>
      <p:ext uri="{BB962C8B-B14F-4D97-AF65-F5344CB8AC3E}">
        <p14:creationId xmlns:p14="http://schemas.microsoft.com/office/powerpoint/2010/main" val="155448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088" y="228600"/>
            <a:ext cx="8502112" cy="990600"/>
          </a:xfrm>
          <a:solidFill>
            <a:srgbClr val="244B64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Baptist Hymna</a:t>
            </a:r>
            <a:r>
              <a:rPr lang="en-US" b="1" dirty="0"/>
              <a:t>l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931212"/>
              </p:ext>
            </p:extLst>
          </p:nvPr>
        </p:nvGraphicFramePr>
        <p:xfrm>
          <a:off x="3505200" y="1447800"/>
          <a:ext cx="5334000" cy="5181600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719528"/>
                <a:gridCol w="1795072"/>
                <a:gridCol w="619449"/>
                <a:gridCol w="1115511"/>
                <a:gridCol w="1084440"/>
              </a:tblGrid>
              <a:tr h="6477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Hymn No.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Hymn Title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Year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Composer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Denomination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6477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177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Lo, How a Rose </a:t>
                      </a:r>
                      <a:r>
                        <a:rPr lang="en-US" sz="1200" dirty="0" err="1">
                          <a:effectLst/>
                        </a:rPr>
                        <a:t>E’er</a:t>
                      </a:r>
                      <a:r>
                        <a:rPr lang="en-US" sz="1200" dirty="0">
                          <a:effectLst/>
                        </a:rPr>
                        <a:t> Blooming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1609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Michael Praetorius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Lutheran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6477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222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All Glory, Laud, and Honor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1615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Milchior Teschner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Lutheran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6477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231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 Sacred Head, Now Wounded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1601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Hans Leo Hassler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Lutheran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6477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656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 Mighty Fortress Is Our God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1529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Martin Luther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Lutheran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6477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668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Doxology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1551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Louis Borgeois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Calvinist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6477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40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All People That on Earth Do Dwell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1551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Louis Borgeois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Calvinist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6477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137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Stand Up and Bless the Lord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1551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Louis </a:t>
                      </a:r>
                      <a:r>
                        <a:rPr lang="en-US" sz="1200" dirty="0" err="1">
                          <a:effectLst/>
                        </a:rPr>
                        <a:t>Borgeois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Calvinist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38758"/>
            <a:ext cx="3071740" cy="519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3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990600"/>
          </a:xfrm>
          <a:solidFill>
            <a:srgbClr val="962C2B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The United Methodist Hymnal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54" y="1295400"/>
            <a:ext cx="3772546" cy="55626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14341"/>
              </p:ext>
            </p:extLst>
          </p:nvPr>
        </p:nvGraphicFramePr>
        <p:xfrm>
          <a:off x="3962400" y="1371600"/>
          <a:ext cx="4953001" cy="52103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360"/>
                <a:gridCol w="1598479"/>
                <a:gridCol w="700699"/>
                <a:gridCol w="1072950"/>
                <a:gridCol w="942513"/>
              </a:tblGrid>
              <a:tr h="29309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 smtClean="0">
                          <a:effectLst/>
                        </a:rPr>
                        <a:t>Hymn No</a:t>
                      </a:r>
                      <a:r>
                        <a:rPr lang="en-US" sz="800" dirty="0">
                          <a:effectLst/>
                        </a:rPr>
                        <a:t>.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Hymn Title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Year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Composer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Denomination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247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O Morning Star, How Fair 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1599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Philipp Nicolai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Lutheran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24244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515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Out of the Depths I Cry to You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1529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Martin Luther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Lutheran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720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Wake for Night Is Flying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1599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Philipp Nicolai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Lutheran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776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Psalm 41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1529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Martin Luther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Lutheran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780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Psalm 46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1529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Martin Luther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Lutheran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793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Psalm 70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1529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Martin Luther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Lutheran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854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Psalm 139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1529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Martin Luther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Lutheran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2392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All People That on Earth 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1551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2281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As pants the wearied hart 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1551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75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All People That on Earth 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1551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95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Praise God, from Whom 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1551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100A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All People That on Earth 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1551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118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All People That on Earth 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1551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140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All People That on Earth 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1551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257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All People That on Earth 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1551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258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All People That on Earth 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1551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259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All People That on Earth 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1551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461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Bread of the World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1551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473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Praise God, from Whom 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1551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565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Father, We Thank You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1551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621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Be Present at Our Table, Lord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1551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624b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Bread of the World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1551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686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 Gladsome Light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1551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764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Psalm 31:1-16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1551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965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Praise God, from Whom 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1551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Louis Bourgeois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Calvinist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46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All Praise to Thee, My God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1561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Thomas Tallis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Anglican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58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All Praise to Thee, My God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1561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Thomas Tallis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Anglican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325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All Praise to Thee, My God 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1561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Thomas Tallis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Anglican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381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Think Gently of the Erring One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1561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Thomas </a:t>
                      </a:r>
                      <a:r>
                        <a:rPr lang="en-US" sz="800" dirty="0" err="1">
                          <a:effectLst/>
                        </a:rPr>
                        <a:t>Tallis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Anglican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411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O God, who workest hitherto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1561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Thomas Tallis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Anglican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  <a:tr h="15026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682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>
                    <a:solidFill>
                      <a:srgbClr val="962C2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All Praise to Thee, My God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1561</a:t>
                      </a:r>
                      <a:endParaRPr lang="en-US" sz="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Thomas </a:t>
                      </a:r>
                      <a:r>
                        <a:rPr lang="en-US" sz="800" dirty="0" err="1">
                          <a:effectLst/>
                        </a:rPr>
                        <a:t>Tallis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Anglican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30349" marR="30349" marT="6695" marB="0"/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0046" y="1371600"/>
            <a:ext cx="11746956" cy="508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8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5">
                  <a:lumMod val="90000"/>
                  <a:lumOff val="10000"/>
                  <a:shade val="30000"/>
                  <a:satMod val="115000"/>
                </a:schemeClr>
              </a:gs>
              <a:gs pos="50000">
                <a:schemeClr val="accent5">
                  <a:lumMod val="90000"/>
                  <a:lumOff val="10000"/>
                  <a:shade val="67500"/>
                  <a:satMod val="115000"/>
                </a:schemeClr>
              </a:gs>
              <a:gs pos="100000">
                <a:schemeClr val="accent5">
                  <a:lumMod val="90000"/>
                  <a:lumOff val="10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72000" cy="4953000"/>
          </a:xfrm>
          <a:gradFill flip="none" rotWithShape="1">
            <a:gsLst>
              <a:gs pos="0">
                <a:schemeClr val="accent5">
                  <a:lumMod val="90000"/>
                  <a:lumOff val="10000"/>
                  <a:tint val="66000"/>
                  <a:satMod val="160000"/>
                </a:schemeClr>
              </a:gs>
              <a:gs pos="50000">
                <a:schemeClr val="accent5">
                  <a:lumMod val="90000"/>
                  <a:lumOff val="10000"/>
                  <a:tint val="44500"/>
                  <a:satMod val="160000"/>
                </a:schemeClr>
              </a:gs>
              <a:gs pos="100000">
                <a:schemeClr val="accent5">
                  <a:lumMod val="90000"/>
                  <a:lumOff val="1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200" dirty="0" smtClean="0"/>
              <a:t>Methodists received the most musical influence from reformation hymns</a:t>
            </a:r>
          </a:p>
          <a:p>
            <a:r>
              <a:rPr lang="en-US" sz="2200" dirty="0" smtClean="0"/>
              <a:t>Musical influences:</a:t>
            </a:r>
          </a:p>
          <a:p>
            <a:pPr lvl="1"/>
            <a:r>
              <a:rPr lang="en-US" sz="1900" dirty="0" smtClean="0"/>
              <a:t>Disciples of Christ </a:t>
            </a:r>
            <a:r>
              <a:rPr lang="mr-IN" sz="1900" dirty="0" smtClean="0"/>
              <a:t>–</a:t>
            </a:r>
            <a:r>
              <a:rPr lang="en-US" sz="1900" dirty="0" smtClean="0"/>
              <a:t> Lutheran</a:t>
            </a:r>
          </a:p>
          <a:p>
            <a:pPr lvl="1"/>
            <a:r>
              <a:rPr lang="en-US" sz="1900" dirty="0" smtClean="0"/>
              <a:t>Methodist </a:t>
            </a:r>
            <a:r>
              <a:rPr lang="mr-IN" sz="1900" dirty="0" smtClean="0"/>
              <a:t>–</a:t>
            </a:r>
            <a:r>
              <a:rPr lang="en-US" sz="1900" dirty="0" smtClean="0"/>
              <a:t> Calvinist</a:t>
            </a:r>
          </a:p>
          <a:p>
            <a:pPr lvl="1"/>
            <a:r>
              <a:rPr lang="en-US" sz="1900" dirty="0" smtClean="0"/>
              <a:t>Baptist </a:t>
            </a:r>
            <a:r>
              <a:rPr lang="mr-IN" sz="1900" dirty="0" smtClean="0"/>
              <a:t>–</a:t>
            </a:r>
            <a:r>
              <a:rPr lang="en-US" sz="1900" dirty="0" smtClean="0"/>
              <a:t> Barely any Reformation influence</a:t>
            </a:r>
          </a:p>
          <a:p>
            <a:r>
              <a:rPr lang="en-US" sz="2200" dirty="0"/>
              <a:t>Although the Protestant Reformation occurred five centuries ago, traces of reformation hymns remain in the church of the Twenty- f</a:t>
            </a:r>
            <a:r>
              <a:rPr lang="en-US" sz="2200" dirty="0" smtClean="0"/>
              <a:t>irst Century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600200"/>
            <a:ext cx="34290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5">
                  <a:lumMod val="90000"/>
                  <a:lumOff val="10000"/>
                  <a:shade val="30000"/>
                  <a:satMod val="115000"/>
                </a:schemeClr>
              </a:gs>
              <a:gs pos="50000">
                <a:schemeClr val="accent5">
                  <a:lumMod val="90000"/>
                  <a:lumOff val="10000"/>
                  <a:shade val="67500"/>
                  <a:satMod val="115000"/>
                </a:schemeClr>
              </a:gs>
              <a:gs pos="100000">
                <a:schemeClr val="accent5">
                  <a:lumMod val="90000"/>
                  <a:lumOff val="1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Implications for Music Education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8600" y="1600200"/>
            <a:ext cx="4648200" cy="4953000"/>
          </a:xfrm>
          <a:gradFill flip="none" rotWithShape="1">
            <a:gsLst>
              <a:gs pos="0">
                <a:schemeClr val="accent5">
                  <a:lumMod val="90000"/>
                  <a:lumOff val="10000"/>
                  <a:tint val="66000"/>
                  <a:satMod val="160000"/>
                </a:schemeClr>
              </a:gs>
              <a:gs pos="50000">
                <a:schemeClr val="accent5">
                  <a:lumMod val="90000"/>
                  <a:lumOff val="10000"/>
                  <a:tint val="44500"/>
                  <a:satMod val="160000"/>
                </a:schemeClr>
              </a:gs>
              <a:gs pos="100000">
                <a:schemeClr val="accent5">
                  <a:lumMod val="90000"/>
                  <a:lumOff val="1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Students will understand:</a:t>
            </a:r>
          </a:p>
          <a:p>
            <a:pPr lvl="1"/>
            <a:r>
              <a:rPr lang="en-US" dirty="0" smtClean="0"/>
              <a:t>How will change in churches of the 21</a:t>
            </a:r>
            <a:r>
              <a:rPr lang="en-US" baseline="30000" dirty="0" smtClean="0"/>
              <a:t>st</a:t>
            </a:r>
            <a:r>
              <a:rPr lang="en-US" dirty="0" smtClean="0"/>
              <a:t> Century impact music?</a:t>
            </a:r>
          </a:p>
          <a:p>
            <a:pPr lvl="1"/>
            <a:r>
              <a:rPr lang="en-US" dirty="0"/>
              <a:t>Imagine how different music would be without the </a:t>
            </a:r>
            <a:r>
              <a:rPr lang="en-US" dirty="0" smtClean="0"/>
              <a:t>Reformation</a:t>
            </a:r>
          </a:p>
          <a:p>
            <a:pPr lvl="1"/>
            <a:r>
              <a:rPr lang="en-US" dirty="0"/>
              <a:t>Need for change remains prevalent in today’s </a:t>
            </a:r>
            <a:r>
              <a:rPr lang="en-US" dirty="0" smtClean="0"/>
              <a:t>society</a:t>
            </a:r>
          </a:p>
          <a:p>
            <a:pPr lvl="2"/>
            <a:r>
              <a:rPr lang="en-US" dirty="0" smtClean="0"/>
              <a:t>University of Lynchburg</a:t>
            </a:r>
          </a:p>
          <a:p>
            <a:pPr lvl="2"/>
            <a:r>
              <a:rPr lang="en-US" dirty="0" smtClean="0"/>
              <a:t>General Education Reform</a:t>
            </a:r>
          </a:p>
          <a:p>
            <a:pPr lvl="2"/>
            <a:r>
              <a:rPr lang="en-US" dirty="0" smtClean="0"/>
              <a:t>Residence Hall</a:t>
            </a:r>
          </a:p>
          <a:p>
            <a:pPr lvl="2"/>
            <a:r>
              <a:rPr lang="en-US" dirty="0" smtClean="0"/>
              <a:t>Diversity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**Change is Possible**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600200"/>
            <a:ext cx="3130148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5">
                  <a:lumMod val="90000"/>
                  <a:lumOff val="10000"/>
                  <a:shade val="30000"/>
                  <a:satMod val="115000"/>
                </a:schemeClr>
              </a:gs>
              <a:gs pos="50000">
                <a:schemeClr val="accent5">
                  <a:lumMod val="90000"/>
                  <a:lumOff val="10000"/>
                  <a:shade val="67500"/>
                  <a:satMod val="115000"/>
                </a:schemeClr>
              </a:gs>
              <a:gs pos="100000">
                <a:schemeClr val="accent5">
                  <a:lumMod val="90000"/>
                  <a:lumOff val="1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Future Studies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74800"/>
            <a:ext cx="8229600" cy="4953000"/>
          </a:xfrm>
          <a:gradFill flip="none" rotWithShape="1">
            <a:gsLst>
              <a:gs pos="0">
                <a:schemeClr val="accent5">
                  <a:lumMod val="90000"/>
                  <a:lumOff val="10000"/>
                  <a:tint val="66000"/>
                  <a:satMod val="160000"/>
                </a:schemeClr>
              </a:gs>
              <a:gs pos="50000">
                <a:schemeClr val="accent5">
                  <a:lumMod val="90000"/>
                  <a:lumOff val="10000"/>
                  <a:tint val="44500"/>
                  <a:satMod val="160000"/>
                </a:schemeClr>
              </a:gs>
              <a:gs pos="100000">
                <a:schemeClr val="accent5">
                  <a:lumMod val="90000"/>
                  <a:lumOff val="1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Future lessons may </a:t>
            </a:r>
            <a:r>
              <a:rPr lang="en-US" b="1" dirty="0" smtClean="0"/>
              <a:t>include</a:t>
            </a:r>
            <a:endParaRPr lang="en-US" b="1" dirty="0"/>
          </a:p>
          <a:p>
            <a:pPr fontAlgn="base"/>
            <a:r>
              <a:rPr lang="en-US" dirty="0"/>
              <a:t>Lesson format containing information on </a:t>
            </a:r>
            <a:r>
              <a:rPr lang="en-US" dirty="0" smtClean="0"/>
              <a:t>other hymn books, other denominations, different influences/origins</a:t>
            </a:r>
          </a:p>
          <a:p>
            <a:pPr fontAlgn="base"/>
            <a:r>
              <a:rPr lang="en-US" dirty="0" smtClean="0"/>
              <a:t>In </a:t>
            </a:r>
            <a:r>
              <a:rPr lang="en-US" dirty="0"/>
              <a:t>depth analysis of </a:t>
            </a:r>
            <a:r>
              <a:rPr lang="en-US" dirty="0" smtClean="0"/>
              <a:t>musical influences</a:t>
            </a:r>
          </a:p>
          <a:p>
            <a:pPr marL="0" indent="0" fontAlgn="base">
              <a:buNone/>
            </a:pPr>
            <a:endParaRPr lang="en-US" dirty="0" smtClean="0"/>
          </a:p>
          <a:p>
            <a:pPr marL="0" indent="0" fontAlgn="base">
              <a:buNone/>
            </a:pPr>
            <a:r>
              <a:rPr lang="en-US" b="1" dirty="0" smtClean="0"/>
              <a:t>Suggestions</a:t>
            </a:r>
            <a:endParaRPr lang="en-US" b="1" dirty="0"/>
          </a:p>
          <a:p>
            <a:pPr fontAlgn="base"/>
            <a:r>
              <a:rPr lang="en-US" dirty="0"/>
              <a:t>Explain facts about the </a:t>
            </a:r>
            <a:r>
              <a:rPr lang="en-US" dirty="0" smtClean="0"/>
              <a:t>compositions that allow the student or performer to better understand historical context of the work</a:t>
            </a:r>
            <a:endParaRPr lang="en-US" dirty="0"/>
          </a:p>
          <a:p>
            <a:pPr lvl="1" fontAlgn="base"/>
            <a:r>
              <a:rPr lang="en-US" dirty="0" smtClean="0"/>
              <a:t>Have students think of things in need of reform today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45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1" y="228600"/>
            <a:ext cx="8174064" cy="990600"/>
          </a:xfrm>
          <a:gradFill flip="none" rotWithShape="1">
            <a:gsLst>
              <a:gs pos="0">
                <a:schemeClr val="accent5">
                  <a:lumMod val="90000"/>
                  <a:lumOff val="10000"/>
                  <a:shade val="30000"/>
                  <a:satMod val="115000"/>
                </a:schemeClr>
              </a:gs>
              <a:gs pos="50000">
                <a:schemeClr val="accent5">
                  <a:lumMod val="90000"/>
                  <a:lumOff val="10000"/>
                  <a:shade val="67500"/>
                  <a:satMod val="115000"/>
                </a:schemeClr>
              </a:gs>
              <a:gs pos="100000">
                <a:schemeClr val="accent5">
                  <a:lumMod val="90000"/>
                  <a:lumOff val="1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Bibliography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447800"/>
            <a:ext cx="8153401" cy="5181600"/>
          </a:xfrm>
          <a:gradFill flip="none" rotWithShape="1">
            <a:gsLst>
              <a:gs pos="0">
                <a:schemeClr val="accent5">
                  <a:lumMod val="90000"/>
                  <a:lumOff val="10000"/>
                  <a:tint val="66000"/>
                  <a:satMod val="160000"/>
                </a:schemeClr>
              </a:gs>
              <a:gs pos="50000">
                <a:schemeClr val="accent5">
                  <a:lumMod val="90000"/>
                  <a:lumOff val="10000"/>
                  <a:tint val="44500"/>
                  <a:satMod val="160000"/>
                </a:schemeClr>
              </a:gs>
              <a:gs pos="100000">
                <a:schemeClr val="accent5">
                  <a:lumMod val="90000"/>
                  <a:lumOff val="1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300" dirty="0"/>
              <a:t>Becker, S., Pfaff, S., &amp; Rubin, J. (2015). Martin Luther. </a:t>
            </a:r>
            <a:r>
              <a:rPr lang="en-US" sz="1300" i="1" dirty="0"/>
              <a:t>Salem press biographical encyclopedia.</a:t>
            </a:r>
            <a:r>
              <a:rPr lang="en-US" sz="1300" dirty="0"/>
              <a:t> Hackensack, </a:t>
            </a:r>
            <a:r>
              <a:rPr lang="en-US" sz="1300" dirty="0" smtClean="0"/>
              <a:t>NJ</a:t>
            </a:r>
            <a:r>
              <a:rPr lang="en-US" sz="1300" dirty="0"/>
              <a:t>: Salem Press.</a:t>
            </a:r>
          </a:p>
          <a:p>
            <a:r>
              <a:rPr lang="en-US" sz="1300" dirty="0" err="1" smtClean="0"/>
              <a:t>Bouwsma</a:t>
            </a:r>
            <a:r>
              <a:rPr lang="en-US" sz="1300" dirty="0"/>
              <a:t>, W. J. (1988). </a:t>
            </a:r>
            <a:r>
              <a:rPr lang="en-US" sz="1300" i="1" dirty="0"/>
              <a:t>John Calvin: A sixteenth-century portrait</a:t>
            </a:r>
            <a:r>
              <a:rPr lang="en-US" sz="1300" dirty="0"/>
              <a:t>. New York: Oxford University Press</a:t>
            </a:r>
            <a:r>
              <a:rPr lang="en-US" sz="1300" dirty="0" smtClean="0"/>
              <a:t>.</a:t>
            </a:r>
            <a:r>
              <a:rPr lang="en-US" sz="1300" dirty="0"/>
              <a:t> </a:t>
            </a:r>
          </a:p>
          <a:p>
            <a:r>
              <a:rPr lang="en-US" sz="1300" dirty="0"/>
              <a:t>Breen, Q. (1968). </a:t>
            </a:r>
            <a:r>
              <a:rPr lang="en-US" sz="1300" i="1" dirty="0"/>
              <a:t>John Calvin; A study in French humanism</a:t>
            </a:r>
            <a:r>
              <a:rPr lang="en-US" sz="1300" dirty="0"/>
              <a:t>. Hamden, CT: Archon Books</a:t>
            </a:r>
            <a:r>
              <a:rPr lang="en-US" sz="1300" dirty="0" smtClean="0"/>
              <a:t>.</a:t>
            </a:r>
            <a:endParaRPr lang="en-US" sz="1300" dirty="0"/>
          </a:p>
          <a:p>
            <a:r>
              <a:rPr lang="en-US" sz="1300" dirty="0"/>
              <a:t>Harland, M. (2008). </a:t>
            </a:r>
            <a:r>
              <a:rPr lang="en-US" sz="1300" i="1" dirty="0"/>
              <a:t>Baptist hymnal. </a:t>
            </a:r>
            <a:r>
              <a:rPr lang="en-US" sz="1300" dirty="0"/>
              <a:t>Nashville, TN: </a:t>
            </a:r>
            <a:r>
              <a:rPr lang="en-US" sz="1300" dirty="0" err="1"/>
              <a:t>LifeWay</a:t>
            </a:r>
            <a:r>
              <a:rPr lang="en-US" sz="1300" dirty="0"/>
              <a:t> Worship</a:t>
            </a:r>
            <a:r>
              <a:rPr lang="en-US" sz="1300" dirty="0" smtClean="0"/>
              <a:t>.</a:t>
            </a:r>
            <a:endParaRPr lang="en-US" sz="1300" dirty="0"/>
          </a:p>
          <a:p>
            <a:r>
              <a:rPr lang="en-US" sz="1300" dirty="0"/>
              <a:t>Irving, A. &amp; </a:t>
            </a:r>
            <a:r>
              <a:rPr lang="en-US" sz="1300" dirty="0" err="1"/>
              <a:t>Gauchegua</a:t>
            </a:r>
            <a:r>
              <a:rPr lang="en-US" sz="1300" dirty="0"/>
              <a:t>, E. (2003). </a:t>
            </a:r>
            <a:r>
              <a:rPr lang="en-US" sz="1300" i="1" dirty="0"/>
              <a:t>About Martin Luther: Driven to defiance.</a:t>
            </a:r>
            <a:r>
              <a:rPr lang="en-US" sz="1300" dirty="0"/>
              <a:t> Retrieved from: </a:t>
            </a:r>
            <a:r>
              <a:rPr lang="en-US" sz="1300" dirty="0" smtClean="0"/>
              <a:t>	http</a:t>
            </a:r>
            <a:r>
              <a:rPr lang="en-US" sz="1300" dirty="0"/>
              <a:t>://</a:t>
            </a:r>
            <a:r>
              <a:rPr lang="en-US" sz="1300" dirty="0" err="1" smtClean="0"/>
              <a:t>www.pbs.org</a:t>
            </a:r>
            <a:r>
              <a:rPr lang="en-US" sz="1300" dirty="0" smtClean="0"/>
              <a:t>/empires/</a:t>
            </a:r>
            <a:r>
              <a:rPr lang="en-US" sz="1300" dirty="0" err="1" smtClean="0"/>
              <a:t>martinluther</a:t>
            </a:r>
            <a:r>
              <a:rPr lang="en-US" sz="1300" dirty="0" smtClean="0"/>
              <a:t>/</a:t>
            </a:r>
            <a:r>
              <a:rPr lang="en-US" sz="1300" dirty="0" err="1" smtClean="0"/>
              <a:t>about_driv.html</a:t>
            </a:r>
            <a:endParaRPr lang="en-US" sz="1300" dirty="0"/>
          </a:p>
          <a:p>
            <a:r>
              <a:rPr lang="en-US" sz="1300" dirty="0" err="1"/>
              <a:t>Kranz</a:t>
            </a:r>
            <a:r>
              <a:rPr lang="en-US" sz="1300" dirty="0"/>
              <a:t>, N. (2005). Martin Luther stands in history as leader of the protestant reformation. </a:t>
            </a:r>
            <a:r>
              <a:rPr lang="en-US" sz="1300" i="1" dirty="0"/>
              <a:t>Journal of </a:t>
            </a:r>
            <a:r>
              <a:rPr lang="en-US" sz="1300" i="1" dirty="0" smtClean="0"/>
              <a:t>	Undergraduate </a:t>
            </a:r>
            <a:r>
              <a:rPr lang="en-US" sz="1300" i="1" dirty="0"/>
              <a:t>Research at Minnesota State University, </a:t>
            </a:r>
            <a:r>
              <a:rPr lang="en-US" sz="1300" dirty="0"/>
              <a:t>5(13), 1-4. Retrieved </a:t>
            </a:r>
            <a:r>
              <a:rPr lang="en-US" sz="1300" dirty="0" smtClean="0"/>
              <a:t>from: http</a:t>
            </a:r>
            <a:r>
              <a:rPr lang="en-US" sz="1300" dirty="0"/>
              <a:t>://</a:t>
            </a:r>
            <a:r>
              <a:rPr lang="en-US" sz="1300" dirty="0" err="1" smtClean="0"/>
              <a:t>cornerstone.lib.mnsu.edu</a:t>
            </a:r>
            <a:r>
              <a:rPr lang="en-US" sz="1300" dirty="0" smtClean="0"/>
              <a:t>/</a:t>
            </a:r>
            <a:r>
              <a:rPr lang="en-US" sz="1300" dirty="0" err="1" smtClean="0"/>
              <a:t>cgi</a:t>
            </a:r>
            <a:r>
              <a:rPr lang="en-US" sz="1300" dirty="0" smtClean="0"/>
              <a:t>/</a:t>
            </a:r>
            <a:r>
              <a:rPr lang="en-US" sz="1300" dirty="0" err="1" smtClean="0"/>
              <a:t>viewcontent.cgi?article</a:t>
            </a:r>
            <a:r>
              <a:rPr lang="en-US" sz="1300" dirty="0" smtClean="0"/>
              <a:t>=1142&amp;context=</a:t>
            </a:r>
            <a:r>
              <a:rPr lang="en-US" sz="1300" dirty="0" err="1" smtClean="0"/>
              <a:t>jur</a:t>
            </a:r>
            <a:endParaRPr lang="en-US" sz="1300" dirty="0"/>
          </a:p>
          <a:p>
            <a:r>
              <a:rPr lang="en-US" sz="1300" dirty="0"/>
              <a:t>Leaver, R. &amp; Bond, A. (1980). Luther, Martin. In S. Sadie (Ed.), </a:t>
            </a:r>
            <a:r>
              <a:rPr lang="en-US" sz="1300" i="1" dirty="0"/>
              <a:t>The new grove dictionary of music and musicians</a:t>
            </a:r>
            <a:r>
              <a:rPr lang="en-US" sz="1300" dirty="0"/>
              <a:t> Vol. 11 (pp. 365-371). New York: Macmillan Publishers Limited</a:t>
            </a:r>
            <a:r>
              <a:rPr lang="en-US" sz="1300" dirty="0" smtClean="0"/>
              <a:t>.</a:t>
            </a:r>
            <a:endParaRPr lang="en-US" sz="1300" dirty="0"/>
          </a:p>
          <a:p>
            <a:r>
              <a:rPr lang="en-US" sz="1300" dirty="0" smtClean="0"/>
              <a:t>Loewe</a:t>
            </a:r>
            <a:r>
              <a:rPr lang="en-US" sz="1300" dirty="0"/>
              <a:t>, J. (2013). ‘</a:t>
            </a:r>
            <a:r>
              <a:rPr lang="en-US" sz="1300" dirty="0" err="1"/>
              <a:t>Musica</a:t>
            </a:r>
            <a:r>
              <a:rPr lang="en-US" sz="1300" dirty="0"/>
              <a:t> </a:t>
            </a:r>
            <a:r>
              <a:rPr lang="en-US" sz="1300" dirty="0" err="1"/>
              <a:t>est</a:t>
            </a:r>
            <a:r>
              <a:rPr lang="en-US" sz="1300" dirty="0"/>
              <a:t> optimum’: Martin Luther’s theory of music. </a:t>
            </a:r>
            <a:r>
              <a:rPr lang="en-US" sz="1300" i="1" dirty="0"/>
              <a:t>Music &amp; letters, </a:t>
            </a:r>
            <a:r>
              <a:rPr lang="en-US" sz="1300" dirty="0"/>
              <a:t>94(4), 573-605</a:t>
            </a:r>
            <a:r>
              <a:rPr lang="en-US" sz="1300" dirty="0" smtClean="0"/>
              <a:t>.</a:t>
            </a:r>
            <a:endParaRPr lang="en-US" sz="1300" dirty="0"/>
          </a:p>
          <a:p>
            <a:r>
              <a:rPr lang="en-US" sz="1300" dirty="0"/>
              <a:t>Marsden, G. (2009). Henry VIII miracle king. </a:t>
            </a:r>
            <a:r>
              <a:rPr lang="en-US" sz="1300" i="1" dirty="0"/>
              <a:t>History Today</a:t>
            </a:r>
            <a:r>
              <a:rPr lang="en-US" sz="1300" dirty="0"/>
              <a:t>, </a:t>
            </a:r>
            <a:r>
              <a:rPr lang="en-US" sz="1300" i="1" dirty="0"/>
              <a:t>59</a:t>
            </a:r>
            <a:r>
              <a:rPr lang="en-US" sz="1300" dirty="0"/>
              <a:t>(3), 54</a:t>
            </a:r>
            <a:r>
              <a:rPr lang="en-US" sz="1300" dirty="0" smtClean="0"/>
              <a:t>.</a:t>
            </a:r>
            <a:endParaRPr lang="en-US" sz="1300" dirty="0"/>
          </a:p>
          <a:p>
            <a:r>
              <a:rPr lang="en-US" sz="1300" dirty="0"/>
              <a:t>Merrick, D. (1995). </a:t>
            </a:r>
            <a:r>
              <a:rPr lang="en-US" sz="1300" i="1" dirty="0"/>
              <a:t>Chalice hymnal</a:t>
            </a:r>
            <a:r>
              <a:rPr lang="en-US" sz="1300" dirty="0"/>
              <a:t>. St. Louis, MO: Chalice Press</a:t>
            </a:r>
            <a:r>
              <a:rPr lang="en-US" sz="1300" dirty="0" smtClean="0"/>
              <a:t>.</a:t>
            </a:r>
            <a:endParaRPr lang="en-US" sz="1300" dirty="0"/>
          </a:p>
          <a:p>
            <a:r>
              <a:rPr lang="en-US" sz="1300" dirty="0" err="1"/>
              <a:t>Mullan</a:t>
            </a:r>
            <a:r>
              <a:rPr lang="en-US" sz="1300" dirty="0"/>
              <a:t>, D. (2014). Martin Luther in Nineteenth-Century France. </a:t>
            </a:r>
            <a:r>
              <a:rPr lang="en-US" sz="1300" i="1" dirty="0"/>
              <a:t>Journal of religious history </a:t>
            </a:r>
            <a:r>
              <a:rPr lang="en-US" sz="1300" dirty="0"/>
              <a:t>38 (4), </a:t>
            </a:r>
            <a:r>
              <a:rPr lang="en-US" sz="1300" dirty="0" smtClean="0"/>
              <a:t>495-515.</a:t>
            </a:r>
            <a:endParaRPr lang="en-US" sz="1300" dirty="0"/>
          </a:p>
          <a:p>
            <a:r>
              <a:rPr lang="en-US" sz="1300" dirty="0" err="1"/>
              <a:t>Sascha</a:t>
            </a:r>
            <a:r>
              <a:rPr lang="en-US" sz="1300" dirty="0"/>
              <a:t>, O., Steven, P., &amp; Jared, R. (2015). </a:t>
            </a:r>
            <a:r>
              <a:rPr lang="en-US" sz="1300" i="1" dirty="0"/>
              <a:t>Causes and consequences of the Protestant Reformation</a:t>
            </a:r>
            <a:r>
              <a:rPr lang="en-US" sz="1300" dirty="0"/>
              <a:t>. Orange, </a:t>
            </a:r>
            <a:r>
              <a:rPr lang="en-US" sz="1300" dirty="0" smtClean="0"/>
              <a:t>CA</a:t>
            </a:r>
            <a:r>
              <a:rPr lang="en-US" sz="1300" dirty="0"/>
              <a:t>: Chapman University, Economic Science Institute</a:t>
            </a:r>
            <a:r>
              <a:rPr lang="en-US" sz="1300" dirty="0" smtClean="0"/>
              <a:t>.</a:t>
            </a:r>
            <a:endParaRPr lang="en-US" sz="1300" dirty="0"/>
          </a:p>
          <a:p>
            <a:r>
              <a:rPr lang="en-US" sz="1300" dirty="0" err="1"/>
              <a:t>Wedd</a:t>
            </a:r>
            <a:r>
              <a:rPr lang="en-US" sz="1300" dirty="0"/>
              <a:t>, G. (1999). Anglicanism: A Dialogue Between Present and Past. </a:t>
            </a:r>
            <a:r>
              <a:rPr lang="en-US" sz="1300" i="1" dirty="0"/>
              <a:t>Contemporary Review</a:t>
            </a:r>
            <a:r>
              <a:rPr lang="en-US" sz="1300" dirty="0"/>
              <a:t>, </a:t>
            </a:r>
            <a:r>
              <a:rPr lang="en-US" sz="1300" i="1" dirty="0"/>
              <a:t>275</a:t>
            </a:r>
            <a:r>
              <a:rPr lang="en-US" sz="1300" dirty="0"/>
              <a:t>(1602), </a:t>
            </a:r>
            <a:r>
              <a:rPr lang="en-US" sz="1300" dirty="0" smtClean="0"/>
              <a:t>15.</a:t>
            </a:r>
            <a:endParaRPr lang="en-US" sz="1300" dirty="0"/>
          </a:p>
          <a:p>
            <a:r>
              <a:rPr lang="en-US" sz="1300" dirty="0"/>
              <a:t>Wright, C. &amp; Simms, B. (2010). </a:t>
            </a:r>
            <a:r>
              <a:rPr lang="en-US" sz="1300" i="1" dirty="0"/>
              <a:t>Music in Western Civilization.</a:t>
            </a:r>
            <a:r>
              <a:rPr lang="en-US" sz="1300" dirty="0"/>
              <a:t> Boston, MA: </a:t>
            </a:r>
            <a:r>
              <a:rPr lang="en-US" sz="1300" dirty="0" err="1"/>
              <a:t>Schimer</a:t>
            </a:r>
            <a:r>
              <a:rPr lang="en-US" sz="1300" dirty="0"/>
              <a:t> Cengage Learning</a:t>
            </a:r>
            <a:r>
              <a:rPr lang="en-US" sz="1300" dirty="0" smtClean="0"/>
              <a:t>.</a:t>
            </a:r>
            <a:endParaRPr lang="en-US" sz="1300" dirty="0"/>
          </a:p>
          <a:p>
            <a:r>
              <a:rPr lang="en-US" sz="1300" dirty="0"/>
              <a:t>Young, C. (1989). </a:t>
            </a:r>
            <a:r>
              <a:rPr lang="en-US" sz="1300" i="1" dirty="0"/>
              <a:t>The united </a:t>
            </a:r>
            <a:r>
              <a:rPr lang="en-US" sz="1300" i="1" dirty="0" err="1"/>
              <a:t>methodist</a:t>
            </a:r>
            <a:r>
              <a:rPr lang="en-US" sz="1300" i="1" dirty="0"/>
              <a:t> hymnal. </a:t>
            </a:r>
            <a:r>
              <a:rPr lang="en-US" sz="1300" dirty="0"/>
              <a:t>Nashville, TN: United Methodist Publishing </a:t>
            </a:r>
            <a:r>
              <a:rPr lang="en-US" sz="1300" dirty="0" smtClean="0"/>
              <a:t>House</a:t>
            </a:r>
            <a:r>
              <a:rPr lang="en-US" sz="13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gradFill flip="none" rotWithShape="1">
            <a:gsLst>
              <a:gs pos="0">
                <a:schemeClr val="accent5">
                  <a:lumMod val="90000"/>
                  <a:lumOff val="10000"/>
                  <a:shade val="30000"/>
                  <a:satMod val="115000"/>
                </a:schemeClr>
              </a:gs>
              <a:gs pos="50000">
                <a:schemeClr val="accent5">
                  <a:lumMod val="90000"/>
                  <a:lumOff val="10000"/>
                  <a:shade val="67500"/>
                  <a:satMod val="115000"/>
                </a:schemeClr>
              </a:gs>
              <a:gs pos="100000">
                <a:schemeClr val="accent5">
                  <a:lumMod val="90000"/>
                  <a:lumOff val="1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Who </a:t>
            </a:r>
            <a:r>
              <a:rPr lang="en-US" dirty="0"/>
              <a:t>R</a:t>
            </a:r>
            <a:r>
              <a:rPr lang="en-US" dirty="0" smtClean="0"/>
              <a:t>eceives Thanks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35809"/>
            <a:ext cx="8229600" cy="2093191"/>
          </a:xfrm>
          <a:gradFill flip="none" rotWithShape="1">
            <a:gsLst>
              <a:gs pos="0">
                <a:schemeClr val="accent5">
                  <a:lumMod val="90000"/>
                  <a:lumOff val="10000"/>
                  <a:tint val="66000"/>
                  <a:satMod val="160000"/>
                </a:schemeClr>
              </a:gs>
              <a:gs pos="50000">
                <a:schemeClr val="accent5">
                  <a:lumMod val="90000"/>
                  <a:lumOff val="10000"/>
                  <a:tint val="44500"/>
                  <a:satMod val="160000"/>
                </a:schemeClr>
              </a:gs>
              <a:gs pos="100000">
                <a:schemeClr val="accent5">
                  <a:lumMod val="90000"/>
                  <a:lumOff val="1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i="1" dirty="0" smtClean="0"/>
              <a:t>Dr. Ramsey, for countless hours of instruction and support</a:t>
            </a:r>
          </a:p>
          <a:p>
            <a:r>
              <a:rPr lang="en-US" i="1" dirty="0" smtClean="0"/>
              <a:t>The entire Music Faculty for the knowledge and encouragement they provide me with every day.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545608"/>
            <a:ext cx="8229600" cy="293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17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58116" y="119063"/>
            <a:ext cx="8404884" cy="1252537"/>
          </a:xfrm>
          <a:gradFill flip="none" rotWithShape="1">
            <a:gsLst>
              <a:gs pos="0">
                <a:schemeClr val="accent5">
                  <a:lumMod val="90000"/>
                  <a:lumOff val="10000"/>
                  <a:shade val="30000"/>
                  <a:satMod val="115000"/>
                </a:schemeClr>
              </a:gs>
              <a:gs pos="50000">
                <a:schemeClr val="accent5">
                  <a:lumMod val="90000"/>
                  <a:lumOff val="10000"/>
                  <a:shade val="67500"/>
                  <a:satMod val="115000"/>
                </a:schemeClr>
              </a:gs>
              <a:gs pos="100000">
                <a:schemeClr val="accent5">
                  <a:lumMod val="90000"/>
                  <a:lumOff val="10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 Introduction of Topic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58116" y="1524000"/>
            <a:ext cx="4180486" cy="5123453"/>
          </a:xfrm>
          <a:gradFill flip="none" rotWithShape="1">
            <a:gsLst>
              <a:gs pos="0">
                <a:schemeClr val="accent5">
                  <a:lumMod val="90000"/>
                  <a:lumOff val="10000"/>
                  <a:tint val="66000"/>
                  <a:satMod val="160000"/>
                </a:schemeClr>
              </a:gs>
              <a:gs pos="50000">
                <a:schemeClr val="accent5">
                  <a:lumMod val="90000"/>
                  <a:lumOff val="10000"/>
                  <a:tint val="44500"/>
                  <a:satMod val="160000"/>
                </a:schemeClr>
              </a:gs>
              <a:gs pos="100000">
                <a:schemeClr val="accent5">
                  <a:lumMod val="90000"/>
                  <a:lumOff val="1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1900" b="1" dirty="0" smtClean="0"/>
              <a:t>Protestant Reformation</a:t>
            </a:r>
          </a:p>
          <a:p>
            <a:r>
              <a:rPr lang="en-US" sz="1900" dirty="0"/>
              <a:t>R</a:t>
            </a:r>
            <a:r>
              <a:rPr lang="en-US" sz="1900" dirty="0" smtClean="0"/>
              <a:t>eligious </a:t>
            </a:r>
            <a:r>
              <a:rPr lang="en-US" sz="1900" dirty="0"/>
              <a:t>revolution caused by the attempt to reform Roman Catholicism resulting in the formation of Protestantism </a:t>
            </a:r>
            <a:endParaRPr lang="en-US" sz="1900" dirty="0" smtClean="0"/>
          </a:p>
          <a:p>
            <a:r>
              <a:rPr lang="en-US" sz="1900" dirty="0" smtClean="0"/>
              <a:t>Began October 31, 1517 when </a:t>
            </a:r>
            <a:r>
              <a:rPr lang="en-US" sz="1900" dirty="0"/>
              <a:t>Martin Luther (1483-1546) nailed his </a:t>
            </a:r>
            <a:r>
              <a:rPr lang="en-US" sz="1900" dirty="0" smtClean="0"/>
              <a:t>95 Theses</a:t>
            </a:r>
            <a:endParaRPr lang="en-US" sz="1900" dirty="0"/>
          </a:p>
          <a:p>
            <a:pPr marL="0" indent="0">
              <a:buNone/>
            </a:pPr>
            <a:r>
              <a:rPr lang="en-US" sz="2000" b="1" dirty="0" smtClean="0"/>
              <a:t>Reformation Churches</a:t>
            </a:r>
          </a:p>
          <a:p>
            <a:pPr lvl="1"/>
            <a:r>
              <a:rPr lang="en-US" sz="1800" dirty="0" smtClean="0"/>
              <a:t>Lutheran</a:t>
            </a:r>
          </a:p>
          <a:p>
            <a:pPr lvl="1"/>
            <a:r>
              <a:rPr lang="en-US" sz="1800" dirty="0" smtClean="0"/>
              <a:t>Calvinist</a:t>
            </a:r>
          </a:p>
          <a:p>
            <a:pPr lvl="1"/>
            <a:r>
              <a:rPr lang="en-US" sz="1800" dirty="0" smtClean="0"/>
              <a:t>Anglican</a:t>
            </a:r>
          </a:p>
          <a:p>
            <a:pPr marL="0" indent="0">
              <a:buNone/>
            </a:pPr>
            <a:r>
              <a:rPr lang="en-US" sz="1800" b="1" dirty="0" smtClean="0"/>
              <a:t>21</a:t>
            </a:r>
            <a:r>
              <a:rPr lang="en-US" sz="1800" b="1" baseline="30000" dirty="0" smtClean="0"/>
              <a:t>st</a:t>
            </a:r>
            <a:r>
              <a:rPr lang="en-US" sz="1800" b="1" dirty="0" smtClean="0"/>
              <a:t> Century Churches</a:t>
            </a:r>
          </a:p>
          <a:p>
            <a:pPr lvl="1"/>
            <a:r>
              <a:rPr lang="en-US" sz="1800" dirty="0" smtClean="0"/>
              <a:t>Disciples of Christ</a:t>
            </a:r>
          </a:p>
          <a:p>
            <a:pPr lvl="1"/>
            <a:r>
              <a:rPr lang="en-US" sz="1800" dirty="0" smtClean="0"/>
              <a:t>Southern Baptist</a:t>
            </a:r>
          </a:p>
          <a:p>
            <a:pPr lvl="1"/>
            <a:r>
              <a:rPr lang="en-US" sz="1800" dirty="0" smtClean="0"/>
              <a:t>Methodist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524000"/>
            <a:ext cx="4114800" cy="5123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52800" y="2286000"/>
            <a:ext cx="5334000" cy="76200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mtClean="0"/>
              <a:t>Questions?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72533" y="381000"/>
            <a:ext cx="8456996" cy="1524000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Music of the Protestant Reformation: </a:t>
            </a:r>
            <a:br>
              <a:rPr lang="en-US" smtClean="0"/>
            </a:br>
            <a:r>
              <a:rPr lang="en-US" smtClean="0"/>
              <a:t>A Pedagogical Analysis of Hymns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547820"/>
            <a:ext cx="5334000" cy="3024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6211"/>
          <a:stretch/>
        </p:blipFill>
        <p:spPr>
          <a:xfrm>
            <a:off x="372533" y="2042313"/>
            <a:ext cx="2742813" cy="23010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32" y="4480713"/>
            <a:ext cx="2742813" cy="209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gradFill flip="none" rotWithShape="1">
            <a:gsLst>
              <a:gs pos="0">
                <a:schemeClr val="accent5">
                  <a:lumMod val="90000"/>
                  <a:lumOff val="10000"/>
                  <a:shade val="30000"/>
                  <a:satMod val="115000"/>
                </a:schemeClr>
              </a:gs>
              <a:gs pos="50000">
                <a:schemeClr val="accent5">
                  <a:lumMod val="90000"/>
                  <a:lumOff val="10000"/>
                  <a:shade val="67500"/>
                  <a:satMod val="115000"/>
                </a:schemeClr>
              </a:gs>
              <a:gs pos="100000">
                <a:schemeClr val="accent5">
                  <a:lumMod val="90000"/>
                  <a:lumOff val="1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24200" y="1530719"/>
            <a:ext cx="5562600" cy="2819400"/>
          </a:xfrm>
          <a:gradFill flip="none" rotWithShape="1">
            <a:gsLst>
              <a:gs pos="0">
                <a:schemeClr val="accent5">
                  <a:lumMod val="90000"/>
                  <a:lumOff val="10000"/>
                  <a:tint val="66000"/>
                  <a:satMod val="160000"/>
                </a:schemeClr>
              </a:gs>
              <a:gs pos="50000">
                <a:schemeClr val="accent5">
                  <a:lumMod val="90000"/>
                  <a:lumOff val="10000"/>
                  <a:tint val="44500"/>
                  <a:satMod val="160000"/>
                </a:schemeClr>
              </a:gs>
              <a:gs pos="100000">
                <a:schemeClr val="accent5">
                  <a:lumMod val="90000"/>
                  <a:lumOff val="1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endParaRPr lang="en-US" sz="1100" dirty="0" smtClean="0"/>
          </a:p>
          <a:p>
            <a:pPr algn="ctr">
              <a:buNone/>
            </a:pPr>
            <a:r>
              <a:rPr lang="en-US" dirty="0" smtClean="0"/>
              <a:t>With </a:t>
            </a:r>
            <a:r>
              <a:rPr lang="en-US" dirty="0"/>
              <a:t>the intent of improving music pedagogy, the purpose of this research </a:t>
            </a:r>
            <a:r>
              <a:rPr lang="en-US" dirty="0" smtClean="0"/>
              <a:t>was </a:t>
            </a:r>
            <a:r>
              <a:rPr lang="en-US" dirty="0"/>
              <a:t>to investigate the music of the Protestant Reformation (1517-1600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509238"/>
            <a:ext cx="3810000" cy="21336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59" t="9308" r="6320" b="11498"/>
          <a:stretch/>
        </p:blipFill>
        <p:spPr>
          <a:xfrm>
            <a:off x="457200" y="1530719"/>
            <a:ext cx="2362200" cy="2819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509238"/>
            <a:ext cx="4096719" cy="213360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5">
                  <a:lumMod val="90000"/>
                  <a:lumOff val="10000"/>
                  <a:shade val="30000"/>
                  <a:satMod val="115000"/>
                </a:schemeClr>
              </a:gs>
              <a:gs pos="50000">
                <a:schemeClr val="accent5">
                  <a:lumMod val="90000"/>
                  <a:lumOff val="10000"/>
                  <a:shade val="67500"/>
                  <a:satMod val="115000"/>
                </a:schemeClr>
              </a:gs>
              <a:gs pos="100000">
                <a:schemeClr val="accent5">
                  <a:lumMod val="90000"/>
                  <a:lumOff val="1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362200"/>
          </a:xfrm>
          <a:gradFill flip="none" rotWithShape="1">
            <a:gsLst>
              <a:gs pos="0">
                <a:schemeClr val="accent5">
                  <a:lumMod val="90000"/>
                  <a:lumOff val="10000"/>
                  <a:tint val="66000"/>
                  <a:satMod val="160000"/>
                </a:schemeClr>
              </a:gs>
              <a:gs pos="50000">
                <a:schemeClr val="accent5">
                  <a:lumMod val="90000"/>
                  <a:lumOff val="10000"/>
                  <a:tint val="44500"/>
                  <a:satMod val="160000"/>
                </a:schemeClr>
              </a:gs>
              <a:gs pos="100000">
                <a:schemeClr val="accent5">
                  <a:lumMod val="90000"/>
                  <a:lumOff val="1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Trace </a:t>
            </a:r>
            <a:r>
              <a:rPr lang="en-US" dirty="0"/>
              <a:t>the origins of the Lutheran, Calvinist, and Anglican Church, 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</a:t>
            </a:r>
            <a:r>
              <a:rPr lang="en-US" dirty="0" smtClean="0"/>
              <a:t>iscuss </a:t>
            </a:r>
            <a:r>
              <a:rPr lang="en-US" dirty="0"/>
              <a:t>protestant reform as it relates to </a:t>
            </a:r>
            <a:r>
              <a:rPr lang="en-US" dirty="0" smtClean="0"/>
              <a:t>music, and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</a:t>
            </a:r>
            <a:r>
              <a:rPr lang="en-US" dirty="0" smtClean="0"/>
              <a:t>dentify </a:t>
            </a:r>
            <a:r>
              <a:rPr lang="en-US" dirty="0"/>
              <a:t>reformation hymns included in the Disciples of Christ, Southern Baptist, </a:t>
            </a:r>
            <a:r>
              <a:rPr lang="en-US" dirty="0" smtClean="0"/>
              <a:t>and Methodist hymnals.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44962"/>
            <a:ext cx="8229600" cy="2395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5">
                  <a:lumMod val="90000"/>
                  <a:lumOff val="10000"/>
                  <a:shade val="30000"/>
                  <a:satMod val="115000"/>
                </a:schemeClr>
              </a:gs>
              <a:gs pos="50000">
                <a:schemeClr val="accent5">
                  <a:lumMod val="90000"/>
                  <a:lumOff val="10000"/>
                  <a:shade val="67500"/>
                  <a:satMod val="115000"/>
                </a:schemeClr>
              </a:gs>
              <a:gs pos="100000">
                <a:schemeClr val="accent5">
                  <a:lumMod val="90000"/>
                  <a:lumOff val="10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Literature Review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  <a:gradFill flip="none" rotWithShape="1">
            <a:gsLst>
              <a:gs pos="0">
                <a:schemeClr val="accent5">
                  <a:lumMod val="90000"/>
                  <a:lumOff val="10000"/>
                  <a:tint val="66000"/>
                  <a:satMod val="160000"/>
                </a:schemeClr>
              </a:gs>
              <a:gs pos="50000">
                <a:schemeClr val="accent5">
                  <a:lumMod val="90000"/>
                  <a:lumOff val="10000"/>
                  <a:tint val="44500"/>
                  <a:satMod val="160000"/>
                </a:schemeClr>
              </a:gs>
              <a:gs pos="100000">
                <a:schemeClr val="accent5">
                  <a:lumMod val="90000"/>
                  <a:lumOff val="10000"/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000" dirty="0"/>
              <a:t>Music in Three German Cities: The Protestant-Catholic </a:t>
            </a:r>
            <a:r>
              <a:rPr lang="en-US" sz="2000" dirty="0" smtClean="0"/>
              <a:t>Confrontation </a:t>
            </a:r>
            <a:r>
              <a:rPr lang="mr-IN" sz="2000" dirty="0" smtClean="0"/>
              <a:t>–</a:t>
            </a:r>
            <a:r>
              <a:rPr lang="en-US" sz="2000" dirty="0" smtClean="0"/>
              <a:t> Wright &amp; Simms (2010)</a:t>
            </a:r>
          </a:p>
          <a:p>
            <a:pPr lvl="1"/>
            <a:r>
              <a:rPr lang="en-US" sz="1800" dirty="0" smtClean="0"/>
              <a:t>explain </a:t>
            </a:r>
            <a:r>
              <a:rPr lang="en-US" sz="1800" dirty="0"/>
              <a:t>the reformation at its beginning and identify those that influenced the music of the </a:t>
            </a:r>
            <a:r>
              <a:rPr lang="en-US" sz="1800" dirty="0" smtClean="0"/>
              <a:t>reformation</a:t>
            </a:r>
          </a:p>
          <a:p>
            <a:pPr lvl="1"/>
            <a:r>
              <a:rPr lang="en-US" sz="1800" dirty="0" smtClean="0"/>
              <a:t>Source does </a:t>
            </a:r>
            <a:r>
              <a:rPr lang="en-US" sz="1800" dirty="0"/>
              <a:t>not conflict with other sources, </a:t>
            </a:r>
            <a:r>
              <a:rPr lang="en-US" sz="1800" dirty="0" smtClean="0"/>
              <a:t>but the </a:t>
            </a:r>
            <a:r>
              <a:rPr lang="en-US" sz="1800" dirty="0"/>
              <a:t>layout was </a:t>
            </a:r>
            <a:r>
              <a:rPr lang="en-US" sz="1800" dirty="0" smtClean="0"/>
              <a:t>confusing</a:t>
            </a:r>
            <a:endParaRPr lang="en-US" sz="1800" dirty="0"/>
          </a:p>
          <a:p>
            <a:r>
              <a:rPr lang="en-US" sz="2000" dirty="0" smtClean="0"/>
              <a:t>Luther, Martin from </a:t>
            </a:r>
            <a:r>
              <a:rPr lang="en-US" sz="2000" i="1" dirty="0" smtClean="0"/>
              <a:t>The </a:t>
            </a:r>
            <a:r>
              <a:rPr lang="en-US" sz="2000" i="1" dirty="0"/>
              <a:t>new grove dictionary of music and musicians</a:t>
            </a:r>
            <a:r>
              <a:rPr lang="en-US" sz="2000" dirty="0"/>
              <a:t> </a:t>
            </a:r>
            <a:r>
              <a:rPr lang="en-US" sz="2000" dirty="0" smtClean="0"/>
              <a:t> - Leaver &amp; Bond (1980)</a:t>
            </a:r>
          </a:p>
          <a:p>
            <a:pPr lvl="1"/>
            <a:r>
              <a:rPr lang="en-US" sz="1800" dirty="0"/>
              <a:t>inform the reader of the influence of Martin Luther on the world of music and list his works </a:t>
            </a:r>
            <a:endParaRPr lang="en-US" sz="1800" dirty="0" smtClean="0"/>
          </a:p>
          <a:p>
            <a:pPr lvl="1"/>
            <a:r>
              <a:rPr lang="en-US" sz="1800" dirty="0" smtClean="0"/>
              <a:t>With a productive layout, the </a:t>
            </a:r>
            <a:r>
              <a:rPr lang="en-US" sz="1800" dirty="0"/>
              <a:t>source appears reliable as it does not conflict with any other </a:t>
            </a:r>
            <a:r>
              <a:rPr lang="en-US" sz="1800" dirty="0" smtClean="0"/>
              <a:t>sources</a:t>
            </a:r>
            <a:endParaRPr lang="en-US" sz="1800" dirty="0"/>
          </a:p>
          <a:p>
            <a:r>
              <a:rPr lang="en-US" sz="2000" dirty="0" smtClean="0"/>
              <a:t>About Martin Luther: Driven to defiance </a:t>
            </a:r>
            <a:r>
              <a:rPr lang="mr-IN" sz="2000" dirty="0" smtClean="0"/>
              <a:t>–</a:t>
            </a:r>
            <a:r>
              <a:rPr lang="en-US" sz="2000" dirty="0" smtClean="0"/>
              <a:t> Irving &amp; </a:t>
            </a:r>
            <a:r>
              <a:rPr lang="en-US" sz="2000" dirty="0" err="1" smtClean="0"/>
              <a:t>Gauchegua</a:t>
            </a:r>
            <a:r>
              <a:rPr lang="en-US" sz="2000" dirty="0" smtClean="0"/>
              <a:t> (2003)</a:t>
            </a:r>
          </a:p>
          <a:p>
            <a:pPr lvl="1"/>
            <a:r>
              <a:rPr lang="en-US" sz="1800" dirty="0"/>
              <a:t>brief biography of Martin Luther by describing why Luther chose to nail the 95 Theses and why he was ‘driven to be defiant’ </a:t>
            </a:r>
            <a:endParaRPr lang="en-US" sz="1800" dirty="0" smtClean="0"/>
          </a:p>
          <a:p>
            <a:pPr lvl="1"/>
            <a:r>
              <a:rPr lang="en-US" sz="1800" dirty="0"/>
              <a:t>Although the information remained consistent with other sources, the authors presented the material in a way that appeared as an emotional </a:t>
            </a:r>
            <a:r>
              <a:rPr lang="en-US" sz="1800" dirty="0" smtClean="0"/>
              <a:t>storyline</a:t>
            </a:r>
          </a:p>
        </p:txBody>
      </p:sp>
    </p:spTree>
    <p:extLst>
      <p:ext uri="{BB962C8B-B14F-4D97-AF65-F5344CB8AC3E}">
        <p14:creationId xmlns:p14="http://schemas.microsoft.com/office/powerpoint/2010/main" val="98053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77721" y="1772250"/>
            <a:ext cx="4118079" cy="2875950"/>
          </a:xfrm>
          <a:gradFill flip="none" rotWithShape="1">
            <a:gsLst>
              <a:gs pos="0">
                <a:srgbClr val="941651">
                  <a:tint val="66000"/>
                  <a:satMod val="160000"/>
                </a:srgbClr>
              </a:gs>
              <a:gs pos="50000">
                <a:srgbClr val="941651">
                  <a:tint val="44500"/>
                  <a:satMod val="160000"/>
                </a:srgbClr>
              </a:gs>
              <a:gs pos="100000">
                <a:srgbClr val="941651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91440"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dirty="0" smtClean="0"/>
              <a:t>Lutheran Church</a:t>
            </a:r>
          </a:p>
          <a:p>
            <a:r>
              <a:rPr lang="en-US" sz="2200" dirty="0" smtClean="0"/>
              <a:t>Founded by Martin Luther</a:t>
            </a:r>
          </a:p>
          <a:p>
            <a:r>
              <a:rPr lang="en-US" sz="2200" dirty="0" smtClean="0"/>
              <a:t>First major branch of protestant Christianity</a:t>
            </a:r>
          </a:p>
          <a:p>
            <a:r>
              <a:rPr lang="en-US" sz="2200" dirty="0" smtClean="0"/>
              <a:t>Spread throughout Germany and Scandinavia</a:t>
            </a:r>
          </a:p>
          <a:p>
            <a:r>
              <a:rPr lang="en-US" sz="2200" dirty="0" smtClean="0"/>
              <a:t>Followed doctrine of Luther as stated in 95 theses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77721" y="274638"/>
            <a:ext cx="8368346" cy="1325562"/>
          </a:xfrm>
          <a:prstGeom prst="rect">
            <a:avLst/>
          </a:prstGeom>
          <a:gradFill flip="none" rotWithShape="1">
            <a:gsLst>
              <a:gs pos="0">
                <a:srgbClr val="941651">
                  <a:shade val="30000"/>
                  <a:satMod val="115000"/>
                </a:srgbClr>
              </a:gs>
              <a:gs pos="50000">
                <a:srgbClr val="941651">
                  <a:shade val="67500"/>
                  <a:satMod val="115000"/>
                </a:srgbClr>
              </a:gs>
              <a:gs pos="100000">
                <a:srgbClr val="941651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Problem One: Trace the Origins of the Lutheran, Calvinist, and Anglican Churches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23" y="4800600"/>
            <a:ext cx="8292743" cy="1828800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1"/>
          </p:nvPr>
        </p:nvSpPr>
        <p:spPr>
          <a:xfrm>
            <a:off x="4724400" y="1770957"/>
            <a:ext cx="3991961" cy="2877243"/>
          </a:xfrm>
          <a:gradFill flip="none" rotWithShape="1">
            <a:gsLst>
              <a:gs pos="0">
                <a:srgbClr val="941651">
                  <a:tint val="66000"/>
                  <a:satMod val="160000"/>
                </a:srgbClr>
              </a:gs>
              <a:gs pos="50000">
                <a:srgbClr val="941651">
                  <a:tint val="44500"/>
                  <a:satMod val="160000"/>
                </a:srgbClr>
              </a:gs>
              <a:gs pos="100000">
                <a:srgbClr val="941651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91440"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dirty="0" smtClean="0"/>
              <a:t>Martin Luther (1483-1546)</a:t>
            </a:r>
          </a:p>
          <a:p>
            <a:r>
              <a:rPr lang="en-US" sz="2200" dirty="0" smtClean="0"/>
              <a:t>Biblical theology professor who led the reformation</a:t>
            </a:r>
          </a:p>
          <a:p>
            <a:r>
              <a:rPr lang="en-US" sz="2200" dirty="0" smtClean="0"/>
              <a:t>Opposed ‘commercialization </a:t>
            </a:r>
            <a:r>
              <a:rPr lang="en-US" sz="2200" dirty="0"/>
              <a:t>of the Gospel’ in the Roman Catholic </a:t>
            </a:r>
            <a:r>
              <a:rPr lang="en-US" sz="2200" dirty="0" smtClean="0"/>
              <a:t>Church</a:t>
            </a:r>
          </a:p>
          <a:p>
            <a:r>
              <a:rPr lang="en-US" sz="2200" dirty="0" smtClean="0"/>
              <a:t>Banned from the Holy Roman Empire; declared a heretic</a:t>
            </a:r>
          </a:p>
          <a:p>
            <a:pPr lvl="1"/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77721" y="1772250"/>
            <a:ext cx="4118079" cy="2952150"/>
          </a:xfrm>
          <a:gradFill flip="none" rotWithShape="1">
            <a:gsLst>
              <a:gs pos="0">
                <a:srgbClr val="941651">
                  <a:tint val="66000"/>
                  <a:satMod val="160000"/>
                </a:srgbClr>
              </a:gs>
              <a:gs pos="50000">
                <a:srgbClr val="941651">
                  <a:tint val="44500"/>
                  <a:satMod val="160000"/>
                </a:srgbClr>
              </a:gs>
              <a:gs pos="100000">
                <a:srgbClr val="941651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91440">
            <a:normAutofit fontScale="92500"/>
          </a:bodyPr>
          <a:lstStyle/>
          <a:p>
            <a:pPr marL="0" indent="0" algn="ctr">
              <a:buNone/>
            </a:pPr>
            <a:r>
              <a:rPr lang="en-US" sz="2400" b="1" dirty="0" smtClean="0"/>
              <a:t>Calvinist Church</a:t>
            </a:r>
          </a:p>
          <a:p>
            <a:r>
              <a:rPr lang="en-US" sz="2200" dirty="0" smtClean="0"/>
              <a:t>Founded by John Calvin</a:t>
            </a:r>
          </a:p>
          <a:p>
            <a:r>
              <a:rPr lang="en-US" sz="2200" dirty="0" smtClean="0"/>
              <a:t>Largest Protestant denomination outside Germany and Scandinavia</a:t>
            </a:r>
          </a:p>
          <a:p>
            <a:r>
              <a:rPr lang="en-US" sz="2200" dirty="0" smtClean="0"/>
              <a:t>Disagreed with Lutheranism in:</a:t>
            </a:r>
          </a:p>
          <a:p>
            <a:pPr lvl="1"/>
            <a:r>
              <a:rPr lang="en-US" sz="1800" dirty="0" smtClean="0"/>
              <a:t>Presence of Christ</a:t>
            </a:r>
          </a:p>
          <a:p>
            <a:pPr lvl="1"/>
            <a:r>
              <a:rPr lang="en-US" sz="1800" dirty="0" smtClean="0"/>
              <a:t>Worship Theories</a:t>
            </a:r>
          </a:p>
          <a:p>
            <a:pPr lvl="1"/>
            <a:r>
              <a:rPr lang="en-US" sz="1800" dirty="0" smtClean="0"/>
              <a:t>Purpose of God’s Law in the church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77721" y="274638"/>
            <a:ext cx="8368346" cy="1325562"/>
          </a:xfrm>
          <a:prstGeom prst="rect">
            <a:avLst/>
          </a:prstGeom>
          <a:gradFill flip="none" rotWithShape="1">
            <a:gsLst>
              <a:gs pos="0">
                <a:srgbClr val="941651">
                  <a:shade val="30000"/>
                  <a:satMod val="115000"/>
                </a:srgbClr>
              </a:gs>
              <a:gs pos="50000">
                <a:srgbClr val="941651">
                  <a:shade val="67500"/>
                  <a:satMod val="115000"/>
                </a:srgbClr>
              </a:gs>
              <a:gs pos="100000">
                <a:srgbClr val="941651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Problem One: Trace the Origins of the Lutheran, Calvinist, and Anglican Churches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23" y="4876800"/>
            <a:ext cx="8292743" cy="1752600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1"/>
          </p:nvPr>
        </p:nvSpPr>
        <p:spPr>
          <a:xfrm>
            <a:off x="4724400" y="1770957"/>
            <a:ext cx="3991961" cy="2953443"/>
          </a:xfrm>
          <a:gradFill flip="none" rotWithShape="1">
            <a:gsLst>
              <a:gs pos="0">
                <a:srgbClr val="941651">
                  <a:tint val="66000"/>
                  <a:satMod val="160000"/>
                </a:srgbClr>
              </a:gs>
              <a:gs pos="50000">
                <a:srgbClr val="941651">
                  <a:tint val="44500"/>
                  <a:satMod val="160000"/>
                </a:srgbClr>
              </a:gs>
              <a:gs pos="100000">
                <a:srgbClr val="941651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91440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400" b="1" dirty="0" smtClean="0"/>
              <a:t>John </a:t>
            </a:r>
            <a:r>
              <a:rPr lang="en-US" sz="2400" b="1" dirty="0"/>
              <a:t>Calvin (</a:t>
            </a:r>
            <a:r>
              <a:rPr lang="en-US" sz="2400" b="1" dirty="0" smtClean="0"/>
              <a:t>1509-1564)</a:t>
            </a:r>
          </a:p>
          <a:p>
            <a:r>
              <a:rPr lang="en-US" sz="2200" dirty="0" smtClean="0"/>
              <a:t>French theologian and pastor</a:t>
            </a:r>
          </a:p>
          <a:p>
            <a:r>
              <a:rPr lang="en-US" sz="2000" dirty="0" smtClean="0"/>
              <a:t>Fled to Switzerland due to violence in France</a:t>
            </a:r>
          </a:p>
          <a:p>
            <a:r>
              <a:rPr lang="en-US" sz="2000" dirty="0" smtClean="0"/>
              <a:t>Recruited by William </a:t>
            </a:r>
            <a:r>
              <a:rPr lang="en-US" sz="2000" dirty="0" err="1" smtClean="0"/>
              <a:t>Farel</a:t>
            </a:r>
            <a:r>
              <a:rPr lang="en-US" sz="2000" dirty="0" smtClean="0"/>
              <a:t> (1489-1565) to reform the church of Geneva, Switzerland</a:t>
            </a:r>
          </a:p>
          <a:p>
            <a:r>
              <a:rPr lang="en-US" sz="2000" dirty="0" smtClean="0"/>
              <a:t>Published his </a:t>
            </a:r>
            <a:r>
              <a:rPr lang="en-US" sz="2000" i="1" dirty="0" err="1" smtClean="0"/>
              <a:t>Institutio</a:t>
            </a:r>
            <a:r>
              <a:rPr lang="en-US" sz="2000" i="1" dirty="0" smtClean="0"/>
              <a:t> </a:t>
            </a:r>
            <a:r>
              <a:rPr lang="en-US" sz="2000" i="1" dirty="0" err="1"/>
              <a:t>Christianae</a:t>
            </a:r>
            <a:r>
              <a:rPr lang="en-US" sz="2000" i="1" dirty="0"/>
              <a:t> </a:t>
            </a:r>
            <a:r>
              <a:rPr lang="en-US" sz="2000" i="1" dirty="0" err="1"/>
              <a:t>Religionis</a:t>
            </a:r>
            <a:r>
              <a:rPr lang="en-US" sz="2000" i="1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240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77721" y="1772250"/>
            <a:ext cx="4118079" cy="2875950"/>
          </a:xfrm>
          <a:gradFill flip="none" rotWithShape="1">
            <a:gsLst>
              <a:gs pos="0">
                <a:srgbClr val="941651">
                  <a:tint val="66000"/>
                  <a:satMod val="160000"/>
                </a:srgbClr>
              </a:gs>
              <a:gs pos="50000">
                <a:srgbClr val="941651">
                  <a:tint val="44500"/>
                  <a:satMod val="160000"/>
                </a:srgbClr>
              </a:gs>
              <a:gs pos="100000">
                <a:srgbClr val="941651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91440"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dirty="0" smtClean="0"/>
              <a:t>Anglican Church</a:t>
            </a:r>
          </a:p>
          <a:p>
            <a:r>
              <a:rPr lang="en-US" sz="2200" dirty="0" smtClean="0"/>
              <a:t>Founded by King Henry VIII</a:t>
            </a:r>
          </a:p>
          <a:p>
            <a:r>
              <a:rPr lang="en-US" sz="2200" dirty="0" smtClean="0"/>
              <a:t>Church of England</a:t>
            </a:r>
          </a:p>
          <a:p>
            <a:r>
              <a:rPr lang="en-US" sz="2200" dirty="0" smtClean="0"/>
              <a:t>Remains faithful to core Roman Catholic theology with a few variances</a:t>
            </a:r>
          </a:p>
          <a:p>
            <a:r>
              <a:rPr lang="en-US" sz="2200" dirty="0" smtClean="0"/>
              <a:t>Developed because Henry VIII wanted to divorce his wife</a:t>
            </a: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77721" y="274638"/>
            <a:ext cx="8368346" cy="1325562"/>
          </a:xfrm>
          <a:prstGeom prst="rect">
            <a:avLst/>
          </a:prstGeom>
          <a:gradFill flip="none" rotWithShape="1">
            <a:gsLst>
              <a:gs pos="0">
                <a:srgbClr val="941651">
                  <a:shade val="30000"/>
                  <a:satMod val="115000"/>
                </a:srgbClr>
              </a:gs>
              <a:gs pos="50000">
                <a:srgbClr val="941651">
                  <a:shade val="67500"/>
                  <a:satMod val="115000"/>
                </a:srgbClr>
              </a:gs>
              <a:gs pos="100000">
                <a:srgbClr val="941651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Problem One: Trace the Origins of the Lutheran, Calvinist, and Anglican Churches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23" y="4800600"/>
            <a:ext cx="8292743" cy="1828800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1"/>
          </p:nvPr>
        </p:nvSpPr>
        <p:spPr>
          <a:xfrm>
            <a:off x="4724400" y="1770957"/>
            <a:ext cx="3991961" cy="2877243"/>
          </a:xfrm>
          <a:gradFill flip="none" rotWithShape="1">
            <a:gsLst>
              <a:gs pos="0">
                <a:srgbClr val="941651">
                  <a:tint val="66000"/>
                  <a:satMod val="160000"/>
                </a:srgbClr>
              </a:gs>
              <a:gs pos="50000">
                <a:srgbClr val="941651">
                  <a:tint val="44500"/>
                  <a:satMod val="160000"/>
                </a:srgbClr>
              </a:gs>
              <a:gs pos="100000">
                <a:srgbClr val="941651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tIns="91440">
            <a:normAutofit/>
          </a:bodyPr>
          <a:lstStyle/>
          <a:p>
            <a:pPr marL="0" indent="0" algn="ctr">
              <a:buNone/>
            </a:pPr>
            <a:r>
              <a:rPr lang="en-US" sz="2400" b="1" dirty="0" smtClean="0"/>
              <a:t>King Henry VIII (1491- 1547)</a:t>
            </a:r>
          </a:p>
          <a:p>
            <a:r>
              <a:rPr lang="en-US" sz="2000" dirty="0" smtClean="0"/>
              <a:t>Wright &amp; Simms (2010) stated, “Henry </a:t>
            </a:r>
            <a:r>
              <a:rPr lang="en-US" sz="2000" dirty="0"/>
              <a:t>VIII was a larger-than-life figure with an immense appetite: he devoured food; he devoured women; and, ultimately, he devoured the Roman Catholic Church” (p. 222). </a:t>
            </a:r>
          </a:p>
        </p:txBody>
      </p:sp>
    </p:spTree>
    <p:extLst>
      <p:ext uri="{BB962C8B-B14F-4D97-AF65-F5344CB8AC3E}">
        <p14:creationId xmlns:p14="http://schemas.microsoft.com/office/powerpoint/2010/main" val="189318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77721" y="274638"/>
            <a:ext cx="8368346" cy="1325562"/>
          </a:xfrm>
          <a:gradFill flip="none" rotWithShape="1">
            <a:gsLst>
              <a:gs pos="0">
                <a:srgbClr val="941651">
                  <a:shade val="30000"/>
                  <a:satMod val="115000"/>
                </a:srgbClr>
              </a:gs>
              <a:gs pos="50000">
                <a:srgbClr val="941651">
                  <a:shade val="67500"/>
                  <a:satMod val="115000"/>
                </a:srgbClr>
              </a:gs>
              <a:gs pos="100000">
                <a:srgbClr val="941651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2800" dirty="0" smtClean="0"/>
              <a:t>Problem Two: Discuss Protestant </a:t>
            </a:r>
            <a:r>
              <a:rPr lang="en-US" sz="2800" dirty="0"/>
              <a:t>R</a:t>
            </a:r>
            <a:r>
              <a:rPr lang="en-US" sz="2800" dirty="0" smtClean="0"/>
              <a:t>eform and its</a:t>
            </a:r>
            <a:br>
              <a:rPr lang="en-US" sz="2800" dirty="0" smtClean="0"/>
            </a:br>
            <a:r>
              <a:rPr lang="en-US" sz="2800" dirty="0" smtClean="0"/>
              <a:t> Relationship to Music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343400" y="1752600"/>
            <a:ext cx="4267200" cy="4876800"/>
          </a:xfrm>
          <a:gradFill flip="none" rotWithShape="1">
            <a:gsLst>
              <a:gs pos="0">
                <a:srgbClr val="941651">
                  <a:tint val="66000"/>
                  <a:satMod val="160000"/>
                </a:srgbClr>
              </a:gs>
              <a:gs pos="50000">
                <a:srgbClr val="941651">
                  <a:tint val="44500"/>
                  <a:satMod val="160000"/>
                </a:srgbClr>
              </a:gs>
              <a:gs pos="100000">
                <a:srgbClr val="941651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Lutheran</a:t>
            </a:r>
          </a:p>
          <a:p>
            <a:r>
              <a:rPr lang="en-US" sz="1900" dirty="0" smtClean="0"/>
              <a:t>Incorporate styles of composers/customs of secular music</a:t>
            </a:r>
          </a:p>
          <a:p>
            <a:r>
              <a:rPr lang="en-US" sz="1900" dirty="0"/>
              <a:t>R</a:t>
            </a:r>
            <a:r>
              <a:rPr lang="en-US" sz="1900" dirty="0" smtClean="0"/>
              <a:t>educing service</a:t>
            </a:r>
          </a:p>
          <a:p>
            <a:r>
              <a:rPr lang="en-US" sz="1900" dirty="0"/>
              <a:t>T</a:t>
            </a:r>
            <a:r>
              <a:rPr lang="en-US" sz="1900" dirty="0" smtClean="0"/>
              <a:t>ext in </a:t>
            </a:r>
            <a:r>
              <a:rPr lang="en-US" sz="1900" dirty="0"/>
              <a:t>the </a:t>
            </a:r>
            <a:r>
              <a:rPr lang="en-US" sz="1900" dirty="0" smtClean="0"/>
              <a:t>vernacular</a:t>
            </a:r>
          </a:p>
          <a:p>
            <a:r>
              <a:rPr lang="en-US" sz="1900" dirty="0"/>
              <a:t>S</a:t>
            </a:r>
            <a:r>
              <a:rPr lang="en-US" sz="1900" dirty="0" smtClean="0"/>
              <a:t>imple hymns</a:t>
            </a:r>
          </a:p>
          <a:p>
            <a:r>
              <a:rPr lang="en-US" sz="1900" dirty="0"/>
              <a:t>C</a:t>
            </a:r>
            <a:r>
              <a:rPr lang="en-US" sz="1900" dirty="0" smtClean="0"/>
              <a:t>ongregation participation</a:t>
            </a:r>
          </a:p>
          <a:p>
            <a:r>
              <a:rPr lang="en-US" sz="1900" dirty="0" smtClean="0"/>
              <a:t>Contra-factum</a:t>
            </a:r>
          </a:p>
          <a:p>
            <a:pPr marL="0" indent="0">
              <a:buNone/>
            </a:pPr>
            <a:r>
              <a:rPr lang="en-US" sz="2200" b="1" dirty="0" smtClean="0"/>
              <a:t>Calvinist</a:t>
            </a:r>
          </a:p>
          <a:p>
            <a:r>
              <a:rPr lang="en-US" sz="1900" dirty="0"/>
              <a:t>Calvin believed Psalms the only appropriate form of </a:t>
            </a:r>
            <a:r>
              <a:rPr lang="en-US" sz="1900" dirty="0" smtClean="0"/>
              <a:t>worship</a:t>
            </a:r>
          </a:p>
          <a:p>
            <a:r>
              <a:rPr lang="en-US" sz="1900" dirty="0"/>
              <a:t>T</a:t>
            </a:r>
            <a:r>
              <a:rPr lang="en-US" sz="1900" dirty="0" smtClean="0"/>
              <a:t>exts in </a:t>
            </a:r>
            <a:r>
              <a:rPr lang="en-US" sz="1900" dirty="0"/>
              <a:t>the </a:t>
            </a:r>
            <a:r>
              <a:rPr lang="en-US" sz="1900" dirty="0" smtClean="0"/>
              <a:t>vernacular</a:t>
            </a:r>
          </a:p>
          <a:p>
            <a:r>
              <a:rPr lang="en-US" sz="1900" dirty="0"/>
              <a:t>Geneva </a:t>
            </a:r>
            <a:r>
              <a:rPr lang="en-US" sz="1900" dirty="0" smtClean="0"/>
              <a:t>Psalter</a:t>
            </a:r>
            <a:endParaRPr lang="en-US" sz="19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" t="6972" r="51186" b="5251"/>
          <a:stretch/>
        </p:blipFill>
        <p:spPr>
          <a:xfrm>
            <a:off x="377721" y="1752600"/>
            <a:ext cx="369356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Metal">
      <a:dk1>
        <a:sysClr val="windowText" lastClr="000000"/>
      </a:dk1>
      <a:lt1>
        <a:sysClr val="window" lastClr="FFFFFF"/>
      </a:lt1>
      <a:dk2>
        <a:srgbClr val="32363B"/>
      </a:dk2>
      <a:lt2>
        <a:srgbClr val="CACFD3"/>
      </a:lt2>
      <a:accent1>
        <a:srgbClr val="6283AD"/>
      </a:accent1>
      <a:accent2>
        <a:srgbClr val="324966"/>
      </a:accent2>
      <a:accent3>
        <a:srgbClr val="5B9EA4"/>
      </a:accent3>
      <a:accent4>
        <a:srgbClr val="1D5B57"/>
      </a:accent4>
      <a:accent5>
        <a:srgbClr val="1B4430"/>
      </a:accent5>
      <a:accent6>
        <a:srgbClr val="2F3C35"/>
      </a:accent6>
      <a:hlink>
        <a:srgbClr val="ED7307"/>
      </a:hlink>
      <a:folHlink>
        <a:srgbClr val="6D6F7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15839</TotalTime>
  <Words>1736</Words>
  <Application>Microsoft Macintosh PowerPoint</Application>
  <PresentationFormat>On-screen Show (4:3)</PresentationFormat>
  <Paragraphs>508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Mangal</vt:lpstr>
      <vt:lpstr>Times New Roman</vt:lpstr>
      <vt:lpstr>Office Theme</vt:lpstr>
      <vt:lpstr>Music of the Protestant Reformation:  A Pedagogical Analysis of Hymns</vt:lpstr>
      <vt:lpstr> Introduction of Topic</vt:lpstr>
      <vt:lpstr>Purpose</vt:lpstr>
      <vt:lpstr>Problems</vt:lpstr>
      <vt:lpstr>Literature Review</vt:lpstr>
      <vt:lpstr>PowerPoint Presentation</vt:lpstr>
      <vt:lpstr>PowerPoint Presentation</vt:lpstr>
      <vt:lpstr>PowerPoint Presentation</vt:lpstr>
      <vt:lpstr>Problem Two: Discuss Protestant Reform and its  Relationship to Music</vt:lpstr>
      <vt:lpstr>Problem Two: Discuss Protestant Reform and its  Relationship to Music</vt:lpstr>
      <vt:lpstr>PowerPoint Presentation</vt:lpstr>
      <vt:lpstr>Christian Church – Disciples of Christ </vt:lpstr>
      <vt:lpstr>Baptist Hymnal</vt:lpstr>
      <vt:lpstr>The United Methodist Hymnal</vt:lpstr>
      <vt:lpstr>Conclusions</vt:lpstr>
      <vt:lpstr>Implications for Music Education</vt:lpstr>
      <vt:lpstr>Future Studies</vt:lpstr>
      <vt:lpstr> Bibliography </vt:lpstr>
      <vt:lpstr>Who Receives Thanks </vt:lpstr>
      <vt:lpstr>PowerPoint Presentation</vt:lpstr>
    </vt:vector>
  </TitlesOfParts>
  <Company>Lynchburg College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Fanny Mendelssohn Hensel and  Clara Wieck Schumann:  Romantic Women Composers in a Male Dominated Profession</dc:title>
  <dc:creator>Cynthia Ramsey</dc:creator>
  <cp:lastModifiedBy>Hattie H. Bays</cp:lastModifiedBy>
  <cp:revision>232</cp:revision>
  <cp:lastPrinted>2014-04-07T21:02:20Z</cp:lastPrinted>
  <dcterms:created xsi:type="dcterms:W3CDTF">2012-03-28T13:34:46Z</dcterms:created>
  <dcterms:modified xsi:type="dcterms:W3CDTF">2017-04-04T19:00:30Z</dcterms:modified>
</cp:coreProperties>
</file>