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Raleway" panose="020B0503030101060003" pitchFamily="34" charset="77"/>
      <p:regular r:id="rId18"/>
      <p:bold r:id="rId19"/>
      <p:italic r:id="rId20"/>
      <p:boldItalic r:id="rId21"/>
    </p:embeddedFont>
    <p:embeddedFont>
      <p:font typeface="Lato" panose="020F0502020204030203" pitchFamily="34" charset="77"/>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143" d="100"/>
          <a:sy n="143" d="100"/>
        </p:scale>
        <p:origin x="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 name="Shape 1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 name="Shape 11"/>
          <p:cNvGrpSpPr/>
          <p:nvPr/>
        </p:nvGrpSpPr>
        <p:grpSpPr>
          <a:xfrm>
            <a:off x="830392" y="1191256"/>
            <a:ext cx="745763" cy="45826"/>
            <a:chOff x="4580561" y="2589004"/>
            <a:chExt cx="1064464" cy="25200"/>
          </a:xfrm>
        </p:grpSpPr>
        <p:sp>
          <p:nvSpPr>
            <p:cNvPr id="12" name="Shape 1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4" name="Shape 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Shape 15"/>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Shape 1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Shape 74"/>
          <p:cNvGrpSpPr/>
          <p:nvPr/>
        </p:nvGrpSpPr>
        <p:grpSpPr>
          <a:xfrm>
            <a:off x="830392" y="4169130"/>
            <a:ext cx="745763" cy="45826"/>
            <a:chOff x="4580561" y="2589004"/>
            <a:chExt cx="1064464" cy="25200"/>
          </a:xfrm>
        </p:grpSpPr>
        <p:sp>
          <p:nvSpPr>
            <p:cNvPr id="75" name="Shape 75"/>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77" name="Shape 77"/>
          <p:cNvSpPr txBox="1">
            <a:spLocks noGrp="1"/>
          </p:cNvSpPr>
          <p:nvPr>
            <p:ph type="title"/>
          </p:nvPr>
        </p:nvSpPr>
        <p:spPr>
          <a:xfrm>
            <a:off x="729450" y="733950"/>
            <a:ext cx="7688400" cy="1244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endParaRPr/>
          </a:p>
        </p:txBody>
      </p:sp>
      <p:sp>
        <p:nvSpPr>
          <p:cNvPr id="78" name="Shape 78"/>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Shape 7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Shape 8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Shape 18"/>
          <p:cNvGrpSpPr/>
          <p:nvPr/>
        </p:nvGrpSpPr>
        <p:grpSpPr>
          <a:xfrm>
            <a:off x="830392" y="1191256"/>
            <a:ext cx="745763" cy="45826"/>
            <a:chOff x="4580561" y="2589004"/>
            <a:chExt cx="1064464" cy="25200"/>
          </a:xfrm>
        </p:grpSpPr>
        <p:sp>
          <p:nvSpPr>
            <p:cNvPr id="19" name="Shape 19"/>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1" name="Shape 21"/>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Shape 2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Shape 2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5" name="Shape 25"/>
          <p:cNvGrpSpPr/>
          <p:nvPr/>
        </p:nvGrpSpPr>
        <p:grpSpPr>
          <a:xfrm>
            <a:off x="830392" y="1191256"/>
            <a:ext cx="745763" cy="45826"/>
            <a:chOff x="4580561" y="2589004"/>
            <a:chExt cx="1064464" cy="25200"/>
          </a:xfrm>
        </p:grpSpPr>
        <p:sp>
          <p:nvSpPr>
            <p:cNvPr id="26" name="Shape 2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8" name="Shape 28"/>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Shape 29"/>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Shape 3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Shape 32"/>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3" name="Shape 33"/>
          <p:cNvGrpSpPr/>
          <p:nvPr/>
        </p:nvGrpSpPr>
        <p:grpSpPr>
          <a:xfrm>
            <a:off x="830392" y="1191256"/>
            <a:ext cx="745763" cy="45826"/>
            <a:chOff x="4580561" y="2589004"/>
            <a:chExt cx="1064464" cy="25200"/>
          </a:xfrm>
        </p:grpSpPr>
        <p:sp>
          <p:nvSpPr>
            <p:cNvPr id="34" name="Shape 3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6" name="Shape 3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37" name="Shape 37"/>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8" name="Shape 38"/>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9" name="Shape 3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Shape 41"/>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42" name="Shape 42"/>
          <p:cNvGrpSpPr/>
          <p:nvPr/>
        </p:nvGrpSpPr>
        <p:grpSpPr>
          <a:xfrm>
            <a:off x="830392" y="1191256"/>
            <a:ext cx="745763" cy="45826"/>
            <a:chOff x="4580561" y="2589004"/>
            <a:chExt cx="1064464" cy="25200"/>
          </a:xfrm>
        </p:grpSpPr>
        <p:sp>
          <p:nvSpPr>
            <p:cNvPr id="43" name="Shape 43"/>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 name="Shape 4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5" name="Shape 4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Shape 4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Shape 48"/>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49" name="Shape 49"/>
          <p:cNvGrpSpPr/>
          <p:nvPr/>
        </p:nvGrpSpPr>
        <p:grpSpPr>
          <a:xfrm>
            <a:off x="830392" y="1191256"/>
            <a:ext cx="745763" cy="45826"/>
            <a:chOff x="4580561" y="2589004"/>
            <a:chExt cx="1064464" cy="25200"/>
          </a:xfrm>
        </p:grpSpPr>
        <p:sp>
          <p:nvSpPr>
            <p:cNvPr id="50" name="Shape 50"/>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2" name="Shape 52"/>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Shape 53"/>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Shape 5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Shape 56"/>
          <p:cNvGrpSpPr/>
          <p:nvPr/>
        </p:nvGrpSpPr>
        <p:grpSpPr>
          <a:xfrm>
            <a:off x="830392" y="4169130"/>
            <a:ext cx="745763" cy="45826"/>
            <a:chOff x="4580561" y="2589004"/>
            <a:chExt cx="1064464" cy="25200"/>
          </a:xfrm>
        </p:grpSpPr>
        <p:sp>
          <p:nvSpPr>
            <p:cNvPr id="57" name="Shape 57"/>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59" name="Shape 59"/>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Shape 6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Shape 62"/>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63" name="Shape 63"/>
          <p:cNvGrpSpPr/>
          <p:nvPr/>
        </p:nvGrpSpPr>
        <p:grpSpPr>
          <a:xfrm>
            <a:off x="830392" y="1191256"/>
            <a:ext cx="745763" cy="45826"/>
            <a:chOff x="4580561" y="2589004"/>
            <a:chExt cx="1064464" cy="25200"/>
          </a:xfrm>
        </p:grpSpPr>
        <p:sp>
          <p:nvSpPr>
            <p:cNvPr id="64" name="Shape 6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66" name="Shape 66"/>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Shape 67"/>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Shape 68"/>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Shape 6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72" name="Shape 7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Shape 8"/>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a:xfrm>
            <a:off x="399883" y="2145900"/>
            <a:ext cx="8520600" cy="205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600"/>
              <a:t>The Use of Functional Movement Screening Tests to Determine Injury Risks in Collegiate Soccer Athletes</a:t>
            </a:r>
            <a:endParaRPr sz="3600"/>
          </a:p>
        </p:txBody>
      </p:sp>
      <p:sp>
        <p:nvSpPr>
          <p:cNvPr id="87" name="Shape 87"/>
          <p:cNvSpPr txBox="1">
            <a:spLocks noGrp="1"/>
          </p:cNvSpPr>
          <p:nvPr>
            <p:ph type="subTitle" idx="1"/>
          </p:nvPr>
        </p:nvSpPr>
        <p:spPr>
          <a:xfrm>
            <a:off x="399875" y="4198500"/>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Hannah Olds</a:t>
            </a:r>
            <a:endParaRPr sz="2400"/>
          </a:p>
        </p:txBody>
      </p:sp>
      <p:pic>
        <p:nvPicPr>
          <p:cNvPr id="88" name="Shape 88"/>
          <p:cNvPicPr preferRelativeResize="0"/>
          <p:nvPr/>
        </p:nvPicPr>
        <p:blipFill>
          <a:blip r:embed="rId3">
            <a:alphaModFix/>
          </a:blip>
          <a:stretch>
            <a:fillRect/>
          </a:stretch>
        </p:blipFill>
        <p:spPr>
          <a:xfrm>
            <a:off x="2191525" y="203500"/>
            <a:ext cx="4937325" cy="1942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Injury History Form</a:t>
            </a:r>
            <a:endParaRPr/>
          </a:p>
        </p:txBody>
      </p:sp>
      <p:sp>
        <p:nvSpPr>
          <p:cNvPr id="142" name="Shape 14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1150" rtl="0">
              <a:lnSpc>
                <a:spcPct val="200000"/>
              </a:lnSpc>
              <a:spcBef>
                <a:spcPts val="0"/>
              </a:spcBef>
              <a:spcAft>
                <a:spcPts val="0"/>
              </a:spcAft>
              <a:buSzPts val="1300"/>
              <a:buChar char="●"/>
            </a:pPr>
            <a:r>
              <a:rPr lang="en" dirty="0"/>
              <a:t>Completed before posttest data collection session. </a:t>
            </a:r>
            <a:endParaRPr dirty="0"/>
          </a:p>
          <a:p>
            <a:pPr marL="457200" lvl="0" indent="-311150" rtl="0">
              <a:lnSpc>
                <a:spcPct val="200000"/>
              </a:lnSpc>
              <a:spcBef>
                <a:spcPts val="500"/>
              </a:spcBef>
              <a:spcAft>
                <a:spcPts val="0"/>
              </a:spcAft>
              <a:buSzPts val="1300"/>
              <a:buChar char="●"/>
            </a:pPr>
            <a:r>
              <a:rPr lang="en" dirty="0"/>
              <a:t>Whether or not subject suffered any injuries to muscles, bones, or joints as a direct result of playing soccer or training for soccer during the 4 week study </a:t>
            </a:r>
            <a:endParaRPr dirty="0"/>
          </a:p>
          <a:p>
            <a:pPr marL="457200" lvl="0" indent="-311150" rtl="0">
              <a:lnSpc>
                <a:spcPct val="200000"/>
              </a:lnSpc>
              <a:spcBef>
                <a:spcPts val="500"/>
              </a:spcBef>
              <a:spcAft>
                <a:spcPts val="500"/>
              </a:spcAft>
              <a:buSzPts val="1300"/>
              <a:buChar char="●"/>
            </a:pPr>
            <a:r>
              <a:rPr lang="en" dirty="0"/>
              <a:t>Subjects were asked to record injury date, body part injured, when (training, practice, game), whether or not the injury caused the athlete to miss any practices, training sessions or games, and if the athlete received any medical attention for the injury</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Results - Demographics </a:t>
            </a:r>
            <a:endParaRPr/>
          </a:p>
        </p:txBody>
      </p:sp>
      <p:sp>
        <p:nvSpPr>
          <p:cNvPr id="148" name="Shape 148"/>
          <p:cNvSpPr txBox="1">
            <a:spLocks noGrp="1"/>
          </p:cNvSpPr>
          <p:nvPr>
            <p:ph type="body" idx="1"/>
          </p:nvPr>
        </p:nvSpPr>
        <p:spPr>
          <a:xfrm>
            <a:off x="729450" y="1853850"/>
            <a:ext cx="7688700" cy="2261100"/>
          </a:xfrm>
          <a:prstGeom prst="rect">
            <a:avLst/>
          </a:prstGeom>
        </p:spPr>
        <p:txBody>
          <a:bodyPr spcFirstLastPara="1" wrap="square" lIns="91425" tIns="91425" rIns="91425" bIns="91425" anchor="t" anchorCtr="0">
            <a:noAutofit/>
          </a:bodyPr>
          <a:lstStyle/>
          <a:p>
            <a:pPr marL="457200" lvl="0" indent="-304800" rtl="0">
              <a:lnSpc>
                <a:spcPct val="150000"/>
              </a:lnSpc>
              <a:spcBef>
                <a:spcPts val="0"/>
              </a:spcBef>
              <a:spcAft>
                <a:spcPts val="0"/>
              </a:spcAft>
              <a:buSzPts val="1200"/>
              <a:buChar char="●"/>
            </a:pPr>
            <a:r>
              <a:rPr lang="en" sz="1200" dirty="0"/>
              <a:t>18 participants completed the entire study</a:t>
            </a:r>
            <a:endParaRPr sz="1200" dirty="0"/>
          </a:p>
          <a:p>
            <a:pPr marL="914400" lvl="1" indent="-304800" rtl="0">
              <a:lnSpc>
                <a:spcPct val="150000"/>
              </a:lnSpc>
              <a:spcBef>
                <a:spcPts val="0"/>
              </a:spcBef>
              <a:spcAft>
                <a:spcPts val="0"/>
              </a:spcAft>
              <a:buSzPts val="1200"/>
              <a:buChar char="○"/>
            </a:pPr>
            <a:r>
              <a:rPr lang="en" sz="1200" dirty="0"/>
              <a:t>11 females, 7 males </a:t>
            </a:r>
            <a:endParaRPr sz="1200" dirty="0"/>
          </a:p>
          <a:p>
            <a:pPr marL="457200" lvl="0" indent="-304800" rtl="0">
              <a:lnSpc>
                <a:spcPct val="150000"/>
              </a:lnSpc>
              <a:spcBef>
                <a:spcPts val="0"/>
              </a:spcBef>
              <a:spcAft>
                <a:spcPts val="0"/>
              </a:spcAft>
              <a:buSzPts val="1200"/>
              <a:buChar char="●"/>
            </a:pPr>
            <a:r>
              <a:rPr lang="en" sz="1200" dirty="0"/>
              <a:t>Hand dominance: Left (4%) and right (96%) </a:t>
            </a:r>
            <a:endParaRPr sz="1200" dirty="0"/>
          </a:p>
          <a:p>
            <a:pPr marL="457200" lvl="0" indent="-304800" rtl="0">
              <a:lnSpc>
                <a:spcPct val="150000"/>
              </a:lnSpc>
              <a:spcBef>
                <a:spcPts val="0"/>
              </a:spcBef>
              <a:spcAft>
                <a:spcPts val="0"/>
              </a:spcAft>
              <a:buSzPts val="1200"/>
              <a:buChar char="●"/>
            </a:pPr>
            <a:r>
              <a:rPr lang="en" sz="1200" dirty="0"/>
              <a:t>Body weight in kilograms (kg) </a:t>
            </a:r>
            <a:endParaRPr sz="1200" dirty="0"/>
          </a:p>
          <a:p>
            <a:pPr marL="914400" lvl="1" indent="-304800" rtl="0">
              <a:lnSpc>
                <a:spcPct val="150000"/>
              </a:lnSpc>
              <a:spcBef>
                <a:spcPts val="0"/>
              </a:spcBef>
              <a:spcAft>
                <a:spcPts val="0"/>
              </a:spcAft>
              <a:buSzPts val="1200"/>
              <a:buChar char="○"/>
            </a:pPr>
            <a:r>
              <a:rPr lang="en" sz="1200" dirty="0"/>
              <a:t>Pretest (F  66.1</a:t>
            </a:r>
            <a:r>
              <a:rPr lang="en" sz="1200" u="sng" dirty="0"/>
              <a:t>+</a:t>
            </a:r>
            <a:r>
              <a:rPr lang="en" sz="1200" dirty="0"/>
              <a:t>7.36), (M 73.0</a:t>
            </a:r>
            <a:r>
              <a:rPr lang="en" sz="1200" u="sng" dirty="0"/>
              <a:t>+</a:t>
            </a:r>
            <a:r>
              <a:rPr lang="en" sz="1200" dirty="0"/>
              <a:t>7.05) kg </a:t>
            </a:r>
            <a:endParaRPr sz="1200" dirty="0"/>
          </a:p>
          <a:p>
            <a:pPr marL="914400" lvl="1" indent="-304800" rtl="0">
              <a:lnSpc>
                <a:spcPct val="150000"/>
              </a:lnSpc>
              <a:spcBef>
                <a:spcPts val="0"/>
              </a:spcBef>
              <a:spcAft>
                <a:spcPts val="0"/>
              </a:spcAft>
              <a:buSzPts val="1200"/>
              <a:buChar char="○"/>
            </a:pPr>
            <a:r>
              <a:rPr lang="en" sz="1200" dirty="0"/>
              <a:t>Posttest (F 67.88</a:t>
            </a:r>
            <a:r>
              <a:rPr lang="en" sz="1200" u="sng" dirty="0"/>
              <a:t>+</a:t>
            </a:r>
            <a:r>
              <a:rPr lang="en" sz="1200" dirty="0"/>
              <a:t>7.61), (M 70.76</a:t>
            </a:r>
            <a:r>
              <a:rPr lang="en" sz="1200" u="sng" dirty="0"/>
              <a:t>+</a:t>
            </a:r>
            <a:r>
              <a:rPr lang="en" sz="1200" dirty="0"/>
              <a:t>3.75) kg</a:t>
            </a:r>
            <a:endParaRPr sz="1200" dirty="0"/>
          </a:p>
          <a:p>
            <a:pPr marL="457200" lvl="0" indent="-304800" rtl="0">
              <a:lnSpc>
                <a:spcPct val="150000"/>
              </a:lnSpc>
              <a:spcBef>
                <a:spcPts val="0"/>
              </a:spcBef>
              <a:spcAft>
                <a:spcPts val="0"/>
              </a:spcAft>
              <a:buSzPts val="1200"/>
              <a:buChar char="●"/>
            </a:pPr>
            <a:r>
              <a:rPr lang="en" sz="1200" dirty="0"/>
              <a:t>Injury Occurrence </a:t>
            </a:r>
            <a:endParaRPr sz="1200" dirty="0"/>
          </a:p>
          <a:p>
            <a:pPr marL="914400" lvl="1" indent="-304800" rtl="0">
              <a:lnSpc>
                <a:spcPct val="150000"/>
              </a:lnSpc>
              <a:spcBef>
                <a:spcPts val="0"/>
              </a:spcBef>
              <a:spcAft>
                <a:spcPts val="0"/>
              </a:spcAft>
              <a:buSzPts val="1200"/>
              <a:buChar char="○"/>
            </a:pPr>
            <a:r>
              <a:rPr lang="en" sz="1200" dirty="0"/>
              <a:t>Only 3 injuries were reported over the course of the study</a:t>
            </a:r>
            <a:endParaRPr sz="1200" dirty="0"/>
          </a:p>
          <a:p>
            <a:pPr marL="1371600" lvl="2" indent="-304800" rtl="0">
              <a:lnSpc>
                <a:spcPct val="150000"/>
              </a:lnSpc>
              <a:spcBef>
                <a:spcPts val="0"/>
              </a:spcBef>
              <a:spcAft>
                <a:spcPts val="0"/>
              </a:spcAft>
              <a:buSzPts val="1200"/>
              <a:buChar char="■"/>
            </a:pPr>
            <a:r>
              <a:rPr lang="en" sz="1200" dirty="0"/>
              <a:t>2 ankle injuries in control group</a:t>
            </a:r>
            <a:endParaRPr sz="1200" dirty="0"/>
          </a:p>
          <a:p>
            <a:pPr marL="1371600" lvl="2" indent="-304800" rtl="0">
              <a:lnSpc>
                <a:spcPct val="150000"/>
              </a:lnSpc>
              <a:spcBef>
                <a:spcPts val="0"/>
              </a:spcBef>
              <a:spcAft>
                <a:spcPts val="0"/>
              </a:spcAft>
              <a:buSzPts val="1200"/>
              <a:buChar char="■"/>
            </a:pPr>
            <a:r>
              <a:rPr lang="en" sz="1200" dirty="0"/>
              <a:t>1 ankle injury in treatment group</a:t>
            </a:r>
            <a:endParaRPr sz="1200" dirty="0"/>
          </a:p>
          <a:p>
            <a:pPr marL="914400" lvl="1" indent="-304800" rtl="0">
              <a:lnSpc>
                <a:spcPct val="150000"/>
              </a:lnSpc>
              <a:spcBef>
                <a:spcPts val="0"/>
              </a:spcBef>
              <a:spcAft>
                <a:spcPts val="0"/>
              </a:spcAft>
              <a:buSzPts val="1200"/>
              <a:buChar char="○"/>
            </a:pPr>
            <a:r>
              <a:rPr lang="en" sz="1200" dirty="0"/>
              <a:t>No statistical significance linked to injury risk. </a:t>
            </a:r>
            <a:endParaRPr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727650" y="1300225"/>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Results</a:t>
            </a:r>
            <a:endParaRPr/>
          </a:p>
        </p:txBody>
      </p:sp>
      <p:sp>
        <p:nvSpPr>
          <p:cNvPr id="154" name="Shape 154"/>
          <p:cNvSpPr txBox="1">
            <a:spLocks noGrp="1"/>
          </p:cNvSpPr>
          <p:nvPr>
            <p:ph type="body" idx="1"/>
          </p:nvPr>
        </p:nvSpPr>
        <p:spPr>
          <a:xfrm>
            <a:off x="727650" y="1885550"/>
            <a:ext cx="7688700" cy="22611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SzPts val="1400"/>
              <a:buChar char="●"/>
            </a:pPr>
            <a:r>
              <a:rPr lang="en" sz="1400" dirty="0">
                <a:solidFill>
                  <a:srgbClr val="FF0000"/>
                </a:solidFill>
              </a:rPr>
              <a:t>Paired-samples </a:t>
            </a:r>
            <a:r>
              <a:rPr lang="en" sz="1400" i="1" dirty="0">
                <a:solidFill>
                  <a:srgbClr val="FF0000"/>
                </a:solidFill>
              </a:rPr>
              <a:t>t</a:t>
            </a:r>
            <a:r>
              <a:rPr lang="en" sz="1400" dirty="0">
                <a:solidFill>
                  <a:srgbClr val="FF0000"/>
                </a:solidFill>
              </a:rPr>
              <a:t> test</a:t>
            </a:r>
            <a:endParaRPr sz="1400" dirty="0">
              <a:solidFill>
                <a:srgbClr val="FF0000"/>
              </a:solidFill>
            </a:endParaRPr>
          </a:p>
          <a:p>
            <a:pPr marL="914400" lvl="1" indent="-317500" rtl="0">
              <a:lnSpc>
                <a:spcPct val="100000"/>
              </a:lnSpc>
              <a:spcBef>
                <a:spcPts val="0"/>
              </a:spcBef>
              <a:spcAft>
                <a:spcPts val="0"/>
              </a:spcAft>
              <a:buSzPts val="1400"/>
              <a:buChar char="○"/>
            </a:pPr>
            <a:r>
              <a:rPr lang="en" sz="1200" dirty="0"/>
              <a:t>Total pretest (18.44</a:t>
            </a:r>
            <a:r>
              <a:rPr lang="en" sz="1200" u="sng" dirty="0"/>
              <a:t>+</a:t>
            </a:r>
            <a:r>
              <a:rPr lang="en" sz="1200" dirty="0"/>
              <a:t>1.25); total posttest (18.72</a:t>
            </a:r>
            <a:r>
              <a:rPr lang="en" sz="1200" u="sng" dirty="0"/>
              <a:t>+</a:t>
            </a:r>
            <a:r>
              <a:rPr lang="en" sz="1200" dirty="0"/>
              <a:t>1.49)</a:t>
            </a:r>
            <a:endParaRPr sz="1400" dirty="0"/>
          </a:p>
          <a:p>
            <a:pPr marL="914400" lvl="1" indent="-317500" rtl="0">
              <a:lnSpc>
                <a:spcPct val="100000"/>
              </a:lnSpc>
              <a:spcBef>
                <a:spcPts val="500"/>
              </a:spcBef>
              <a:spcAft>
                <a:spcPts val="0"/>
              </a:spcAft>
              <a:buSzPts val="1400"/>
              <a:buChar char="○"/>
            </a:pPr>
            <a:r>
              <a:rPr lang="en" sz="1200" b="1" dirty="0"/>
              <a:t>Significant</a:t>
            </a:r>
            <a:r>
              <a:rPr lang="en" sz="1200" dirty="0"/>
              <a:t> difference was found (t(17)=-2.72, p = 0.015) comparing the mean scores of hurdle step pretest and posttest. </a:t>
            </a:r>
            <a:endParaRPr sz="1200" dirty="0"/>
          </a:p>
          <a:p>
            <a:pPr marL="1371600" lvl="2" indent="-304800" rtl="0">
              <a:lnSpc>
                <a:spcPct val="100000"/>
              </a:lnSpc>
              <a:spcBef>
                <a:spcPts val="500"/>
              </a:spcBef>
              <a:spcAft>
                <a:spcPts val="0"/>
              </a:spcAft>
              <a:buSzPts val="1200"/>
              <a:buChar char="■"/>
            </a:pPr>
            <a:r>
              <a:rPr lang="en" sz="1200" dirty="0"/>
              <a:t>Pretest (2.33</a:t>
            </a:r>
            <a:r>
              <a:rPr lang="en" sz="1200" u="sng" dirty="0"/>
              <a:t>+</a:t>
            </a:r>
            <a:r>
              <a:rPr lang="en" sz="1200" dirty="0"/>
              <a:t>0.49); Posttest (2.72</a:t>
            </a:r>
            <a:r>
              <a:rPr lang="en" sz="1200" u="sng" dirty="0"/>
              <a:t>+</a:t>
            </a:r>
            <a:r>
              <a:rPr lang="en" sz="1200" dirty="0"/>
              <a:t>0.46).</a:t>
            </a:r>
            <a:endParaRPr sz="1200" dirty="0"/>
          </a:p>
          <a:p>
            <a:pPr marL="914400" lvl="1" indent="-304800" rtl="0">
              <a:lnSpc>
                <a:spcPct val="100000"/>
              </a:lnSpc>
              <a:spcBef>
                <a:spcPts val="500"/>
              </a:spcBef>
              <a:spcAft>
                <a:spcPts val="0"/>
              </a:spcAft>
              <a:buSzPts val="1200"/>
              <a:buChar char="○"/>
            </a:pPr>
            <a:r>
              <a:rPr lang="en" sz="1200" b="1" dirty="0"/>
              <a:t>Significant</a:t>
            </a:r>
            <a:r>
              <a:rPr lang="en" sz="1200" dirty="0"/>
              <a:t> difference was found (t(17)=-3.60, p=0.002) comparing mean scores of body mass pretest and posttest. </a:t>
            </a:r>
            <a:endParaRPr sz="1200" dirty="0"/>
          </a:p>
          <a:p>
            <a:pPr marL="1371600" lvl="2" indent="-304800" rtl="0">
              <a:lnSpc>
                <a:spcPct val="100000"/>
              </a:lnSpc>
              <a:spcBef>
                <a:spcPts val="500"/>
              </a:spcBef>
              <a:spcAft>
                <a:spcPts val="0"/>
              </a:spcAft>
              <a:buSzPts val="1200"/>
              <a:buChar char="■"/>
            </a:pPr>
            <a:r>
              <a:rPr lang="en" sz="1200" dirty="0"/>
              <a:t>Pretest (68.02</a:t>
            </a:r>
            <a:r>
              <a:rPr lang="en" sz="1200" u="sng" dirty="0"/>
              <a:t>+</a:t>
            </a:r>
            <a:r>
              <a:rPr lang="en" sz="1200" dirty="0"/>
              <a:t>6.12 kg); Posttest (69.00</a:t>
            </a:r>
            <a:r>
              <a:rPr lang="en" sz="1200" u="sng" dirty="0"/>
              <a:t>+</a:t>
            </a:r>
            <a:r>
              <a:rPr lang="en" sz="1200" dirty="0"/>
              <a:t>6.41 kg)</a:t>
            </a:r>
            <a:endParaRPr sz="1200" dirty="0"/>
          </a:p>
          <a:p>
            <a:pPr marL="457200" lvl="0" indent="-317500" rtl="0">
              <a:lnSpc>
                <a:spcPct val="100000"/>
              </a:lnSpc>
              <a:spcBef>
                <a:spcPts val="500"/>
              </a:spcBef>
              <a:spcAft>
                <a:spcPts val="0"/>
              </a:spcAft>
              <a:buSzPts val="1400"/>
              <a:buChar char="●"/>
            </a:pPr>
            <a:r>
              <a:rPr lang="en" sz="1400" dirty="0">
                <a:solidFill>
                  <a:srgbClr val="FF0000"/>
                </a:solidFill>
              </a:rPr>
              <a:t>Between Groups </a:t>
            </a:r>
            <a:r>
              <a:rPr lang="en" sz="1400" i="1" dirty="0">
                <a:solidFill>
                  <a:srgbClr val="FF0000"/>
                </a:solidFill>
              </a:rPr>
              <a:t>t</a:t>
            </a:r>
            <a:r>
              <a:rPr lang="en" sz="1400" dirty="0">
                <a:solidFill>
                  <a:srgbClr val="FF0000"/>
                </a:solidFill>
              </a:rPr>
              <a:t> test</a:t>
            </a:r>
            <a:endParaRPr sz="1200" dirty="0">
              <a:solidFill>
                <a:srgbClr val="FF0000"/>
              </a:solidFill>
            </a:endParaRPr>
          </a:p>
          <a:p>
            <a:pPr marL="914400" lvl="1" indent="-304800" rtl="0">
              <a:lnSpc>
                <a:spcPct val="100000"/>
              </a:lnSpc>
              <a:spcBef>
                <a:spcPts val="500"/>
              </a:spcBef>
              <a:spcAft>
                <a:spcPts val="0"/>
              </a:spcAft>
              <a:buSzPts val="1200"/>
              <a:buChar char="○"/>
            </a:pPr>
            <a:r>
              <a:rPr lang="en" sz="1200" b="1" dirty="0"/>
              <a:t>Trending towards significance in total score pretest </a:t>
            </a:r>
            <a:endParaRPr sz="1200" b="1" dirty="0"/>
          </a:p>
          <a:p>
            <a:pPr marL="1371600" lvl="2" indent="-304800" rtl="0">
              <a:lnSpc>
                <a:spcPct val="100000"/>
              </a:lnSpc>
              <a:spcBef>
                <a:spcPts val="0"/>
              </a:spcBef>
              <a:spcAft>
                <a:spcPts val="0"/>
              </a:spcAft>
              <a:buSzPts val="1200"/>
              <a:buChar char="■"/>
            </a:pPr>
            <a:r>
              <a:rPr lang="en" sz="1200" dirty="0"/>
              <a:t>(t(26)=-1.73, p=0.09) total FMS score pretest between treatment and control group </a:t>
            </a:r>
            <a:endParaRPr sz="1200" dirty="0"/>
          </a:p>
          <a:p>
            <a:pPr marL="1371600" lvl="2" indent="-304800" rtl="0">
              <a:lnSpc>
                <a:spcPct val="100000"/>
              </a:lnSpc>
              <a:spcBef>
                <a:spcPts val="500"/>
              </a:spcBef>
              <a:spcAft>
                <a:spcPts val="0"/>
              </a:spcAft>
              <a:buSzPts val="1200"/>
              <a:buChar char="■"/>
            </a:pPr>
            <a:r>
              <a:rPr lang="en" sz="1200" dirty="0"/>
              <a:t>No significance (t(16)=0.24, p=0.81) in total FMS score posttest between treatment and control group </a:t>
            </a:r>
            <a:endParaRPr sz="1200" dirty="0"/>
          </a:p>
          <a:p>
            <a:pPr marL="0" marR="0" lvl="0" indent="0" algn="l" rtl="0">
              <a:lnSpc>
                <a:spcPct val="100000"/>
              </a:lnSpc>
              <a:spcBef>
                <a:spcPts val="500"/>
              </a:spcBef>
              <a:spcAft>
                <a:spcPts val="1600"/>
              </a:spcAft>
              <a:buNone/>
            </a:pPr>
            <a:endParaRPr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Discussion</a:t>
            </a:r>
            <a:endParaRPr/>
          </a:p>
        </p:txBody>
      </p:sp>
      <p:sp>
        <p:nvSpPr>
          <p:cNvPr id="160" name="Shape 160"/>
          <p:cNvSpPr txBox="1">
            <a:spLocks noGrp="1"/>
          </p:cNvSpPr>
          <p:nvPr>
            <p:ph type="body" idx="1"/>
          </p:nvPr>
        </p:nvSpPr>
        <p:spPr>
          <a:xfrm>
            <a:off x="729450" y="1853850"/>
            <a:ext cx="7688700" cy="2261100"/>
          </a:xfrm>
          <a:prstGeom prst="rect">
            <a:avLst/>
          </a:prstGeom>
        </p:spPr>
        <p:txBody>
          <a:bodyPr spcFirstLastPara="1" wrap="square" lIns="91425" tIns="91425" rIns="91425" bIns="91425" anchor="t" anchorCtr="0">
            <a:noAutofit/>
          </a:bodyPr>
          <a:lstStyle/>
          <a:p>
            <a:pPr marL="457200" lvl="0" indent="-317500" rtl="0">
              <a:lnSpc>
                <a:spcPct val="100000"/>
              </a:lnSpc>
              <a:spcBef>
                <a:spcPts val="0"/>
              </a:spcBef>
              <a:spcAft>
                <a:spcPts val="0"/>
              </a:spcAft>
              <a:buSzPts val="1400"/>
              <a:buChar char="●"/>
            </a:pPr>
            <a:r>
              <a:rPr lang="en" sz="1400" dirty="0"/>
              <a:t>Hypothesis was not supported by the data.</a:t>
            </a:r>
            <a:endParaRPr sz="1400" dirty="0"/>
          </a:p>
          <a:p>
            <a:pPr marL="914400" lvl="1" indent="-304800" rtl="0">
              <a:lnSpc>
                <a:spcPct val="100000"/>
              </a:lnSpc>
              <a:spcBef>
                <a:spcPts val="0"/>
              </a:spcBef>
              <a:spcAft>
                <a:spcPts val="0"/>
              </a:spcAft>
              <a:buSzPts val="1200"/>
              <a:buChar char="○"/>
            </a:pPr>
            <a:r>
              <a:rPr lang="en" sz="1200" dirty="0"/>
              <a:t>Based off the given data, the FMS showed to be not useful due to the lack of improvement in scores along with the inability to predict injury risk. </a:t>
            </a:r>
            <a:endParaRPr sz="1200" dirty="0"/>
          </a:p>
          <a:p>
            <a:pPr marL="457200" lvl="0" indent="-317500" rtl="0">
              <a:lnSpc>
                <a:spcPct val="100000"/>
              </a:lnSpc>
              <a:spcBef>
                <a:spcPts val="0"/>
              </a:spcBef>
              <a:spcAft>
                <a:spcPts val="0"/>
              </a:spcAft>
              <a:buSzPts val="1400"/>
              <a:buChar char="●"/>
            </a:pPr>
            <a:r>
              <a:rPr lang="en" sz="1400" dirty="0"/>
              <a:t>Limitations</a:t>
            </a:r>
            <a:endParaRPr sz="1400" dirty="0"/>
          </a:p>
          <a:p>
            <a:pPr marL="914400" lvl="1" indent="-304800" rtl="0">
              <a:lnSpc>
                <a:spcPct val="100000"/>
              </a:lnSpc>
              <a:spcBef>
                <a:spcPts val="0"/>
              </a:spcBef>
              <a:spcAft>
                <a:spcPts val="0"/>
              </a:spcAft>
              <a:buSzPts val="1200"/>
              <a:buChar char="○"/>
            </a:pPr>
            <a:r>
              <a:rPr lang="en" sz="1200" dirty="0"/>
              <a:t>Study was intended to cover an entire sports season as opposed to 4 weeks</a:t>
            </a:r>
            <a:endParaRPr sz="1200" dirty="0"/>
          </a:p>
          <a:p>
            <a:pPr marL="914400" lvl="1" indent="-304800" rtl="0">
              <a:lnSpc>
                <a:spcPct val="100000"/>
              </a:lnSpc>
              <a:spcBef>
                <a:spcPts val="0"/>
              </a:spcBef>
              <a:spcAft>
                <a:spcPts val="0"/>
              </a:spcAft>
              <a:buSzPts val="1200"/>
              <a:buChar char="○"/>
            </a:pPr>
            <a:r>
              <a:rPr lang="en" sz="1200" dirty="0"/>
              <a:t>Difficulty ensuring subject compliance in treatment group with corrective exercises </a:t>
            </a:r>
            <a:endParaRPr sz="1200" dirty="0"/>
          </a:p>
          <a:p>
            <a:pPr marL="914400" lvl="1" indent="-304800" rtl="0">
              <a:lnSpc>
                <a:spcPct val="100000"/>
              </a:lnSpc>
              <a:spcBef>
                <a:spcPts val="0"/>
              </a:spcBef>
              <a:spcAft>
                <a:spcPts val="0"/>
              </a:spcAft>
              <a:buSzPts val="1200"/>
              <a:buChar char="○"/>
            </a:pPr>
            <a:r>
              <a:rPr lang="en" sz="1200" dirty="0"/>
              <a:t>Subject’s timely response to data collection signup </a:t>
            </a:r>
            <a:endParaRPr sz="1200" dirty="0"/>
          </a:p>
          <a:p>
            <a:pPr marL="457200" lvl="0" indent="-317500" rtl="0">
              <a:lnSpc>
                <a:spcPct val="100000"/>
              </a:lnSpc>
              <a:spcBef>
                <a:spcPts val="0"/>
              </a:spcBef>
              <a:spcAft>
                <a:spcPts val="0"/>
              </a:spcAft>
              <a:buSzPts val="1400"/>
              <a:buChar char="●"/>
            </a:pPr>
            <a:r>
              <a:rPr lang="en" sz="1400" dirty="0"/>
              <a:t>Practical Application</a:t>
            </a:r>
            <a:endParaRPr sz="1400" dirty="0"/>
          </a:p>
          <a:p>
            <a:pPr marL="914400" lvl="1" indent="-304800" rtl="0">
              <a:lnSpc>
                <a:spcPct val="100000"/>
              </a:lnSpc>
              <a:spcBef>
                <a:spcPts val="0"/>
              </a:spcBef>
              <a:spcAft>
                <a:spcPts val="0"/>
              </a:spcAft>
              <a:buSzPts val="1200"/>
              <a:buChar char="○"/>
            </a:pPr>
            <a:r>
              <a:rPr lang="en" sz="1200" dirty="0"/>
              <a:t>One might consider implementing the use of the FMS as a pre-screening tool in future studies for athletes in contact sports, in hopes to decrease the amount of injuries sustained during sports as a result of poor fundamental body mechanics. </a:t>
            </a:r>
            <a:endParaRPr sz="1200" dirty="0"/>
          </a:p>
          <a:p>
            <a:pPr marL="914400" lvl="1" indent="-304800" rtl="0">
              <a:lnSpc>
                <a:spcPct val="100000"/>
              </a:lnSpc>
              <a:spcBef>
                <a:spcPts val="0"/>
              </a:spcBef>
              <a:spcAft>
                <a:spcPts val="0"/>
              </a:spcAft>
              <a:buSzPts val="1200"/>
              <a:buChar char="○"/>
            </a:pPr>
            <a:r>
              <a:rPr lang="en" sz="1200" dirty="0"/>
              <a:t>Theoretically, the FMS could potentially be used as a day to day  tool to determine readiness for play based off of asymmetries identified by individual test scores.  </a:t>
            </a:r>
            <a:endParaRPr sz="1200" dirty="0"/>
          </a:p>
          <a:p>
            <a:pPr marL="0" lvl="0" indent="0">
              <a:spcBef>
                <a:spcPts val="1600"/>
              </a:spcBef>
              <a:spcAft>
                <a:spcPts val="16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Acknowledgments </a:t>
            </a:r>
            <a:endParaRPr/>
          </a:p>
        </p:txBody>
      </p:sp>
      <p:sp>
        <p:nvSpPr>
          <p:cNvPr id="166" name="Shape 16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a:t>Thank you to the men’s and women’s soccer players who participated in my study!</a:t>
            </a:r>
            <a:endParaRPr sz="2000"/>
          </a:p>
          <a:p>
            <a:pPr marL="0" lvl="0" indent="0" algn="ctr" rtl="0">
              <a:spcBef>
                <a:spcPts val="1600"/>
              </a:spcBef>
              <a:spcAft>
                <a:spcPts val="0"/>
              </a:spcAft>
              <a:buNone/>
            </a:pPr>
            <a:endParaRPr sz="2000"/>
          </a:p>
          <a:p>
            <a:pPr marL="0" lvl="0" indent="0" algn="ctr" rtl="0">
              <a:spcBef>
                <a:spcPts val="1600"/>
              </a:spcBef>
              <a:spcAft>
                <a:spcPts val="0"/>
              </a:spcAft>
              <a:buNone/>
            </a:pPr>
            <a:endParaRPr sz="2000"/>
          </a:p>
          <a:p>
            <a:pPr marL="0" lvl="0" indent="0" algn="ctr">
              <a:spcBef>
                <a:spcPts val="1600"/>
              </a:spcBef>
              <a:spcAft>
                <a:spcPts val="1600"/>
              </a:spcAft>
              <a:buNone/>
            </a:pPr>
            <a:r>
              <a:rPr lang="en" sz="2000"/>
              <a:t>Questions?</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References </a:t>
            </a:r>
            <a:endParaRPr/>
          </a:p>
        </p:txBody>
      </p:sp>
      <p:sp>
        <p:nvSpPr>
          <p:cNvPr id="172" name="Shape 172"/>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04800" rtl="0">
              <a:lnSpc>
                <a:spcPct val="100000"/>
              </a:lnSpc>
              <a:spcBef>
                <a:spcPts val="800"/>
              </a:spcBef>
              <a:spcAft>
                <a:spcPts val="0"/>
              </a:spcAft>
              <a:buSzPts val="1200"/>
              <a:buAutoNum type="arabicPeriod"/>
            </a:pPr>
            <a:r>
              <a:rPr lang="en" sz="1200">
                <a:highlight>
                  <a:srgbClr val="FFFFFF"/>
                </a:highlight>
              </a:rPr>
              <a:t>Ytterstad B. The Harstad injury prevention study: the epidemiology of sports injuries. An 8 year study. British Journal of Sports Medicine. 1996Mar;30(1):64–8.</a:t>
            </a:r>
            <a:endParaRPr sz="1200"/>
          </a:p>
          <a:p>
            <a:pPr marL="457200" lvl="0" indent="-304800" rtl="0">
              <a:lnSpc>
                <a:spcPct val="100000"/>
              </a:lnSpc>
              <a:spcBef>
                <a:spcPts val="0"/>
              </a:spcBef>
              <a:spcAft>
                <a:spcPts val="0"/>
              </a:spcAft>
              <a:buSzPts val="1200"/>
              <a:buAutoNum type="arabicPeriod"/>
            </a:pPr>
            <a:r>
              <a:rPr lang="en" sz="1200">
                <a:highlight>
                  <a:srgbClr val="FFFFFF"/>
                </a:highlight>
              </a:rPr>
              <a:t>Hewett TE, Myer GD, Ford KR, Heidt RS, Colosimo AJ, Mclean SG, et al. Biomechanical Measures of Neuromuscular Control and Valgus Loading of the Knee Predict Anterior Cruciate Ligament Injury Risk in Female Athletes: A Prospective Study. The American Journal of Sports Medicine. 2005;33(4):492–501.</a:t>
            </a:r>
            <a:endParaRPr sz="1200">
              <a:highlight>
                <a:srgbClr val="FFFFFF"/>
              </a:highlight>
            </a:endParaRPr>
          </a:p>
          <a:p>
            <a:pPr marL="457200" lvl="0" indent="-304800" rtl="0">
              <a:lnSpc>
                <a:spcPct val="100000"/>
              </a:lnSpc>
              <a:spcBef>
                <a:spcPts val="0"/>
              </a:spcBef>
              <a:spcAft>
                <a:spcPts val="0"/>
              </a:spcAft>
              <a:buSzPts val="1200"/>
              <a:buAutoNum type="arabicPeriod"/>
            </a:pPr>
            <a:r>
              <a:rPr lang="en" sz="1200">
                <a:highlight>
                  <a:srgbClr val="FFFFFF"/>
                </a:highlight>
              </a:rPr>
              <a:t>Kiesel K, Plisky P, Butler R. Functional movement test scores improve following a standardized off-season intervention program in professional football players. Scandinavian Journal of Medicine &amp; Science in Sports. 2011 Oct;21(2):287–92.</a:t>
            </a:r>
            <a:endParaRPr sz="1200">
              <a:highlight>
                <a:srgbClr val="FFFFFF"/>
              </a:highlight>
            </a:endParaRPr>
          </a:p>
          <a:p>
            <a:pPr marL="457200" lvl="0" indent="-304800" rtl="0">
              <a:lnSpc>
                <a:spcPct val="100000"/>
              </a:lnSpc>
              <a:spcBef>
                <a:spcPts val="0"/>
              </a:spcBef>
              <a:spcAft>
                <a:spcPts val="0"/>
              </a:spcAft>
              <a:buSzPts val="1200"/>
              <a:buAutoNum type="arabicPeriod"/>
            </a:pPr>
            <a:r>
              <a:rPr lang="en" sz="1200">
                <a:highlight>
                  <a:srgbClr val="FFFFFF"/>
                </a:highlight>
              </a:rPr>
              <a:t>Functional Movement Screen (FMS) [Internet]. Functional Movement Screen (FMS) - Physiopedia. [cited 2017Dec12]. Available from: https://www.physio-pedia.com/Functional_Movement_Screen_(FMS)</a:t>
            </a:r>
            <a:endParaRPr sz="1200">
              <a:highlight>
                <a:srgbClr val="FFFFFF"/>
              </a:highlight>
            </a:endParaRPr>
          </a:p>
          <a:p>
            <a:pPr marL="0" lvl="0" indent="0" rtl="0">
              <a:lnSpc>
                <a:spcPct val="100000"/>
              </a:lnSpc>
              <a:spcBef>
                <a:spcPts val="800"/>
              </a:spcBef>
              <a:spcAft>
                <a:spcPts val="800"/>
              </a:spcAft>
              <a:buNone/>
            </a:pPr>
            <a:endParaRPr sz="1200">
              <a:solidFill>
                <a:schemeClr val="dk1"/>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727650" y="123230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Background &amp; Introduction</a:t>
            </a:r>
            <a:endParaRPr/>
          </a:p>
        </p:txBody>
      </p:sp>
      <p:sp>
        <p:nvSpPr>
          <p:cNvPr id="94" name="Shape 94"/>
          <p:cNvSpPr txBox="1">
            <a:spLocks noGrp="1"/>
          </p:cNvSpPr>
          <p:nvPr>
            <p:ph type="body" idx="1"/>
          </p:nvPr>
        </p:nvSpPr>
        <p:spPr>
          <a:xfrm>
            <a:off x="311700" y="1727100"/>
            <a:ext cx="8520600" cy="34164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sz="1400" dirty="0"/>
              <a:t>Increased injury risks in contact sports is often multifactorial, specifically soccer</a:t>
            </a:r>
            <a:endParaRPr sz="1400" dirty="0"/>
          </a:p>
          <a:p>
            <a:pPr marL="914400" lvl="1" indent="-304800" rtl="0">
              <a:lnSpc>
                <a:spcPct val="115000"/>
              </a:lnSpc>
              <a:spcBef>
                <a:spcPts val="0"/>
              </a:spcBef>
              <a:spcAft>
                <a:spcPts val="0"/>
              </a:spcAft>
              <a:buSzPts val="1200"/>
              <a:buChar char="○"/>
            </a:pPr>
            <a:r>
              <a:rPr lang="en" sz="1200" dirty="0"/>
              <a:t>Norwegian study (1)</a:t>
            </a:r>
            <a:endParaRPr sz="1200" dirty="0"/>
          </a:p>
          <a:p>
            <a:pPr marL="914400" lvl="1" indent="-304800" rtl="0">
              <a:lnSpc>
                <a:spcPct val="115000"/>
              </a:lnSpc>
              <a:spcBef>
                <a:spcPts val="800"/>
              </a:spcBef>
              <a:spcAft>
                <a:spcPts val="0"/>
              </a:spcAft>
              <a:buSzPts val="1200"/>
              <a:buChar char="○"/>
            </a:pPr>
            <a:r>
              <a:rPr lang="en" sz="1200" dirty="0"/>
              <a:t>Hewett et al. (2)</a:t>
            </a:r>
            <a:endParaRPr sz="1400" dirty="0"/>
          </a:p>
          <a:p>
            <a:pPr marL="457200" lvl="0" indent="-317500" rtl="0">
              <a:spcBef>
                <a:spcPts val="800"/>
              </a:spcBef>
              <a:spcAft>
                <a:spcPts val="0"/>
              </a:spcAft>
              <a:buSzPts val="1400"/>
              <a:buChar char="●"/>
            </a:pPr>
            <a:r>
              <a:rPr lang="en" sz="1400" dirty="0"/>
              <a:t>Current pre-participation screenings: single systems or joints as opposed to total body evaluations. </a:t>
            </a:r>
            <a:endParaRPr sz="1400" dirty="0"/>
          </a:p>
          <a:p>
            <a:pPr marL="457200" lvl="0" indent="-317500" rtl="0">
              <a:spcBef>
                <a:spcPts val="0"/>
              </a:spcBef>
              <a:spcAft>
                <a:spcPts val="0"/>
              </a:spcAft>
              <a:buSzPts val="1400"/>
              <a:buChar char="●"/>
            </a:pPr>
            <a:r>
              <a:rPr lang="en" sz="1400" dirty="0"/>
              <a:t>Performance testing used as a baseline to see improvements in progression; however, not used to identify injury risks. </a:t>
            </a:r>
            <a:endParaRPr sz="1400" dirty="0"/>
          </a:p>
          <a:p>
            <a:pPr marL="457200" lvl="0" indent="-317500" rtl="0">
              <a:spcBef>
                <a:spcPts val="0"/>
              </a:spcBef>
              <a:spcAft>
                <a:spcPts val="0"/>
              </a:spcAft>
              <a:buSzPts val="1400"/>
              <a:buChar char="●"/>
            </a:pPr>
            <a:r>
              <a:rPr lang="en" sz="1400" dirty="0"/>
              <a:t>Functional Movement Screening (FMS), created by Gray Cook, serves as a bridge between the two </a:t>
            </a:r>
            <a:endParaRPr sz="1400" dirty="0"/>
          </a:p>
          <a:p>
            <a:pPr marL="914400" lvl="1" indent="-298450" rtl="0">
              <a:lnSpc>
                <a:spcPct val="115000"/>
              </a:lnSpc>
              <a:spcBef>
                <a:spcPts val="800"/>
              </a:spcBef>
              <a:spcAft>
                <a:spcPts val="0"/>
              </a:spcAft>
              <a:buSzPts val="1100"/>
              <a:buChar char="○"/>
            </a:pPr>
            <a:r>
              <a:rPr lang="en" sz="1200" dirty="0"/>
              <a:t>Identifies compensatory movement patterns characteristic of increased injury risk and inefficient movement that poorly affects performance.</a:t>
            </a:r>
            <a:endParaRPr sz="1200" dirty="0"/>
          </a:p>
          <a:p>
            <a:pPr marL="914400" lvl="1" indent="-304800" rtl="0">
              <a:lnSpc>
                <a:spcPct val="115000"/>
              </a:lnSpc>
              <a:spcBef>
                <a:spcPts val="800"/>
              </a:spcBef>
              <a:spcAft>
                <a:spcPts val="800"/>
              </a:spcAft>
              <a:buSzPts val="1200"/>
              <a:buChar char="○"/>
            </a:pPr>
            <a:r>
              <a:rPr lang="en" sz="1200" dirty="0"/>
              <a:t>Exposes movement deficiency, highlights limitations and asymmetries</a:t>
            </a:r>
            <a:endParaRPr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Background &amp; Introduction cont’d...</a:t>
            </a:r>
            <a:endParaRPr/>
          </a:p>
        </p:txBody>
      </p:sp>
      <p:sp>
        <p:nvSpPr>
          <p:cNvPr id="100" name="Shape 100"/>
          <p:cNvSpPr txBox="1">
            <a:spLocks noGrp="1"/>
          </p:cNvSpPr>
          <p:nvPr>
            <p:ph type="body" idx="1"/>
          </p:nvPr>
        </p:nvSpPr>
        <p:spPr>
          <a:xfrm>
            <a:off x="727650" y="1853850"/>
            <a:ext cx="7688700" cy="22611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SzPts val="1400"/>
              <a:buChar char="●"/>
            </a:pPr>
            <a:r>
              <a:rPr lang="en" sz="1400" dirty="0"/>
              <a:t>FMS provides corrective exercises that have been shown to improve muscular imbalances and asymmetries </a:t>
            </a:r>
            <a:endParaRPr sz="1400" dirty="0"/>
          </a:p>
          <a:p>
            <a:pPr marL="914400" lvl="1" indent="-298450" rtl="0">
              <a:lnSpc>
                <a:spcPct val="150000"/>
              </a:lnSpc>
              <a:spcBef>
                <a:spcPts val="0"/>
              </a:spcBef>
              <a:spcAft>
                <a:spcPts val="0"/>
              </a:spcAft>
              <a:buSzPts val="1100"/>
              <a:buChar char="○"/>
            </a:pPr>
            <a:r>
              <a:rPr lang="en" sz="1200" dirty="0"/>
              <a:t>63 American football players given FMS corrective exercises over a 7 week period (3).</a:t>
            </a:r>
            <a:endParaRPr sz="1200" dirty="0"/>
          </a:p>
          <a:p>
            <a:pPr marL="914400" lvl="1" indent="-298450" rtl="0">
              <a:lnSpc>
                <a:spcPct val="150000"/>
              </a:lnSpc>
              <a:spcBef>
                <a:spcPts val="0"/>
              </a:spcBef>
              <a:spcAft>
                <a:spcPts val="0"/>
              </a:spcAft>
              <a:buSzPts val="1100"/>
              <a:buChar char="○"/>
            </a:pPr>
            <a:r>
              <a:rPr lang="en" sz="1200" dirty="0">
                <a:highlight>
                  <a:srgbClr val="FFFFFF"/>
                </a:highlight>
              </a:rPr>
              <a:t>Linemen: Pretest score (11.8 </a:t>
            </a:r>
            <a:r>
              <a:rPr lang="en" sz="1200" u="sng" dirty="0">
                <a:highlight>
                  <a:srgbClr val="FFFFFF"/>
                </a:highlight>
              </a:rPr>
              <a:t>+</a:t>
            </a:r>
            <a:r>
              <a:rPr lang="en" sz="1200" dirty="0">
                <a:highlight>
                  <a:srgbClr val="FFFFFF"/>
                </a:highlight>
              </a:rPr>
              <a:t> 1.8); Posttest (14.8 </a:t>
            </a:r>
            <a:r>
              <a:rPr lang="en" sz="1200" u="sng" dirty="0">
                <a:highlight>
                  <a:srgbClr val="FFFFFF"/>
                </a:highlight>
              </a:rPr>
              <a:t>+</a:t>
            </a:r>
            <a:r>
              <a:rPr lang="en" sz="1200" dirty="0">
                <a:highlight>
                  <a:srgbClr val="FFFFFF"/>
                </a:highlight>
              </a:rPr>
              <a:t> 2.4)</a:t>
            </a:r>
          </a:p>
          <a:p>
            <a:pPr marL="914400" lvl="1" indent="-298450" rtl="0">
              <a:lnSpc>
                <a:spcPct val="150000"/>
              </a:lnSpc>
              <a:spcBef>
                <a:spcPts val="0"/>
              </a:spcBef>
              <a:spcAft>
                <a:spcPts val="0"/>
              </a:spcAft>
              <a:buSzPts val="1100"/>
              <a:buChar char="○"/>
            </a:pPr>
            <a:r>
              <a:rPr lang="en" sz="1200" dirty="0">
                <a:highlight>
                  <a:srgbClr val="FFFFFF"/>
                </a:highlight>
              </a:rPr>
              <a:t>Non-lineman: Pretest score (13.3 </a:t>
            </a:r>
            <a:r>
              <a:rPr lang="en" sz="1200" u="sng" dirty="0">
                <a:highlight>
                  <a:srgbClr val="FFFFFF"/>
                </a:highlight>
              </a:rPr>
              <a:t>+</a:t>
            </a:r>
            <a:r>
              <a:rPr lang="en" sz="1200" dirty="0">
                <a:highlight>
                  <a:srgbClr val="FFFFFF"/>
                </a:highlight>
              </a:rPr>
              <a:t> 1.9); Posttest (16.3 </a:t>
            </a:r>
            <a:r>
              <a:rPr lang="en" sz="1200" u="sng" dirty="0">
                <a:highlight>
                  <a:srgbClr val="FFFFFF"/>
                </a:highlight>
              </a:rPr>
              <a:t>+</a:t>
            </a:r>
            <a:r>
              <a:rPr lang="en" sz="1200" dirty="0">
                <a:highlight>
                  <a:srgbClr val="FFFFFF"/>
                </a:highlight>
              </a:rPr>
              <a:t> 2.4)</a:t>
            </a:r>
            <a:endParaRPr sz="1200" dirty="0">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dirty="0"/>
              <a:t>Purpose &amp; Hypothesis </a:t>
            </a:r>
            <a:endParaRPr dirty="0"/>
          </a:p>
        </p:txBody>
      </p:sp>
      <p:sp>
        <p:nvSpPr>
          <p:cNvPr id="106" name="Shape 10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0" indent="0">
              <a:lnSpc>
                <a:spcPct val="150000"/>
              </a:lnSpc>
              <a:spcAft>
                <a:spcPts val="500"/>
              </a:spcAft>
              <a:buClr>
                <a:schemeClr val="dk1"/>
              </a:buClr>
              <a:buSzPts val="1100"/>
              <a:buNone/>
            </a:pPr>
            <a:r>
              <a:rPr lang="en" sz="1400" b="1" dirty="0"/>
              <a:t>Purpose:</a:t>
            </a:r>
            <a:r>
              <a:rPr lang="en" sz="1400" dirty="0"/>
              <a:t> </a:t>
            </a:r>
            <a:r>
              <a:rPr lang="en-US" sz="1400" dirty="0"/>
              <a:t>To use the Functional Movement Screening test to predict injury risks and inefficient movement patterns found in both male and female collegiate soccer players. This study attempted to identify  the relationship between FMS scores and injuries over a four week period, along with the effect of corrective exercise treatment on improving total composite scores.</a:t>
            </a:r>
            <a:endParaRPr lang="en-US" sz="1400" dirty="0">
              <a:highlight>
                <a:srgbClr val="FFFFFF"/>
              </a:highlight>
            </a:endParaRPr>
          </a:p>
          <a:p>
            <a:pPr marL="0" lvl="0" indent="0" rtl="0">
              <a:lnSpc>
                <a:spcPct val="150000"/>
              </a:lnSpc>
              <a:spcBef>
                <a:spcPts val="0"/>
              </a:spcBef>
              <a:spcAft>
                <a:spcPts val="500"/>
              </a:spcAft>
              <a:buClr>
                <a:schemeClr val="dk1"/>
              </a:buClr>
              <a:buSzPts val="1100"/>
              <a:buFont typeface="Arial"/>
              <a:buNone/>
            </a:pPr>
            <a:r>
              <a:rPr lang="en" sz="1400" b="1" dirty="0"/>
              <a:t>Hypothesis: </a:t>
            </a:r>
            <a:r>
              <a:rPr lang="en" sz="1400" dirty="0"/>
              <a:t>Those who scored low on the FMS had a higher risk of experiencing musculoskeletal injuries throughout the course of the study potentially due to asymmetries from poor body mechanics.</a:t>
            </a:r>
            <a:r>
              <a:rPr lang="en" sz="1400" dirty="0">
                <a:solidFill>
                  <a:schemeClr val="dk1"/>
                </a:solidFill>
              </a:rPr>
              <a:t> </a:t>
            </a:r>
            <a:endParaRP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Subjects</a:t>
            </a:r>
            <a:endParaRPr/>
          </a:p>
        </p:txBody>
      </p:sp>
      <p:sp>
        <p:nvSpPr>
          <p:cNvPr id="112" name="Shape 112"/>
          <p:cNvSpPr txBox="1">
            <a:spLocks noGrp="1"/>
          </p:cNvSpPr>
          <p:nvPr>
            <p:ph type="body" idx="1"/>
          </p:nvPr>
        </p:nvSpPr>
        <p:spPr>
          <a:xfrm>
            <a:off x="729450" y="1918450"/>
            <a:ext cx="7688700" cy="22611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SzPts val="1400"/>
              <a:buChar char="●"/>
            </a:pPr>
            <a:r>
              <a:rPr lang="en" sz="1400"/>
              <a:t>30 Subjects: 15 female and 15 male</a:t>
            </a:r>
            <a:endParaRPr sz="1400"/>
          </a:p>
          <a:p>
            <a:pPr marL="914400" lvl="1" indent="-298450" rtl="0">
              <a:lnSpc>
                <a:spcPct val="150000"/>
              </a:lnSpc>
              <a:spcBef>
                <a:spcPts val="0"/>
              </a:spcBef>
              <a:spcAft>
                <a:spcPts val="0"/>
              </a:spcAft>
              <a:buSzPts val="1100"/>
              <a:buChar char="○"/>
            </a:pPr>
            <a:r>
              <a:rPr lang="en"/>
              <a:t>Recruited via email </a:t>
            </a:r>
            <a:endParaRPr/>
          </a:p>
          <a:p>
            <a:pPr marL="914400" lvl="1" indent="-298450" rtl="0">
              <a:lnSpc>
                <a:spcPct val="150000"/>
              </a:lnSpc>
              <a:spcBef>
                <a:spcPts val="0"/>
              </a:spcBef>
              <a:spcAft>
                <a:spcPts val="0"/>
              </a:spcAft>
              <a:buSzPts val="1100"/>
              <a:buChar char="○"/>
            </a:pPr>
            <a:r>
              <a:rPr lang="en"/>
              <a:t>Mortality rate n=18</a:t>
            </a:r>
            <a:endParaRPr/>
          </a:p>
          <a:p>
            <a:pPr marL="457200" lvl="0" indent="-317500" rtl="0">
              <a:lnSpc>
                <a:spcPct val="150000"/>
              </a:lnSpc>
              <a:spcBef>
                <a:spcPts val="0"/>
              </a:spcBef>
              <a:spcAft>
                <a:spcPts val="0"/>
              </a:spcAft>
              <a:buSzPts val="1400"/>
              <a:buChar char="●"/>
            </a:pPr>
            <a:r>
              <a:rPr lang="en" sz="1400"/>
              <a:t>Rostered member of either the men’s or women’s varsity soccer teams</a:t>
            </a:r>
            <a:endParaRPr sz="1400"/>
          </a:p>
          <a:p>
            <a:pPr marL="457200" lvl="0" indent="-317500" rtl="0">
              <a:lnSpc>
                <a:spcPct val="150000"/>
              </a:lnSpc>
              <a:spcBef>
                <a:spcPts val="0"/>
              </a:spcBef>
              <a:spcAft>
                <a:spcPts val="0"/>
              </a:spcAft>
              <a:buSzPts val="1400"/>
              <a:buChar char="●"/>
            </a:pPr>
            <a:r>
              <a:rPr lang="en" sz="1400"/>
              <a:t>At least 18 years old (19.3 </a:t>
            </a:r>
            <a:r>
              <a:rPr lang="en" sz="1400" u="sng"/>
              <a:t>+</a:t>
            </a:r>
            <a:r>
              <a:rPr lang="en" sz="1400"/>
              <a:t> 1.09 years)</a:t>
            </a:r>
            <a:endParaRPr sz="1400"/>
          </a:p>
          <a:p>
            <a:pPr marL="457200" lvl="0" indent="-317500" rtl="0">
              <a:lnSpc>
                <a:spcPct val="150000"/>
              </a:lnSpc>
              <a:spcBef>
                <a:spcPts val="0"/>
              </a:spcBef>
              <a:spcAft>
                <a:spcPts val="0"/>
              </a:spcAft>
              <a:buSzPts val="1400"/>
              <a:buChar char="●"/>
            </a:pPr>
            <a:r>
              <a:rPr lang="en" sz="1400"/>
              <a:t>No self-reported major musculoskeletal injuries 9 months prior to enrollment in the study </a:t>
            </a:r>
            <a:endParaRPr sz="1400"/>
          </a:p>
          <a:p>
            <a:pPr marL="457200" lvl="0" indent="-317500" rtl="0">
              <a:lnSpc>
                <a:spcPct val="150000"/>
              </a:lnSpc>
              <a:spcBef>
                <a:spcPts val="0"/>
              </a:spcBef>
              <a:spcAft>
                <a:spcPts val="0"/>
              </a:spcAft>
              <a:buSzPts val="1400"/>
              <a:buChar char="●"/>
            </a:pPr>
            <a:r>
              <a:rPr lang="en" sz="1400"/>
              <a:t>Subjects were placed into either treatment or control groups from a computer-based randomized generator. </a:t>
            </a:r>
            <a:endParaRPr sz="1400"/>
          </a:p>
          <a:p>
            <a:pPr marL="914400" lvl="1" indent="-298450" rtl="0">
              <a:lnSpc>
                <a:spcPct val="150000"/>
              </a:lnSpc>
              <a:spcBef>
                <a:spcPts val="500"/>
              </a:spcBef>
              <a:spcAft>
                <a:spcPts val="0"/>
              </a:spcAft>
              <a:buSzPts val="1100"/>
              <a:buChar char="○"/>
            </a:pPr>
            <a:r>
              <a:rPr lang="en"/>
              <a:t>Half of the men and half of the women received treatments, while the other half of each group served as the controls</a:t>
            </a:r>
            <a:endParaRPr/>
          </a:p>
          <a:p>
            <a:pPr marL="0" lvl="0" indent="0" rtl="0">
              <a:spcBef>
                <a:spcPts val="5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732800" y="1247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Methods-</a:t>
            </a:r>
            <a:r>
              <a:rPr lang="en" sz="1800"/>
              <a:t> Pretest-Posttest Randomized </a:t>
            </a:r>
            <a:endParaRPr sz="1800"/>
          </a:p>
          <a:p>
            <a:pPr marL="1371600" lvl="0" indent="457200">
              <a:spcBef>
                <a:spcPts val="0"/>
              </a:spcBef>
              <a:spcAft>
                <a:spcPts val="0"/>
              </a:spcAft>
              <a:buNone/>
            </a:pPr>
            <a:r>
              <a:rPr lang="en" sz="1800"/>
              <a:t>Control Group Design</a:t>
            </a:r>
            <a:endParaRPr sz="1800"/>
          </a:p>
          <a:p>
            <a:pPr marL="0" lvl="0" indent="0">
              <a:spcBef>
                <a:spcPts val="0"/>
              </a:spcBef>
              <a:spcAft>
                <a:spcPts val="0"/>
              </a:spcAft>
              <a:buNone/>
            </a:pPr>
            <a:r>
              <a:rPr lang="en"/>
              <a:t>	</a:t>
            </a:r>
            <a:endParaRPr/>
          </a:p>
        </p:txBody>
      </p:sp>
      <p:sp>
        <p:nvSpPr>
          <p:cNvPr id="118" name="Shape 118"/>
          <p:cNvSpPr txBox="1">
            <a:spLocks noGrp="1"/>
          </p:cNvSpPr>
          <p:nvPr>
            <p:ph type="body" idx="1"/>
          </p:nvPr>
        </p:nvSpPr>
        <p:spPr>
          <a:xfrm>
            <a:off x="311700" y="1819725"/>
            <a:ext cx="8520600" cy="3416400"/>
          </a:xfrm>
          <a:prstGeom prst="rect">
            <a:avLst/>
          </a:prstGeom>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endParaRPr sz="1200"/>
          </a:p>
          <a:p>
            <a:pPr marL="457200" lvl="0" indent="-317500" rtl="0">
              <a:lnSpc>
                <a:spcPct val="150000"/>
              </a:lnSpc>
              <a:spcBef>
                <a:spcPts val="1600"/>
              </a:spcBef>
              <a:spcAft>
                <a:spcPts val="0"/>
              </a:spcAft>
              <a:buSzPts val="1400"/>
              <a:buChar char="●"/>
            </a:pPr>
            <a:r>
              <a:rPr lang="en" sz="1400"/>
              <a:t>All subjects completed the 7 FMS tests: deep squat, hurdle step, inline lunge, shoulder mobility, active straight leg raise, trunk stability push-up, and rotary stability tests</a:t>
            </a:r>
            <a:endParaRPr sz="1400"/>
          </a:p>
          <a:p>
            <a:pPr marL="914400" lvl="1" indent="-298450" rtl="0">
              <a:lnSpc>
                <a:spcPct val="150000"/>
              </a:lnSpc>
              <a:spcBef>
                <a:spcPts val="500"/>
              </a:spcBef>
              <a:spcAft>
                <a:spcPts val="0"/>
              </a:spcAft>
              <a:buSzPts val="1100"/>
              <a:buChar char="○"/>
            </a:pPr>
            <a:r>
              <a:rPr lang="en" sz="1200"/>
              <a:t>Prior to the completion of each test, participants looked at instructional pictures on how to complete the movement sufficiently</a:t>
            </a:r>
            <a:endParaRPr/>
          </a:p>
          <a:p>
            <a:pPr marL="914400" lvl="1" indent="-298450" rtl="0">
              <a:lnSpc>
                <a:spcPct val="150000"/>
              </a:lnSpc>
              <a:spcBef>
                <a:spcPts val="500"/>
              </a:spcBef>
              <a:spcAft>
                <a:spcPts val="0"/>
              </a:spcAft>
              <a:buSzPts val="1100"/>
              <a:buChar char="○"/>
            </a:pPr>
            <a:r>
              <a:rPr lang="en" sz="1200"/>
              <a:t>Subject had two chances to complete the movement properly for each test, and were not permitted to any form of assistance during the tests</a:t>
            </a:r>
            <a:endParaRPr sz="1200"/>
          </a:p>
          <a:p>
            <a:pPr marL="914400" lvl="1" indent="-304800" rtl="0">
              <a:lnSpc>
                <a:spcPct val="150000"/>
              </a:lnSpc>
              <a:spcBef>
                <a:spcPts val="500"/>
              </a:spcBef>
              <a:spcAft>
                <a:spcPts val="0"/>
              </a:spcAft>
              <a:buSzPts val="1200"/>
              <a:buChar char="○"/>
            </a:pPr>
            <a:r>
              <a:rPr lang="en" sz="1200"/>
              <a:t>Score 0 to 3 on each test, potential composite score of 21</a:t>
            </a:r>
            <a:endParaRPr sz="1200"/>
          </a:p>
          <a:p>
            <a:pPr marL="0" lvl="0" indent="0" rtl="0">
              <a:lnSpc>
                <a:spcPct val="100000"/>
              </a:lnSpc>
              <a:spcBef>
                <a:spcPts val="500"/>
              </a:spcBef>
              <a:spcAft>
                <a:spcPts val="0"/>
              </a:spcAft>
              <a:buNone/>
            </a:pPr>
            <a:endParaRPr/>
          </a:p>
          <a:p>
            <a:pPr marL="457200" lvl="0" indent="0" rtl="0">
              <a:lnSpc>
                <a:spcPct val="100000"/>
              </a:lnSpc>
              <a:spcBef>
                <a:spcPts val="500"/>
              </a:spcBef>
              <a:spcAft>
                <a:spcPts val="5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Shape 123"/>
          <p:cNvPicPr preferRelativeResize="0"/>
          <p:nvPr/>
        </p:nvPicPr>
        <p:blipFill>
          <a:blip r:embed="rId3">
            <a:alphaModFix/>
          </a:blip>
          <a:stretch>
            <a:fillRect/>
          </a:stretch>
        </p:blipFill>
        <p:spPr>
          <a:xfrm>
            <a:off x="814800" y="510400"/>
            <a:ext cx="7514400" cy="4633100"/>
          </a:xfrm>
          <a:prstGeom prst="rect">
            <a:avLst/>
          </a:prstGeom>
          <a:noFill/>
          <a:ln>
            <a:noFill/>
          </a:ln>
        </p:spPr>
      </p:pic>
      <p:sp>
        <p:nvSpPr>
          <p:cNvPr id="124" name="Shape 124"/>
          <p:cNvSpPr txBox="1"/>
          <p:nvPr/>
        </p:nvSpPr>
        <p:spPr>
          <a:xfrm>
            <a:off x="8329200" y="4751625"/>
            <a:ext cx="517800" cy="3234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Treatment 	</a:t>
            </a:r>
            <a:endParaRPr/>
          </a:p>
        </p:txBody>
      </p:sp>
      <p:sp>
        <p:nvSpPr>
          <p:cNvPr id="130" name="Shape 130"/>
          <p:cNvSpPr txBox="1">
            <a:spLocks noGrp="1"/>
          </p:cNvSpPr>
          <p:nvPr>
            <p:ph type="body" idx="1"/>
          </p:nvPr>
        </p:nvSpPr>
        <p:spPr>
          <a:xfrm>
            <a:off x="729450" y="2088650"/>
            <a:ext cx="7688700" cy="22611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SzPts val="1400"/>
              <a:buChar char="●"/>
            </a:pPr>
            <a:r>
              <a:rPr lang="en" sz="1400" dirty="0"/>
              <a:t>7 women and 3 men received corrective exercises</a:t>
            </a:r>
            <a:endParaRPr sz="1400" dirty="0"/>
          </a:p>
          <a:p>
            <a:pPr marL="914400" lvl="1" indent="-298450" rtl="0">
              <a:lnSpc>
                <a:spcPct val="150000"/>
              </a:lnSpc>
              <a:spcBef>
                <a:spcPts val="0"/>
              </a:spcBef>
              <a:spcAft>
                <a:spcPts val="0"/>
              </a:spcAft>
              <a:buSzPts val="1100"/>
              <a:buChar char="○"/>
            </a:pPr>
            <a:r>
              <a:rPr lang="en" sz="1200" dirty="0"/>
              <a:t>Asked to perform exercises independently 5 days a week, for 4 weeks</a:t>
            </a:r>
            <a:endParaRPr sz="1200" dirty="0"/>
          </a:p>
          <a:p>
            <a:pPr marL="914400" lvl="1" indent="-298450" rtl="0">
              <a:lnSpc>
                <a:spcPct val="150000"/>
              </a:lnSpc>
              <a:spcBef>
                <a:spcPts val="500"/>
              </a:spcBef>
              <a:spcAft>
                <a:spcPts val="0"/>
              </a:spcAft>
              <a:buSzPts val="1100"/>
              <a:buChar char="○"/>
            </a:pPr>
            <a:r>
              <a:rPr lang="en" sz="1200" dirty="0"/>
              <a:t>Consisted of dynamic stretches to increase flexibility and range of motion</a:t>
            </a:r>
            <a:endParaRPr sz="1200" dirty="0"/>
          </a:p>
          <a:p>
            <a:pPr marL="914400" lvl="1" indent="-304800" rtl="0">
              <a:lnSpc>
                <a:spcPct val="150000"/>
              </a:lnSpc>
              <a:spcBef>
                <a:spcPts val="500"/>
              </a:spcBef>
              <a:spcAft>
                <a:spcPts val="0"/>
              </a:spcAft>
              <a:buSzPts val="1200"/>
              <a:buChar char="○"/>
            </a:pPr>
            <a:r>
              <a:rPr lang="en" sz="1200" dirty="0"/>
              <a:t>Information paper was given explaining the assigned corrective exercises depending on individual scores for each of the seven tests </a:t>
            </a:r>
            <a:endParaRPr sz="1200" dirty="0"/>
          </a:p>
          <a:p>
            <a:pPr marL="0" lvl="0" indent="0" rtl="0">
              <a:lnSpc>
                <a:spcPct val="200000"/>
              </a:lnSpc>
              <a:spcBef>
                <a:spcPts val="500"/>
              </a:spcBef>
              <a:spcAft>
                <a:spcPts val="0"/>
              </a:spcAft>
              <a:buNone/>
            </a:pPr>
            <a:endParaRPr dirty="0"/>
          </a:p>
          <a:p>
            <a:pPr marL="457200" lvl="0" indent="0" rtl="0">
              <a:lnSpc>
                <a:spcPct val="200000"/>
              </a:lnSpc>
              <a:spcBef>
                <a:spcPts val="500"/>
              </a:spcBef>
              <a:spcAft>
                <a:spcPts val="500"/>
              </a:spcAft>
              <a:buNone/>
            </a:pPr>
            <a:endParaRPr sz="12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Corrective Exercise Example</a:t>
            </a:r>
            <a:endParaRPr/>
          </a:p>
        </p:txBody>
      </p:sp>
      <p:sp>
        <p:nvSpPr>
          <p:cNvPr id="136" name="Shape 136"/>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p>
            <a:pPr marL="457200" lvl="0" indent="-317500" rtl="0">
              <a:lnSpc>
                <a:spcPct val="150000"/>
              </a:lnSpc>
              <a:spcBef>
                <a:spcPts val="0"/>
              </a:spcBef>
              <a:spcAft>
                <a:spcPts val="0"/>
              </a:spcAft>
              <a:buSzPts val="1400"/>
              <a:buChar char="●"/>
            </a:pPr>
            <a:r>
              <a:rPr lang="en" sz="1400" dirty="0"/>
              <a:t>Treatment group - scored 2 or lower on trunk stability push-up test</a:t>
            </a:r>
            <a:endParaRPr sz="1400" dirty="0"/>
          </a:p>
          <a:p>
            <a:pPr marL="457200" lvl="0" indent="-317500" rtl="0">
              <a:lnSpc>
                <a:spcPct val="150000"/>
              </a:lnSpc>
              <a:spcBef>
                <a:spcPts val="0"/>
              </a:spcBef>
              <a:spcAft>
                <a:spcPts val="0"/>
              </a:spcAft>
              <a:buSzPts val="1400"/>
              <a:buAutoNum type="arabicPeriod"/>
            </a:pPr>
            <a:r>
              <a:rPr lang="en" sz="1400" dirty="0">
                <a:highlight>
                  <a:srgbClr val="FFFFFF"/>
                </a:highlight>
              </a:rPr>
              <a:t>Push-Up Walkout</a:t>
            </a:r>
            <a:endParaRPr sz="1400" dirty="0">
              <a:highlight>
                <a:srgbClr val="FFFFFF"/>
              </a:highlight>
            </a:endParaRPr>
          </a:p>
          <a:p>
            <a:pPr marL="914400" lvl="1" indent="-298450" rtl="0">
              <a:lnSpc>
                <a:spcPct val="150000"/>
              </a:lnSpc>
              <a:spcBef>
                <a:spcPts val="0"/>
              </a:spcBef>
              <a:spcAft>
                <a:spcPts val="0"/>
              </a:spcAft>
              <a:buSzPts val="1100"/>
              <a:buAutoNum type="alphaLcPeriod"/>
            </a:pPr>
            <a:r>
              <a:rPr lang="en" dirty="0">
                <a:highlight>
                  <a:srgbClr val="FFFFFF"/>
                </a:highlight>
              </a:rPr>
              <a:t>2 x 10</a:t>
            </a:r>
            <a:endParaRPr dirty="0">
              <a:highlight>
                <a:srgbClr val="FFFFFF"/>
              </a:highlight>
            </a:endParaRPr>
          </a:p>
          <a:p>
            <a:pPr marL="457200" lvl="0" indent="-317500" rtl="0">
              <a:lnSpc>
                <a:spcPct val="150000"/>
              </a:lnSpc>
              <a:spcBef>
                <a:spcPts val="0"/>
              </a:spcBef>
              <a:spcAft>
                <a:spcPts val="0"/>
              </a:spcAft>
              <a:buSzPts val="1400"/>
              <a:buAutoNum type="arabicPeriod"/>
            </a:pPr>
            <a:r>
              <a:rPr lang="en" sz="1400" dirty="0">
                <a:highlight>
                  <a:srgbClr val="FFFFFF"/>
                </a:highlight>
              </a:rPr>
              <a:t>Push-Up on Bench</a:t>
            </a:r>
            <a:endParaRPr sz="1400" dirty="0">
              <a:highlight>
                <a:srgbClr val="FFFFFF"/>
              </a:highlight>
            </a:endParaRPr>
          </a:p>
          <a:p>
            <a:pPr marL="914400" lvl="1" indent="-298450" rtl="0">
              <a:lnSpc>
                <a:spcPct val="150000"/>
              </a:lnSpc>
              <a:spcBef>
                <a:spcPts val="0"/>
              </a:spcBef>
              <a:spcAft>
                <a:spcPts val="0"/>
              </a:spcAft>
              <a:buSzPts val="1100"/>
              <a:buAutoNum type="alphaLcPeriod"/>
            </a:pPr>
            <a:r>
              <a:rPr lang="en" dirty="0">
                <a:highlight>
                  <a:srgbClr val="FFFFFF"/>
                </a:highlight>
              </a:rPr>
              <a:t>2 x 10</a:t>
            </a:r>
            <a:endParaRPr dirty="0">
              <a:highlight>
                <a:srgbClr val="FFFFFF"/>
              </a:highlight>
            </a:endParaRPr>
          </a:p>
          <a:p>
            <a:pPr marL="457200" lvl="0" indent="-317500" rtl="0">
              <a:lnSpc>
                <a:spcPct val="150000"/>
              </a:lnSpc>
              <a:spcBef>
                <a:spcPts val="0"/>
              </a:spcBef>
              <a:spcAft>
                <a:spcPts val="0"/>
              </a:spcAft>
              <a:buSzPts val="1400"/>
              <a:buAutoNum type="arabicPeriod"/>
            </a:pPr>
            <a:r>
              <a:rPr lang="en" sz="1400" dirty="0">
                <a:highlight>
                  <a:srgbClr val="FFFFFF"/>
                </a:highlight>
              </a:rPr>
              <a:t>Standard Push-Up</a:t>
            </a:r>
            <a:endParaRPr sz="1400" dirty="0">
              <a:highlight>
                <a:srgbClr val="FFFFFF"/>
              </a:highlight>
            </a:endParaRPr>
          </a:p>
          <a:p>
            <a:pPr marL="914400" lvl="1" indent="-298450" rtl="0">
              <a:lnSpc>
                <a:spcPct val="150000"/>
              </a:lnSpc>
              <a:spcBef>
                <a:spcPts val="0"/>
              </a:spcBef>
              <a:spcAft>
                <a:spcPts val="0"/>
              </a:spcAft>
              <a:buSzPts val="1100"/>
              <a:buAutoNum type="alphaLcPeriod"/>
            </a:pPr>
            <a:r>
              <a:rPr lang="en" dirty="0">
                <a:highlight>
                  <a:srgbClr val="FFFFFF"/>
                </a:highlight>
              </a:rPr>
              <a:t>2 x 10</a:t>
            </a:r>
            <a:endParaRPr dirty="0">
              <a:highlight>
                <a:srgbClr val="FFFFFF"/>
              </a:highlight>
            </a:endParaRPr>
          </a:p>
          <a:p>
            <a:pPr marL="457200" lvl="0" indent="-317500" rtl="0">
              <a:lnSpc>
                <a:spcPct val="150000"/>
              </a:lnSpc>
              <a:spcBef>
                <a:spcPts val="0"/>
              </a:spcBef>
              <a:spcAft>
                <a:spcPts val="0"/>
              </a:spcAft>
              <a:buSzPts val="1400"/>
              <a:buAutoNum type="arabicPeriod"/>
            </a:pPr>
            <a:r>
              <a:rPr lang="en" sz="1400" dirty="0">
                <a:highlight>
                  <a:srgbClr val="FFFFFF"/>
                </a:highlight>
              </a:rPr>
              <a:t>Push-Up on Stability Ball </a:t>
            </a:r>
            <a:endParaRPr sz="1400" dirty="0">
              <a:highlight>
                <a:srgbClr val="FFFFFF"/>
              </a:highlight>
            </a:endParaRPr>
          </a:p>
          <a:p>
            <a:pPr marL="914400" lvl="1" indent="-298450" rtl="0">
              <a:lnSpc>
                <a:spcPct val="150000"/>
              </a:lnSpc>
              <a:spcBef>
                <a:spcPts val="0"/>
              </a:spcBef>
              <a:spcAft>
                <a:spcPts val="0"/>
              </a:spcAft>
              <a:buSzPts val="1100"/>
              <a:buAutoNum type="alphaLcPeriod"/>
            </a:pPr>
            <a:r>
              <a:rPr lang="en" dirty="0">
                <a:highlight>
                  <a:srgbClr val="FFFFFF"/>
                </a:highlight>
              </a:rPr>
              <a:t>2 x 10</a:t>
            </a:r>
            <a:endParaRPr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1208</Words>
  <Application>Microsoft Macintosh PowerPoint</Application>
  <PresentationFormat>On-screen Show (16:9)</PresentationFormat>
  <Paragraphs>99</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Times New Roman</vt:lpstr>
      <vt:lpstr>Raleway</vt:lpstr>
      <vt:lpstr>Arial</vt:lpstr>
      <vt:lpstr>Lato</vt:lpstr>
      <vt:lpstr>Streamline</vt:lpstr>
      <vt:lpstr>The Use of Functional Movement Screening Tests to Determine Injury Risks in Collegiate Soccer Athletes</vt:lpstr>
      <vt:lpstr>Background &amp; Introduction</vt:lpstr>
      <vt:lpstr>Background &amp; Introduction cont’d...</vt:lpstr>
      <vt:lpstr>Purpose &amp; Hypothesis </vt:lpstr>
      <vt:lpstr>Subjects</vt:lpstr>
      <vt:lpstr>Methods- Pretest-Posttest Randomized  Control Group Design  </vt:lpstr>
      <vt:lpstr>PowerPoint Presentation</vt:lpstr>
      <vt:lpstr>Treatment  </vt:lpstr>
      <vt:lpstr>Corrective Exercise Example</vt:lpstr>
      <vt:lpstr>Injury History Form</vt:lpstr>
      <vt:lpstr>Results - Demographics </vt:lpstr>
      <vt:lpstr>Results</vt:lpstr>
      <vt:lpstr>Discussion</vt:lpstr>
      <vt:lpstr>Acknowledgments </vt:lpstr>
      <vt:lpstr>References </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Functional Movement Screening Tests to Determine Injury Risks in Collegiate Soccer Athletes</dc:title>
  <cp:lastModifiedBy>Hannah Olds</cp:lastModifiedBy>
  <cp:revision>7</cp:revision>
  <dcterms:modified xsi:type="dcterms:W3CDTF">2018-04-03T20:50:49Z</dcterms:modified>
</cp:coreProperties>
</file>