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78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69" r:id="rId14"/>
    <p:sldId id="270" r:id="rId15"/>
    <p:sldId id="27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903"/>
    <a:srgbClr val="008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6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2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bekus_c\Documents\Editted%20Data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C:\Users\bekus_c\Documents\Editted%20Data%20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bekus_c\Documents\Editted%20Data%20She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'Stages-Bolting (VAL-WT) '!$B$28</c:f>
              <c:strCache>
                <c:ptCount val="1"/>
                <c:pt idx="0">
                  <c:v>VAL1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'Stages-Bolting (VAL-WT) '!$A$29:$A$32</c:f>
              <c:strCache>
                <c:ptCount val="4"/>
                <c:pt idx="0">
                  <c:v>1.08</c:v>
                </c:pt>
                <c:pt idx="1">
                  <c:v>Bolt</c:v>
                </c:pt>
                <c:pt idx="2">
                  <c:v>6.0</c:v>
                </c:pt>
                <c:pt idx="3">
                  <c:v>8.0</c:v>
                </c:pt>
              </c:strCache>
            </c:strRef>
          </c:cat>
          <c:val>
            <c:numRef>
              <c:f>'Stages-Bolting (VAL-WT) '!$B$29:$B$32</c:f>
              <c:numCache>
                <c:formatCode>General</c:formatCode>
                <c:ptCount val="4"/>
                <c:pt idx="0">
                  <c:v>23.0</c:v>
                </c:pt>
                <c:pt idx="1">
                  <c:v>27.1818181818182</c:v>
                </c:pt>
                <c:pt idx="2">
                  <c:v>31.29411764705883</c:v>
                </c:pt>
                <c:pt idx="3">
                  <c:v>32.64285714285715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CF-4886-90E2-1463CC17B38B}"/>
            </c:ext>
          </c:extLst>
        </c:ser>
        <c:ser>
          <c:idx val="1"/>
          <c:order val="1"/>
          <c:tx>
            <c:strRef>
              <c:f>'Stages-Bolting (VAL-WT) '!$C$28</c:f>
              <c:strCache>
                <c:ptCount val="1"/>
                <c:pt idx="0">
                  <c:v>WT</c:v>
                </c:pt>
              </c:strCache>
            </c:strRef>
          </c:tx>
          <c:spPr>
            <a:ln w="28575" cap="rnd">
              <a:solidFill>
                <a:srgbClr val="0080DB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80DB"/>
              </a:solidFill>
              <a:ln w="9525">
                <a:solidFill>
                  <a:srgbClr val="0080DB"/>
                </a:solidFill>
              </a:ln>
              <a:effectLst/>
            </c:spPr>
          </c:marker>
          <c:cat>
            <c:strRef>
              <c:f>'Stages-Bolting (VAL-WT) '!$A$29:$A$32</c:f>
              <c:strCache>
                <c:ptCount val="4"/>
                <c:pt idx="0">
                  <c:v>1.08</c:v>
                </c:pt>
                <c:pt idx="1">
                  <c:v>Bolt</c:v>
                </c:pt>
                <c:pt idx="2">
                  <c:v>6.0</c:v>
                </c:pt>
                <c:pt idx="3">
                  <c:v>8.0</c:v>
                </c:pt>
              </c:strCache>
            </c:strRef>
          </c:cat>
          <c:val>
            <c:numRef>
              <c:f>'Stages-Bolting (VAL-WT) '!$C$29:$C$32</c:f>
              <c:numCache>
                <c:formatCode>General</c:formatCode>
                <c:ptCount val="4"/>
                <c:pt idx="0">
                  <c:v>23.0</c:v>
                </c:pt>
                <c:pt idx="1">
                  <c:v>25.94444444444444</c:v>
                </c:pt>
                <c:pt idx="2">
                  <c:v>30.1</c:v>
                </c:pt>
                <c:pt idx="3">
                  <c:v>31.8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CF-4886-90E2-1463CC17B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2000"/>
        <c:axId val="26020048"/>
      </c:lineChart>
      <c:catAx>
        <c:axId val="20632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Stages of Growth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6020048"/>
        <c:crosses val="autoZero"/>
        <c:auto val="1"/>
        <c:lblAlgn val="ctr"/>
        <c:lblOffset val="100"/>
        <c:noMultiLvlLbl val="0"/>
      </c:catAx>
      <c:valAx>
        <c:axId val="26020048"/>
        <c:scaling>
          <c:orientation val="minMax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Average</a:t>
                </a:r>
                <a:r>
                  <a:rPr lang="en-US" sz="1800" baseline="0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Number of Days after Germination</a:t>
                </a:r>
                <a:endParaRPr lang="en-US" sz="1800" dirty="0">
                  <a:solidFill>
                    <a:sysClr val="windowText" lastClr="00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06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DB"/>
              </a:solidFill>
              <a:ln>
                <a:solidFill>
                  <a:srgbClr val="0080DB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6F-4B7A-A6F7-CDB8A7E70127}"/>
              </c:ext>
            </c:extLst>
          </c:dPt>
          <c:dPt>
            <c:idx val="1"/>
            <c:invertIfNegative val="0"/>
            <c:bubble3D val="0"/>
            <c:spPr>
              <a:solidFill>
                <a:srgbClr val="E2690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A0-4D14-8A0E-37000E30BCE8}"/>
              </c:ext>
            </c:extLst>
          </c:dPt>
          <c:errBars>
            <c:errBarType val="both"/>
            <c:errValType val="cust"/>
            <c:noEndCap val="0"/>
            <c:plus>
              <c:numRef>
                <c:f>'VAL-WT Bolt'!$E$8:$F$8</c:f>
                <c:numCache>
                  <c:formatCode>General</c:formatCode>
                  <c:ptCount val="2"/>
                  <c:pt idx="0">
                    <c:v>0.359780933458181</c:v>
                  </c:pt>
                  <c:pt idx="1">
                    <c:v>0.303236974529647</c:v>
                  </c:pt>
                </c:numCache>
              </c:numRef>
            </c:plus>
            <c:minus>
              <c:numRef>
                <c:f>'VAL-WT Bolt'!$E$8:$F$8</c:f>
                <c:numCache>
                  <c:formatCode>General</c:formatCode>
                  <c:ptCount val="2"/>
                  <c:pt idx="0">
                    <c:v>0.359780933458181</c:v>
                  </c:pt>
                  <c:pt idx="1">
                    <c:v>0.303236974529647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'VAL-WT Bolt'!$E$5:$F$5</c:f>
              <c:strCache>
                <c:ptCount val="2"/>
                <c:pt idx="0">
                  <c:v>WT</c:v>
                </c:pt>
                <c:pt idx="1">
                  <c:v>VAL1</c:v>
                </c:pt>
              </c:strCache>
            </c:strRef>
          </c:cat>
          <c:val>
            <c:numRef>
              <c:f>'VAL-WT Bolt'!$E$6:$F$6</c:f>
              <c:numCache>
                <c:formatCode>General</c:formatCode>
                <c:ptCount val="2"/>
                <c:pt idx="0">
                  <c:v>23.17910447761194</c:v>
                </c:pt>
                <c:pt idx="1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A0-4D14-8A0E-37000E30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74848"/>
        <c:axId val="-118163712"/>
      </c:barChart>
      <c:catAx>
        <c:axId val="21274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aseline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Genyotype</a:t>
                </a:r>
                <a:endParaRPr lang="en-US" sz="1800">
                  <a:solidFill>
                    <a:sysClr val="windowText" lastClr="00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8163712"/>
        <c:crosses val="autoZero"/>
        <c:auto val="1"/>
        <c:lblAlgn val="ctr"/>
        <c:lblOffset val="100"/>
        <c:noMultiLvlLbl val="0"/>
      </c:catAx>
      <c:valAx>
        <c:axId val="-118163712"/>
        <c:scaling>
          <c:orientation val="minMax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Average</a:t>
                </a:r>
                <a:r>
                  <a:rPr lang="en-US" sz="1800" baseline="0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1800" dirty="0">
                    <a:solidFill>
                      <a:sysClr val="windowText" lastClr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Number of days to Bolt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127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DB"/>
            </a:solidFill>
            <a:ln>
              <a:solidFill>
                <a:srgbClr val="0080DB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41-470B-B70A-53513B5D4E92}"/>
              </c:ext>
            </c:extLst>
          </c:dPt>
          <c:dPt>
            <c:idx val="1"/>
            <c:invertIfNegative val="0"/>
            <c:bubble3D val="0"/>
            <c:spPr>
              <a:solidFill>
                <a:srgbClr val="E26903"/>
              </a:solidFill>
              <a:ln>
                <a:solidFill>
                  <a:srgbClr val="E2690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41-470B-B70A-53513B5D4E92}"/>
              </c:ext>
            </c:extLst>
          </c:dPt>
          <c:errBars>
            <c:errBarType val="both"/>
            <c:errValType val="cust"/>
            <c:noEndCap val="0"/>
            <c:plus>
              <c:numRef>
                <c:f>'Reproductive Parts (VAL1-WT)'!$B$31:$C$31</c:f>
                <c:numCache>
                  <c:formatCode>General</c:formatCode>
                  <c:ptCount val="2"/>
                  <c:pt idx="0">
                    <c:v>4.186114264037575</c:v>
                  </c:pt>
                  <c:pt idx="1">
                    <c:v>4.44977213356686</c:v>
                  </c:pt>
                </c:numCache>
              </c:numRef>
            </c:plus>
            <c:minus>
              <c:numRef>
                <c:f>'Reproductive Parts (VAL1-WT)'!$B$31:$C$31</c:f>
                <c:numCache>
                  <c:formatCode>General</c:formatCode>
                  <c:ptCount val="2"/>
                  <c:pt idx="0">
                    <c:v>4.186114264037575</c:v>
                  </c:pt>
                  <c:pt idx="1">
                    <c:v>4.44977213356686</c:v>
                  </c:pt>
                </c:numCache>
              </c:numRef>
            </c:minus>
          </c:errBars>
          <c:cat>
            <c:strRef>
              <c:f>'Reproductive Parts (VAL1-WT)'!$B$7:$C$7</c:f>
              <c:strCache>
                <c:ptCount val="2"/>
                <c:pt idx="0">
                  <c:v>WT</c:v>
                </c:pt>
                <c:pt idx="1">
                  <c:v>VAL1</c:v>
                </c:pt>
              </c:strCache>
            </c:strRef>
          </c:cat>
          <c:val>
            <c:numRef>
              <c:f>'Reproductive Parts (VAL1-WT)'!$B$29:$C$29</c:f>
              <c:numCache>
                <c:formatCode>General</c:formatCode>
                <c:ptCount val="2"/>
                <c:pt idx="0">
                  <c:v>51.45</c:v>
                </c:pt>
                <c:pt idx="1">
                  <c:v>35.05555555555556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41-470B-B70A-53513B5D4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102496"/>
        <c:axId val="-115094992"/>
      </c:barChart>
      <c:catAx>
        <c:axId val="-11510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Genotype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5094992"/>
        <c:crosses val="autoZero"/>
        <c:auto val="1"/>
        <c:lblAlgn val="ctr"/>
        <c:lblOffset val="100"/>
        <c:noMultiLvlLbl val="0"/>
      </c:catAx>
      <c:valAx>
        <c:axId val="-115094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Average Number of Reproductive Parts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5102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04A7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DB"/>
              </a:solidFill>
              <a:ln>
                <a:solidFill>
                  <a:srgbClr val="0080DB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1-464E-96EA-8FDD2DA3DEFB}"/>
              </c:ext>
            </c:extLst>
          </c:dPt>
          <c:dPt>
            <c:idx val="1"/>
            <c:invertIfNegative val="0"/>
            <c:bubble3D val="0"/>
            <c:spPr>
              <a:solidFill>
                <a:srgbClr val="E26903"/>
              </a:solidFill>
              <a:ln>
                <a:solidFill>
                  <a:srgbClr val="E2690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F1-464E-96EA-8FDD2DA3DEFB}"/>
              </c:ext>
            </c:extLst>
          </c:dPt>
          <c:errBars>
            <c:errBarType val="both"/>
            <c:errValType val="cust"/>
            <c:noEndCap val="0"/>
            <c:plus>
              <c:numRef>
                <c:f>'Reproductive Parts (VAL1-WT)'!$F$31:$G$31</c:f>
                <c:numCache>
                  <c:formatCode>General</c:formatCode>
                  <c:ptCount val="2"/>
                  <c:pt idx="0">
                    <c:v>5.60416903084799</c:v>
                  </c:pt>
                  <c:pt idx="1">
                    <c:v>7.587459075441266</c:v>
                  </c:pt>
                </c:numCache>
              </c:numRef>
            </c:plus>
            <c:minus>
              <c:numRef>
                <c:f>'Reproductive Parts (VAL1-WT)'!$F$31:$G$31</c:f>
                <c:numCache>
                  <c:formatCode>General</c:formatCode>
                  <c:ptCount val="2"/>
                  <c:pt idx="0">
                    <c:v>5.60416903084799</c:v>
                  </c:pt>
                  <c:pt idx="1">
                    <c:v>7.587459075441266</c:v>
                  </c:pt>
                </c:numCache>
              </c:numRef>
            </c:minus>
          </c:errBars>
          <c:cat>
            <c:strRef>
              <c:f>'Reproductive Parts (VAL1-WT)'!$F$7:$G$7</c:f>
              <c:strCache>
                <c:ptCount val="2"/>
                <c:pt idx="0">
                  <c:v>WT</c:v>
                </c:pt>
                <c:pt idx="1">
                  <c:v>VAL1</c:v>
                </c:pt>
              </c:strCache>
            </c:strRef>
          </c:cat>
          <c:val>
            <c:numRef>
              <c:f>'Reproductive Parts (VAL1-WT)'!$F$29:$G$29</c:f>
              <c:numCache>
                <c:formatCode>General</c:formatCode>
                <c:ptCount val="2"/>
                <c:pt idx="0">
                  <c:v>73.65</c:v>
                </c:pt>
                <c:pt idx="1">
                  <c:v>67.38888888888866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F1-464E-96EA-8FDD2DA3D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5232"/>
        <c:axId val="25933792"/>
      </c:barChart>
      <c:catAx>
        <c:axId val="2595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Geno</a:t>
                </a:r>
                <a:r>
                  <a:rPr lang="en-US" sz="1800" b="0" baseline="0">
                    <a:latin typeface="Times New Roman" charset="0"/>
                    <a:ea typeface="Times New Roman" charset="0"/>
                    <a:cs typeface="Times New Roman" charset="0"/>
                  </a:rPr>
                  <a:t>type</a:t>
                </a:r>
                <a:endParaRPr lang="en-US" sz="1800" b="0"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5933792"/>
        <c:crosses val="autoZero"/>
        <c:auto val="1"/>
        <c:lblAlgn val="ctr"/>
        <c:lblOffset val="100"/>
        <c:noMultiLvlLbl val="0"/>
      </c:catAx>
      <c:valAx>
        <c:axId val="2593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Average Number </a:t>
                </a:r>
                <a:r>
                  <a:rPr lang="en-US" sz="1800" b="0" dirty="0">
                    <a:latin typeface="Times New Roman" charset="0"/>
                    <a:ea typeface="Times New Roman" charset="0"/>
                    <a:cs typeface="Times New Roman" charset="0"/>
                  </a:rPr>
                  <a:t>of Reproductive</a:t>
                </a:r>
                <a:r>
                  <a:rPr lang="en-US" sz="1800" b="0" baseline="0" dirty="0">
                    <a:latin typeface="Times New Roman" charset="0"/>
                    <a:ea typeface="Times New Roman" charset="0"/>
                    <a:cs typeface="Times New Roman" charset="0"/>
                  </a:rPr>
                  <a:t> Parts </a:t>
                </a:r>
                <a:endParaRPr lang="en-US" sz="1800" b="0" dirty="0"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59552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'Stages-Bolting (BZIP-WT)'!$B$28</c:f>
              <c:strCache>
                <c:ptCount val="1"/>
                <c:pt idx="0">
                  <c:v>BZIP</c:v>
                </c:pt>
              </c:strCache>
            </c:strRef>
          </c:tx>
          <c:spPr>
            <a:ln w="28575" cap="rnd">
              <a:solidFill>
                <a:srgbClr val="E26903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E26903"/>
              </a:solidFill>
              <a:ln w="9525">
                <a:solidFill>
                  <a:srgbClr val="E26903"/>
                </a:solidFill>
              </a:ln>
              <a:effectLst/>
            </c:spPr>
          </c:marker>
          <c:cat>
            <c:strRef>
              <c:f>'Stages-Bolting (BZIP-WT)'!$A$29:$A$32</c:f>
              <c:strCache>
                <c:ptCount val="4"/>
                <c:pt idx="0">
                  <c:v>1.08</c:v>
                </c:pt>
                <c:pt idx="1">
                  <c:v>Bolt</c:v>
                </c:pt>
                <c:pt idx="2">
                  <c:v>6.0</c:v>
                </c:pt>
                <c:pt idx="3">
                  <c:v>8.0</c:v>
                </c:pt>
              </c:strCache>
            </c:strRef>
          </c:cat>
          <c:val>
            <c:numRef>
              <c:f>'Stages-Bolting (BZIP-WT)'!$B$29:$B$32</c:f>
              <c:numCache>
                <c:formatCode>General</c:formatCode>
                <c:ptCount val="4"/>
                <c:pt idx="0">
                  <c:v>23.0</c:v>
                </c:pt>
                <c:pt idx="1">
                  <c:v>29.53846153846154</c:v>
                </c:pt>
                <c:pt idx="2">
                  <c:v>32.1875</c:v>
                </c:pt>
                <c:pt idx="3">
                  <c:v>32.125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9E-4993-AE87-1A28ACABFA10}"/>
            </c:ext>
          </c:extLst>
        </c:ser>
        <c:ser>
          <c:idx val="1"/>
          <c:order val="1"/>
          <c:tx>
            <c:strRef>
              <c:f>'Stages-Bolting (BZIP-WT)'!$C$28</c:f>
              <c:strCache>
                <c:ptCount val="1"/>
                <c:pt idx="0">
                  <c:v>WT</c:v>
                </c:pt>
              </c:strCache>
            </c:strRef>
          </c:tx>
          <c:spPr>
            <a:ln w="28575" cap="rnd">
              <a:solidFill>
                <a:srgbClr val="0080DB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80DB"/>
              </a:solidFill>
              <a:ln w="9525">
                <a:solidFill>
                  <a:srgbClr val="0080DB"/>
                </a:solidFill>
              </a:ln>
              <a:effectLst/>
            </c:spPr>
          </c:marker>
          <c:cat>
            <c:strRef>
              <c:f>'Stages-Bolting (BZIP-WT)'!$A$29:$A$32</c:f>
              <c:strCache>
                <c:ptCount val="4"/>
                <c:pt idx="0">
                  <c:v>1.08</c:v>
                </c:pt>
                <c:pt idx="1">
                  <c:v>Bolt</c:v>
                </c:pt>
                <c:pt idx="2">
                  <c:v>6.0</c:v>
                </c:pt>
                <c:pt idx="3">
                  <c:v>8.0</c:v>
                </c:pt>
              </c:strCache>
            </c:strRef>
          </c:cat>
          <c:val>
            <c:numRef>
              <c:f>'Stages-Bolting (BZIP-WT)'!$C$29:$C$32</c:f>
              <c:numCache>
                <c:formatCode>General</c:formatCode>
                <c:ptCount val="4"/>
                <c:pt idx="0">
                  <c:v>23.0</c:v>
                </c:pt>
                <c:pt idx="1">
                  <c:v>26.125</c:v>
                </c:pt>
                <c:pt idx="2">
                  <c:v>29.84210526315789</c:v>
                </c:pt>
                <c:pt idx="3">
                  <c:v>31.68421052631579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9E-4993-AE87-1A28ACABF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3952912"/>
        <c:axId val="-113994400"/>
      </c:lineChart>
      <c:catAx>
        <c:axId val="-113952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Stages</a:t>
                </a:r>
                <a:r>
                  <a:rPr lang="en-US" sz="18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of Growth</a:t>
                </a:r>
                <a:endParaRPr lang="en-US" sz="18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3994400"/>
        <c:crosses val="autoZero"/>
        <c:auto val="1"/>
        <c:lblAlgn val="ctr"/>
        <c:lblOffset val="100"/>
        <c:noMultiLvlLbl val="0"/>
      </c:catAx>
      <c:valAx>
        <c:axId val="-113994400"/>
        <c:scaling>
          <c:orientation val="minMax"/>
          <c:min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Average Number of Days after Germination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395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'Stages-Bolting (BZIP-WT)'!$B$28:$C$28</c:f>
              <c:strCache>
                <c:ptCount val="2"/>
                <c:pt idx="0">
                  <c:v>BZIP</c:v>
                </c:pt>
                <c:pt idx="1">
                  <c:v>WT</c:v>
                </c:pt>
              </c:strCache>
            </c:strRef>
          </c:tx>
          <c:spPr>
            <a:solidFill>
              <a:srgbClr val="0080DB"/>
            </a:solidFill>
            <a:ln>
              <a:solidFill>
                <a:srgbClr val="0080DB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6903"/>
              </a:solidFill>
              <a:ln>
                <a:solidFill>
                  <a:srgbClr val="E2690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40-4C8F-A95B-2461F36999E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440-4C8F-A95B-2461F36999EB}"/>
              </c:ext>
            </c:extLst>
          </c:dPt>
          <c:errBars>
            <c:errBarType val="both"/>
            <c:errValType val="cust"/>
            <c:noEndCap val="0"/>
            <c:plus>
              <c:numRef>
                <c:f>'Stages-Bolting (BZIP-WT)'!$M$33:$N$33</c:f>
                <c:numCache>
                  <c:formatCode>General</c:formatCode>
                  <c:ptCount val="2"/>
                  <c:pt idx="0">
                    <c:v>0.944724791125157</c:v>
                  </c:pt>
                  <c:pt idx="1">
                    <c:v>0.125</c:v>
                  </c:pt>
                </c:numCache>
              </c:numRef>
            </c:plus>
            <c:minus>
              <c:numRef>
                <c:f>'Stages-Bolting (BZIP-WT)'!$M$33:$N$33</c:f>
                <c:numCache>
                  <c:formatCode>General</c:formatCode>
                  <c:ptCount val="2"/>
                  <c:pt idx="0">
                    <c:v>0.944724791125157</c:v>
                  </c:pt>
                  <c:pt idx="1">
                    <c:v>0.125</c:v>
                  </c:pt>
                </c:numCache>
              </c:numRef>
            </c:minus>
          </c:errBars>
          <c:cat>
            <c:strRef>
              <c:f>'Stages-Bolting (BZIP-WT)'!$B$28:$C$28</c:f>
              <c:strCache>
                <c:ptCount val="2"/>
                <c:pt idx="0">
                  <c:v>BZIP</c:v>
                </c:pt>
                <c:pt idx="1">
                  <c:v>WT</c:v>
                </c:pt>
              </c:strCache>
            </c:strRef>
          </c:cat>
          <c:val>
            <c:numRef>
              <c:f>'Stages-Bolting (BZIP-WT)'!$B$30:$C$30</c:f>
              <c:numCache>
                <c:formatCode>General</c:formatCode>
                <c:ptCount val="2"/>
                <c:pt idx="0">
                  <c:v>29.53846153846154</c:v>
                </c:pt>
                <c:pt idx="1">
                  <c:v>26.125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40-4C8F-A95B-2461F3699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068080"/>
        <c:axId val="-113416528"/>
      </c:barChart>
      <c:catAx>
        <c:axId val="-11406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Genotype</a:t>
                </a:r>
                <a:endParaRPr lang="en-US" sz="1800" b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3416528"/>
        <c:crosses val="autoZero"/>
        <c:auto val="1"/>
        <c:lblAlgn val="ctr"/>
        <c:lblOffset val="100"/>
        <c:noMultiLvlLbl val="0"/>
      </c:catAx>
      <c:valAx>
        <c:axId val="-113416528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Average Number of Days to Bolt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1140680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04A7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DB"/>
              </a:solidFill>
              <a:ln>
                <a:solidFill>
                  <a:srgbClr val="0080DB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E4-4CCB-8FCB-98FF969E9CB8}"/>
              </c:ext>
            </c:extLst>
          </c:dPt>
          <c:dPt>
            <c:idx val="1"/>
            <c:invertIfNegative val="0"/>
            <c:bubble3D val="0"/>
            <c:spPr>
              <a:solidFill>
                <a:srgbClr val="E26903"/>
              </a:solidFill>
              <a:ln>
                <a:solidFill>
                  <a:srgbClr val="E2690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E4-4CCB-8FCB-98FF969E9CB8}"/>
              </c:ext>
            </c:extLst>
          </c:dPt>
          <c:errBars>
            <c:errBarType val="both"/>
            <c:errValType val="cust"/>
            <c:noEndCap val="0"/>
            <c:plus>
              <c:numRef>
                <c:f>'Reproductive Parts (BZIP-WT)'!$B$31:$C$31</c:f>
                <c:numCache>
                  <c:formatCode>General</c:formatCode>
                  <c:ptCount val="2"/>
                  <c:pt idx="0">
                    <c:v>4.909146870046738</c:v>
                  </c:pt>
                  <c:pt idx="1">
                    <c:v>4.617504199157773</c:v>
                  </c:pt>
                </c:numCache>
              </c:numRef>
            </c:plus>
            <c:minus>
              <c:numRef>
                <c:f>'Reproductive Parts (BZIP-WT)'!$B$31:$C$31</c:f>
                <c:numCache>
                  <c:formatCode>General</c:formatCode>
                  <c:ptCount val="2"/>
                  <c:pt idx="0">
                    <c:v>4.909146870046738</c:v>
                  </c:pt>
                  <c:pt idx="1">
                    <c:v>4.617504199157773</c:v>
                  </c:pt>
                </c:numCache>
              </c:numRef>
            </c:minus>
          </c:errBars>
          <c:cat>
            <c:strRef>
              <c:f>'Reproductive Parts (BZIP-WT)'!$B$7:$C$7</c:f>
              <c:strCache>
                <c:ptCount val="2"/>
                <c:pt idx="0">
                  <c:v>WT</c:v>
                </c:pt>
                <c:pt idx="1">
                  <c:v>BZIP</c:v>
                </c:pt>
              </c:strCache>
            </c:strRef>
          </c:cat>
          <c:val>
            <c:numRef>
              <c:f>'Reproductive Parts (BZIP-WT)'!$B$29:$C$29</c:f>
              <c:numCache>
                <c:formatCode>General</c:formatCode>
                <c:ptCount val="2"/>
                <c:pt idx="0">
                  <c:v>54.31578947368408</c:v>
                </c:pt>
                <c:pt idx="1">
                  <c:v>30.55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E4-4CCB-8FCB-98FF969E9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68288"/>
        <c:axId val="23404176"/>
      </c:barChart>
      <c:catAx>
        <c:axId val="2316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Genotype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3404176"/>
        <c:crosses val="autoZero"/>
        <c:auto val="1"/>
        <c:lblAlgn val="ctr"/>
        <c:lblOffset val="100"/>
        <c:noMultiLvlLbl val="0"/>
      </c:catAx>
      <c:valAx>
        <c:axId val="23404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Average</a:t>
                </a:r>
                <a:r>
                  <a:rPr lang="en-US" sz="1800" b="0" baseline="0">
                    <a:latin typeface="Times New Roman" charset="0"/>
                    <a:ea typeface="Times New Roman" charset="0"/>
                    <a:cs typeface="Times New Roman" charset="0"/>
                  </a:rPr>
                  <a:t> Number of Reproductive Parts</a:t>
                </a:r>
                <a:endParaRPr lang="en-US" sz="1800" b="0"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31682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04A7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DB"/>
              </a:solidFill>
              <a:ln>
                <a:solidFill>
                  <a:srgbClr val="0080DB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AE-48EA-B859-2F140CA3E765}"/>
              </c:ext>
            </c:extLst>
          </c:dPt>
          <c:dPt>
            <c:idx val="1"/>
            <c:invertIfNegative val="0"/>
            <c:bubble3D val="0"/>
            <c:spPr>
              <a:solidFill>
                <a:srgbClr val="E26903"/>
              </a:solidFill>
              <a:ln>
                <a:solidFill>
                  <a:srgbClr val="E2690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AE-48EA-B859-2F140CA3E765}"/>
              </c:ext>
            </c:extLst>
          </c:dPt>
          <c:errBars>
            <c:errBarType val="both"/>
            <c:errValType val="cust"/>
            <c:noEndCap val="0"/>
            <c:plus>
              <c:numRef>
                <c:f>'Reproductive Parts (BZIP-WT)'!$F$31:$G$31</c:f>
                <c:numCache>
                  <c:formatCode>General</c:formatCode>
                  <c:ptCount val="2"/>
                  <c:pt idx="0">
                    <c:v>6.23187430151969</c:v>
                  </c:pt>
                  <c:pt idx="1">
                    <c:v>6.929827892515298</c:v>
                  </c:pt>
                </c:numCache>
              </c:numRef>
            </c:plus>
            <c:minus>
              <c:numRef>
                <c:f>'Reproductive Parts (BZIP-WT)'!$F$31:$G$31</c:f>
                <c:numCache>
                  <c:formatCode>General</c:formatCode>
                  <c:ptCount val="2"/>
                  <c:pt idx="0">
                    <c:v>6.23187430151969</c:v>
                  </c:pt>
                  <c:pt idx="1">
                    <c:v>6.929827892515298</c:v>
                  </c:pt>
                </c:numCache>
              </c:numRef>
            </c:minus>
          </c:errBars>
          <c:cat>
            <c:strRef>
              <c:f>'Reproductive Parts (BZIP-WT)'!$F$7:$G$7</c:f>
              <c:strCache>
                <c:ptCount val="2"/>
                <c:pt idx="0">
                  <c:v>WT</c:v>
                </c:pt>
                <c:pt idx="1">
                  <c:v>BZIP</c:v>
                </c:pt>
              </c:strCache>
            </c:strRef>
          </c:cat>
          <c:val>
            <c:numRef>
              <c:f>'Reproductive Parts (BZIP-WT)'!$F$29:$G$29</c:f>
              <c:numCache>
                <c:formatCode>General</c:formatCode>
                <c:ptCount val="2"/>
                <c:pt idx="0">
                  <c:v>77.0</c:v>
                </c:pt>
                <c:pt idx="1">
                  <c:v>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AE-48EA-B859-2F140CA3E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6000"/>
        <c:axId val="23083504"/>
      </c:barChart>
      <c:catAx>
        <c:axId val="2307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Genotype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3083504"/>
        <c:crosses val="autoZero"/>
        <c:auto val="1"/>
        <c:lblAlgn val="ctr"/>
        <c:lblOffset val="100"/>
        <c:noMultiLvlLbl val="0"/>
      </c:catAx>
      <c:valAx>
        <c:axId val="2308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0">
                    <a:latin typeface="Times New Roman" charset="0"/>
                    <a:ea typeface="Times New Roman" charset="0"/>
                    <a:cs typeface="Times New Roman" charset="0"/>
                  </a:rPr>
                  <a:t>Average Number of Reproductive Parts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307600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59CA-05FF-8B4F-86B1-BA8F6328285B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65B5D-7A1A-DC4F-B08B-2EC96467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02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articles.extension.org</a:t>
            </a:r>
            <a:r>
              <a:rPr lang="en-US" dirty="0" smtClean="0"/>
              <a:t>/pages/28006/oilseed-crops-for-biodiesel-production#Oilseed%20Crops%20for%20Biodiesel%20Production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Function: increase seed oil production but what other does it do to harm the development 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Mutation: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Two different genes, two different pathways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Study in parallel to see other developmental processes they control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Don’t want to alter one outcome to then get other negative outcomes with it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Transcriptional regulators: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Alter the amount of proportions of seed storage proteins or oils when developing seeds</a:t>
            </a:r>
          </a:p>
          <a:p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When mutate one or the other you get excess </a:t>
            </a:r>
          </a:p>
          <a:p>
            <a:r>
              <a:rPr lang="en-US" dirty="0" smtClean="0"/>
              <a:t>Even though</a:t>
            </a:r>
            <a:r>
              <a:rPr lang="en-US" baseline="0" dirty="0" smtClean="0"/>
              <a:t> it makes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1.08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8 leaf-rosettes</a:t>
            </a:r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Bolt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6.0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flower emergence</a:t>
            </a:r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8.0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 silique ripening</a:t>
            </a:r>
          </a:p>
          <a:p>
            <a:pPr lvl="1"/>
            <a:endParaRPr lang="en-US" sz="2600" dirty="0" smtClean="0">
              <a:latin typeface="Times New Roman" charset="0"/>
              <a:ea typeface="Times New Roman" charset="0"/>
              <a:cs typeface="Times New Roman" charset="0"/>
              <a:sym typeface="Wingdings"/>
            </a:endParaRP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Eve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origin to day 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5 weeks and 6 weeks on the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65B5D-7A1A-DC4F-B08B-2EC96467D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4/3/18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4/3/18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10400" y="157163"/>
            <a:ext cx="1981200" cy="6622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46" y="5252748"/>
            <a:ext cx="1527048" cy="1527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9" y="1400176"/>
            <a:ext cx="6643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Evaluating the Effects of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Gene Mutation on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Arabidopsis thaliana</a:t>
            </a:r>
          </a:p>
          <a:p>
            <a:pPr algn="ctr"/>
            <a:endParaRPr lang="en-US" sz="3600" i="1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CarolAnne Bekus, Dr. Erin Friedman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17688190"/>
              </p:ext>
            </p:extLst>
          </p:nvPr>
        </p:nvGraphicFramePr>
        <p:xfrm>
          <a:off x="420545" y="374903"/>
          <a:ext cx="8311896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1"/>
          <p:cNvSpPr txBox="1"/>
          <p:nvPr/>
        </p:nvSpPr>
        <p:spPr>
          <a:xfrm>
            <a:off x="420545" y="5412484"/>
            <a:ext cx="8311896" cy="12740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4: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Stages of growth for mutant and wild type plants. This graph looks at stages when there are 8-leaf rosettes (1.08), </a:t>
            </a:r>
            <a:r>
              <a:rPr lang="en-US" sz="1600" dirty="0" smtClean="0">
                <a:latin typeface="Times New Roman" charset="0"/>
                <a:ea typeface="Times New Roman" charset="0"/>
              </a:rPr>
              <a:t>emergence of bolt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, </a:t>
            </a:r>
            <a:r>
              <a:rPr lang="en-US" sz="1600" dirty="0" err="1">
                <a:effectLst/>
                <a:latin typeface="Times New Roman" charset="0"/>
                <a:ea typeface="Times New Roman" charset="0"/>
              </a:rPr>
              <a:t>anthesis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 (6.0), and silique ripening (8.0) for 20 specimen of each phenotype.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3850" y="2483595"/>
            <a:ext cx="788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bZIP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16117749"/>
              </p:ext>
            </p:extLst>
          </p:nvPr>
        </p:nvGraphicFramePr>
        <p:xfrm>
          <a:off x="420545" y="284478"/>
          <a:ext cx="8311896" cy="50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3"/>
          <p:cNvSpPr txBox="1"/>
          <p:nvPr/>
        </p:nvSpPr>
        <p:spPr>
          <a:xfrm>
            <a:off x="420545" y="5434582"/>
            <a:ext cx="8311896" cy="115309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5: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Comparison of the average number of days to bolt for both WT and BZIP</a:t>
            </a:r>
            <a:r>
              <a:rPr lang="en-US" sz="1600" i="1" dirty="0">
                <a:effectLst/>
                <a:latin typeface="Times New Roman" charset="0"/>
                <a:ea typeface="Times New Roman" charset="0"/>
              </a:rPr>
              <a:t>.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Data was taken from 20 samples per treatment. Error bars signify standard error.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charset="0"/>
                <a:ea typeface="Times New Roman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350" y="4490733"/>
            <a:ext cx="788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bZIP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2983698"/>
              </p:ext>
            </p:extLst>
          </p:nvPr>
        </p:nvGraphicFramePr>
        <p:xfrm>
          <a:off x="314063" y="372426"/>
          <a:ext cx="4037669" cy="446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31492149"/>
              </p:ext>
            </p:extLst>
          </p:nvPr>
        </p:nvGraphicFramePr>
        <p:xfrm>
          <a:off x="4686299" y="372426"/>
          <a:ext cx="4096433" cy="446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31"/>
          <p:cNvSpPr txBox="1"/>
          <p:nvPr/>
        </p:nvSpPr>
        <p:spPr>
          <a:xfrm>
            <a:off x="314063" y="5047678"/>
            <a:ext cx="4037669" cy="159601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6a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. The average number of reproductive parts (flowers and siliques) under light of 73 PPF after 5 weeks for 20 specimens of </a:t>
            </a:r>
            <a:r>
              <a:rPr lang="en-US" sz="1600" i="1" dirty="0">
                <a:effectLst/>
                <a:latin typeface="Times New Roman" charset="0"/>
                <a:ea typeface="Times New Roman" charset="0"/>
              </a:rPr>
              <a:t>bZIP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and WT. Error bars represent standard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error.</a:t>
            </a:r>
            <a:endParaRPr lang="en-US" sz="16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9" name="Text Box 32"/>
          <p:cNvSpPr txBox="1"/>
          <p:nvPr/>
        </p:nvSpPr>
        <p:spPr>
          <a:xfrm>
            <a:off x="4686299" y="5047678"/>
            <a:ext cx="4096434" cy="15960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Figure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6b</a:t>
            </a:r>
            <a:r>
              <a:rPr lang="en-US" sz="16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. The average number of reproductive parts (flowers and siliques) under light of 73 PPF after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6 </a:t>
            </a:r>
            <a:r>
              <a:rPr lang="en-US" sz="16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weeks for 20 specimens of </a:t>
            </a:r>
            <a:r>
              <a:rPr lang="en-US" sz="1600" i="1" dirty="0">
                <a:effectLst/>
                <a:latin typeface="Times New Roman" charset="0"/>
                <a:ea typeface="Times New Roman" charset="0"/>
                <a:cs typeface="Times New Roman" charset="0"/>
              </a:rPr>
              <a:t>bZIP </a:t>
            </a:r>
            <a:r>
              <a:rPr lang="en-US" sz="16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and WT. Error bars represent standard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error.</a:t>
            </a:r>
            <a:endParaRPr lang="en-US" sz="1600" dirty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0444" y="623171"/>
            <a:ext cx="871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Week 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6213" y="623171"/>
            <a:ext cx="87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Week 6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4645" y="4037289"/>
            <a:ext cx="788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bZIP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6213" y="4037289"/>
            <a:ext cx="788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bZIP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31084"/>
            <a:ext cx="8381260" cy="4641154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Mutants longer to bolt and reach                        each developmental stage</a:t>
            </a:r>
          </a:p>
          <a:p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Significantly lower reproductive                        parts at week 5</a:t>
            </a:r>
          </a:p>
          <a:p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Gap closes at between WT and mutant at week 6</a:t>
            </a:r>
          </a:p>
          <a:p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6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600" i="1" dirty="0" smtClean="0">
                <a:latin typeface="Times New Roman" charset="0"/>
                <a:ea typeface="Times New Roman" charset="0"/>
                <a:cs typeface="Times New Roman" charset="0"/>
              </a:rPr>
              <a:t>al1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2600" i="1" dirty="0" err="1" smtClean="0">
                <a:latin typeface="Times New Roman" charset="0"/>
                <a:ea typeface="Times New Roman" charset="0"/>
                <a:cs typeface="Times New Roman" charset="0"/>
              </a:rPr>
              <a:t>bZIP</a:t>
            </a:r>
            <a:r>
              <a:rPr lang="en-US" sz="26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have similar phenotypes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Results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-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8121" r="14276" b="14047"/>
          <a:stretch/>
        </p:blipFill>
        <p:spPr>
          <a:xfrm>
            <a:off x="5955175" y="1655413"/>
            <a:ext cx="2927590" cy="26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31084"/>
            <a:ext cx="8407893" cy="478174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Fewer number of structures that make the oil are emerging later.</a:t>
            </a: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Less reproductive parts ≠ necessarily mean    less seeds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How do we optimize the plant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lvl="1"/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Pathways may react differently to other stresses</a:t>
            </a:r>
          </a:p>
          <a:p>
            <a:pPr lvl="1"/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Light intensities, drought conditions,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etc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31084"/>
            <a:ext cx="8407893" cy="47817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Boyes, D.,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Zayed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Ascenzi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R.,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McCaskill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A.J., Hoffman, N., Davis, K., and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Gorlach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J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 (2001).  Growth stage-based phenotypic analysis of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Arabidopsis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: a model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for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high throughput functional genomics in plants.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The Plant Cell.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13,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1499-	1500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Jakoby, M.,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Weisshaar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B.,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Dröge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-Laser, W., Vicente-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Carbajosa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J., Tiedemann, J.,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Kroj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T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., &amp;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Parcy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F. (2002). bZIP transcription factors in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Arabidopsis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 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Trends in </a:t>
            </a:r>
            <a:r>
              <a:rPr 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	plant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science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 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(3),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106-111.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Sharma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N., Bender, Y., Boyle, K., and Robert, P. R. (2013). High-level expression of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sugar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inducible gene2 (HSI2) is a negative regulator of drought stress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tolerance 	in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Arabidopsis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BMC plant biology.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13, 170. </a:t>
            </a:r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Shewry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P.R., Napier, J.A., Tatham, A.S., (1995) Seed storage proteins: structures and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biosynthesis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The Plant Cell.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7,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945-956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Suzuki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M., Wang, H.H., and McCarty, D.R. (2007) Repression of the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LEAFY 	COTYLEDON 1/B3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regulatory network in plant embryo development by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VP1/ABSCISIC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ACID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INTENSITIVE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3-LIKE B3 genes.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Plant physiology.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143,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	902-911.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The Arabidopsis Information Resource. 2016. </a:t>
            </a:r>
            <a:r>
              <a:rPr 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About Arabidopsis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. Phoenix 	Bioinformatics. Available from: 	https://www.arabidopsis.org/portals/education/aboutarabidopsis.jsp#sum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Collakova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, E. </a:t>
            </a:r>
            <a:r>
              <a:rPr lang="en-US" sz="1400" i="1" dirty="0">
                <a:latin typeface="Times New Roman" charset="0"/>
                <a:ea typeface="Times New Roman" charset="0"/>
                <a:cs typeface="Times New Roman" charset="0"/>
              </a:rPr>
              <a:t>High-level sugar inducible 2 (HSI2) or VPI/ABI3-like (VAL 1</a:t>
            </a:r>
            <a:r>
              <a:rPr lang="en-US" sz="1400" i="1" dirty="0" smtClean="0">
                <a:latin typeface="Times New Roman" charset="0"/>
                <a:ea typeface="Times New Roman" charset="0"/>
                <a:cs typeface="Times New Roman" charset="0"/>
              </a:rPr>
              <a:t>)                        	(AT2G30470).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n.d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VA: Virginia Tech. 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References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Questions?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brightnessContrast bright="-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8121" r="14276" b="14047"/>
          <a:stretch/>
        </p:blipFill>
        <p:spPr>
          <a:xfrm>
            <a:off x="4552856" y="4021822"/>
            <a:ext cx="2927590" cy="2618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3" y="1585912"/>
            <a:ext cx="3894542" cy="5105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24" y="1585912"/>
            <a:ext cx="2478855" cy="32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85912"/>
            <a:ext cx="8381259" cy="50269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Simple genome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Easy maintenance and space-efficient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Short life-cycle (~6 weeks)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Applicable similarities                                 with other plants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cap="none" dirty="0" smtClean="0">
                <a:latin typeface="Times New Roman" charset="0"/>
                <a:ea typeface="Times New Roman" charset="0"/>
                <a:cs typeface="Times New Roman" charset="0"/>
              </a:rPr>
              <a:t>Arabidopsis thaliana: 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Model Organism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38976" r="741" b="2817"/>
          <a:stretch/>
        </p:blipFill>
        <p:spPr>
          <a:xfrm>
            <a:off x="244494" y="4178778"/>
            <a:ext cx="4769196" cy="2304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8706" y="3454196"/>
            <a:ext cx="3461632" cy="25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31084"/>
            <a:ext cx="8407893" cy="478174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Oil seed crops for biodiesel production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Soy beans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Rapeseed and Canola</a:t>
            </a:r>
          </a:p>
          <a:p>
            <a:pPr lvl="1"/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Biodiesel over Petroleum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Increase fuel efficiency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Environmental factors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Easier production/renewable energy </a:t>
            </a: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Importance of Seed Oil Production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755" t="5188" r="6079" b="5417"/>
          <a:stretch/>
        </p:blipFill>
        <p:spPr>
          <a:xfrm>
            <a:off x="5152013" y="2411764"/>
            <a:ext cx="3234750" cy="28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314" y="1779936"/>
            <a:ext cx="5791200" cy="48840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Both genes: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Transcription regulators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bZIP67 and VPI/AB13-like 1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Similar in main food source plants </a:t>
            </a:r>
          </a:p>
          <a:p>
            <a:pPr lvl="2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Soybean, Rapeseed, Sunflower, Maize, etc. </a:t>
            </a:r>
          </a:p>
          <a:p>
            <a:pPr lvl="2"/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Mutant: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Increased seed storage proteins</a:t>
            </a:r>
          </a:p>
          <a:p>
            <a:pPr lvl="1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Reduced oil production in seeds</a:t>
            </a: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cap="none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600" i="1" cap="none" dirty="0" smtClean="0">
                <a:latin typeface="Times New Roman" charset="0"/>
                <a:ea typeface="Times New Roman" charset="0"/>
                <a:cs typeface="Times New Roman" charset="0"/>
              </a:rPr>
              <a:t>al1 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3600" i="1" cap="none" dirty="0" smtClean="0">
                <a:latin typeface="Times New Roman" charset="0"/>
                <a:ea typeface="Times New Roman" charset="0"/>
                <a:cs typeface="Times New Roman" charset="0"/>
              </a:rPr>
              <a:t>bZIP</a:t>
            </a:r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 Gene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083" r="26750"/>
          <a:stretch/>
        </p:blipFill>
        <p:spPr>
          <a:xfrm>
            <a:off x="6172596" y="1585911"/>
            <a:ext cx="1935434" cy="4192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31084"/>
                <a:ext cx="8407893" cy="478174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>
                    <a:solidFill>
                      <a:schemeClr val="tx2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Light intensity measured                                       in PPF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µ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endParaRPr lang="en-US" sz="26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Growth Chamber</a:t>
                </a:r>
              </a:p>
              <a:p>
                <a:pPr lvl="1"/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23°C temp</a:t>
                </a:r>
              </a:p>
              <a:p>
                <a:pPr lvl="1"/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16 hours light;                                                               8 hours dark</a:t>
                </a:r>
              </a:p>
              <a:p>
                <a:pPr lvl="1"/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Bottom-watered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1084"/>
                <a:ext cx="8407893" cy="4781742"/>
              </a:xfrm>
              <a:blipFill rotWithShape="0">
                <a:blip r:embed="rId3"/>
                <a:stretch>
                  <a:fillRect l="-435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Growth Conditions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91" y="2800350"/>
            <a:ext cx="2792763" cy="361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5523" r="17928" b="3561"/>
          <a:stretch/>
        </p:blipFill>
        <p:spPr>
          <a:xfrm>
            <a:off x="6528163" y="1664206"/>
            <a:ext cx="2372950" cy="33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31084"/>
            <a:ext cx="8407893" cy="4781742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Why look at the time the plants bolt?</a:t>
            </a:r>
            <a:endParaRPr 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>
                <a:latin typeface="Times New Roman" charset="0"/>
                <a:ea typeface="Times New Roman" charset="0"/>
                <a:cs typeface="Times New Roman" charset="0"/>
              </a:rPr>
              <a:t>Stages of the Life Cycle: Bolting</a:t>
            </a:r>
            <a:endParaRPr lang="en-US" sz="3600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2" y="5330951"/>
            <a:ext cx="1527048" cy="152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0" y="2128533"/>
            <a:ext cx="2443162" cy="1966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4" y="1827433"/>
            <a:ext cx="2027877" cy="2913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5"/>
          <a:stretch/>
        </p:blipFill>
        <p:spPr>
          <a:xfrm>
            <a:off x="4944443" y="1839264"/>
            <a:ext cx="1903393" cy="2913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57" y="1797268"/>
            <a:ext cx="1784236" cy="2943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7283" y="4179176"/>
            <a:ext cx="149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Stage 1.08</a:t>
            </a:r>
            <a:endParaRPr lang="en-US" sz="20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3780" y="4786437"/>
            <a:ext cx="80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Bolt</a:t>
            </a:r>
            <a:endParaRPr lang="en-US" sz="20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173" y="4815196"/>
            <a:ext cx="149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Stage 6.0 </a:t>
            </a:r>
            <a:endParaRPr lang="en-US" sz="20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7530" y="4816909"/>
            <a:ext cx="149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Stage 8.0 </a:t>
            </a:r>
            <a:endParaRPr lang="en-US" sz="20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5066190"/>
              </p:ext>
            </p:extLst>
          </p:nvPr>
        </p:nvGraphicFramePr>
        <p:xfrm>
          <a:off x="442913" y="330326"/>
          <a:ext cx="8315325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4"/>
          <p:cNvSpPr txBox="1"/>
          <p:nvPr/>
        </p:nvSpPr>
        <p:spPr>
          <a:xfrm>
            <a:off x="442913" y="5515293"/>
            <a:ext cx="8315325" cy="12003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1: Stages of growth between mutant and wild type. This graph looks at stages when there are 8-leaf rosettes (1.08), </a:t>
            </a:r>
            <a:r>
              <a:rPr lang="en-US" sz="1600" dirty="0" smtClean="0">
                <a:latin typeface="Times New Roman" charset="0"/>
                <a:ea typeface="Times New Roman" charset="0"/>
              </a:rPr>
              <a:t>emergence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of bolt, flower emergence (6.0), and silique ripening.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charset="0"/>
                <a:ea typeface="Times New Roman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5289" y="2430528"/>
            <a:ext cx="742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val1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35819572"/>
              </p:ext>
            </p:extLst>
          </p:nvPr>
        </p:nvGraphicFramePr>
        <p:xfrm>
          <a:off x="420545" y="329183"/>
          <a:ext cx="8311896" cy="50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420545" y="5482334"/>
            <a:ext cx="8311896" cy="11053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2: Comparison of the average number of days to bolt for both WT and </a:t>
            </a:r>
            <a:r>
              <a:rPr lang="en-US" sz="1600" i="1" dirty="0">
                <a:effectLst/>
                <a:latin typeface="Times New Roman" charset="0"/>
                <a:ea typeface="Times New Roman" charset="0"/>
              </a:rPr>
              <a:t>val1.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Data was taken from 72 samples per genotype over 2 trials of the same experiment.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charset="0"/>
                <a:ea typeface="Times New Roman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77" y="4525298"/>
            <a:ext cx="1100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val1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92" y="1585912"/>
            <a:ext cx="8862002" cy="5272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316175"/>
              </p:ext>
            </p:extLst>
          </p:nvPr>
        </p:nvGraphicFramePr>
        <p:xfrm>
          <a:off x="285431" y="399096"/>
          <a:ext cx="4207212" cy="447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237773"/>
              </p:ext>
            </p:extLst>
          </p:nvPr>
        </p:nvGraphicFramePr>
        <p:xfrm>
          <a:off x="4629149" y="399094"/>
          <a:ext cx="4128135" cy="447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0"/>
          <p:cNvSpPr txBox="1"/>
          <p:nvPr/>
        </p:nvSpPr>
        <p:spPr>
          <a:xfrm>
            <a:off x="285431" y="5049203"/>
            <a:ext cx="4207212" cy="156590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3a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. The average number of reproductive parts (flowers and siliques) under light of 73 PPF after 5 weeks for 20 specimens of </a:t>
            </a:r>
            <a:r>
              <a:rPr lang="en-US" sz="1600" i="1" dirty="0">
                <a:effectLst/>
                <a:latin typeface="Times New Roman" charset="0"/>
                <a:ea typeface="Times New Roman" charset="0"/>
              </a:rPr>
              <a:t>val1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and WT. Error bars represent standard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error.</a:t>
            </a:r>
            <a:endParaRPr lang="en-US" sz="16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9" name="Text Box 22"/>
          <p:cNvSpPr txBox="1"/>
          <p:nvPr/>
        </p:nvSpPr>
        <p:spPr>
          <a:xfrm>
            <a:off x="4629149" y="5063174"/>
            <a:ext cx="4128135" cy="155193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charset="0"/>
                <a:ea typeface="Times New Roman" charset="0"/>
              </a:rPr>
              <a:t>Figure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3b.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The average number of reproductive parts (flowers and siliques) under light of 73 PPF after 6 weeks for 20 specimens of </a:t>
            </a:r>
            <a:r>
              <a:rPr lang="en-US" sz="1600" i="1" dirty="0">
                <a:effectLst/>
                <a:latin typeface="Times New Roman" charset="0"/>
                <a:ea typeface="Times New Roman" charset="0"/>
              </a:rPr>
              <a:t>val1 </a:t>
            </a:r>
            <a:r>
              <a:rPr lang="en-US" sz="1600" dirty="0">
                <a:effectLst/>
                <a:latin typeface="Times New Roman" charset="0"/>
                <a:ea typeface="Times New Roman" charset="0"/>
              </a:rPr>
              <a:t>and WT. Error bars represent standard </a:t>
            </a:r>
            <a:r>
              <a:rPr lang="en-US" sz="1600" dirty="0" smtClean="0">
                <a:effectLst/>
                <a:latin typeface="Times New Roman" charset="0"/>
                <a:ea typeface="Times New Roman" charset="0"/>
              </a:rPr>
              <a:t>error.</a:t>
            </a:r>
            <a:endParaRPr lang="en-US" sz="16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0414" y="4037289"/>
            <a:ext cx="657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val1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6213" y="4037289"/>
            <a:ext cx="750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val1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7743" y="623171"/>
            <a:ext cx="10142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Week 5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43" y="623171"/>
            <a:ext cx="99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Week 6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8607</TotalTime>
  <Words>790</Words>
  <Application>Microsoft Macintosh PowerPoint</Application>
  <PresentationFormat>On-screen Show (4:3)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Cambria Math</vt:lpstr>
      <vt:lpstr>Franklin Gothic Medium</vt:lpstr>
      <vt:lpstr>Times New Roman</vt:lpstr>
      <vt:lpstr>Wingdings</vt:lpstr>
      <vt:lpstr>Wingdings 2</vt:lpstr>
      <vt:lpstr>Grid</vt:lpstr>
      <vt:lpstr>PowerPoint Presentation</vt:lpstr>
      <vt:lpstr>Arabidopsis thaliana: Model Organism</vt:lpstr>
      <vt:lpstr>Importance of Seed Oil Production</vt:lpstr>
      <vt:lpstr>val1 and bZIP Gene</vt:lpstr>
      <vt:lpstr>Growth Conditions</vt:lpstr>
      <vt:lpstr>Stages of the Life Cycle: Bolting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Conclusion</vt:lpstr>
      <vt:lpstr>References</vt:lpstr>
      <vt:lpstr>Questions?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Mesothelioma Gene-targeting drug</dc:title>
  <dc:creator>CarolAnne Bekus</dc:creator>
  <cp:lastModifiedBy>CAROLANNE BEKUS</cp:lastModifiedBy>
  <cp:revision>86</cp:revision>
  <dcterms:created xsi:type="dcterms:W3CDTF">2016-04-18T03:03:50Z</dcterms:created>
  <dcterms:modified xsi:type="dcterms:W3CDTF">2018-04-04T00:39:05Z</dcterms:modified>
</cp:coreProperties>
</file>