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1"/>
  </p:sldMasterIdLst>
  <p:sldIdLst>
    <p:sldId id="256" r:id="rId2"/>
    <p:sldId id="257" r:id="rId3"/>
    <p:sldId id="258" r:id="rId4"/>
    <p:sldId id="261" r:id="rId5"/>
    <p:sldId id="259"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72A12B-17FF-5B40-B378-2A0E6801CC93}">
          <p14:sldIdLst>
            <p14:sldId id="256"/>
            <p14:sldId id="257"/>
            <p14:sldId id="258"/>
            <p14:sldId id="261"/>
            <p14:sldId id="259"/>
            <p14:sldId id="260"/>
            <p14:sldId id="262"/>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18"/>
  </p:normalViewPr>
  <p:slideViewPr>
    <p:cSldViewPr snapToGrid="0" snapToObjects="1">
      <p:cViewPr>
        <p:scale>
          <a:sx n="77" d="100"/>
          <a:sy n="77" d="100"/>
        </p:scale>
        <p:origin x="16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401293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2F81-3C5F-0842-9BF9-FD55A248F374}" type="datetimeFigureOut">
              <a:rPr lang="en-US" smtClean="0"/>
              <a:t>4/3/18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374476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3532457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11130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2582470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E82F81-3C5F-0842-9BF9-FD55A248F374}" type="datetimeFigureOut">
              <a:rPr lang="en-US" smtClean="0"/>
              <a:t>4/3/18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283464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E82F81-3C5F-0842-9BF9-FD55A248F374}" type="datetimeFigureOut">
              <a:rPr lang="en-US" smtClean="0"/>
              <a:t>4/3/18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118596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829203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154581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217919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2F81-3C5F-0842-9BF9-FD55A248F374}" type="datetimeFigureOut">
              <a:rPr lang="en-US" smtClean="0"/>
              <a:t>4/3/18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344377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E82F81-3C5F-0842-9BF9-FD55A248F374}" type="datetimeFigureOut">
              <a:rPr lang="en-US" smtClean="0"/>
              <a:t>4/3/18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2882779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82F81-3C5F-0842-9BF9-FD55A248F374}" type="datetimeFigureOut">
              <a:rPr lang="en-US" smtClean="0"/>
              <a:t>4/3/18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40526410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E82F81-3C5F-0842-9BF9-FD55A248F374}" type="datetimeFigureOut">
              <a:rPr lang="en-US" smtClean="0"/>
              <a:t>4/3/18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272232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82F81-3C5F-0842-9BF9-FD55A248F374}" type="datetimeFigureOut">
              <a:rPr lang="en-US" smtClean="0"/>
              <a:t>4/3/18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425764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2F81-3C5F-0842-9BF9-FD55A248F374}" type="datetimeFigureOut">
              <a:rPr lang="en-US" smtClean="0"/>
              <a:t>4/3/18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29033562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2F81-3C5F-0842-9BF9-FD55A248F374}" type="datetimeFigureOut">
              <a:rPr lang="en-US" smtClean="0"/>
              <a:t>4/3/18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D0C7BB-2629-0F4C-89FA-2452BD1BB8FB}" type="slidenum">
              <a:rPr lang="en-US" smtClean="0"/>
              <a:t>‹#›</a:t>
            </a:fld>
            <a:endParaRPr lang="en-US"/>
          </a:p>
        </p:txBody>
      </p:sp>
    </p:spTree>
    <p:extLst>
      <p:ext uri="{BB962C8B-B14F-4D97-AF65-F5344CB8AC3E}">
        <p14:creationId xmlns:p14="http://schemas.microsoft.com/office/powerpoint/2010/main" val="346616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E82F81-3C5F-0842-9BF9-FD55A248F374}" type="datetimeFigureOut">
              <a:rPr lang="en-US" smtClean="0"/>
              <a:t>4/3/18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5D0C7BB-2629-0F4C-89FA-2452BD1BB8FB}" type="slidenum">
              <a:rPr lang="en-US" smtClean="0"/>
              <a:t>‹#›</a:t>
            </a:fld>
            <a:endParaRPr lang="en-US"/>
          </a:p>
        </p:txBody>
      </p:sp>
    </p:spTree>
    <p:extLst>
      <p:ext uri="{BB962C8B-B14F-4D97-AF65-F5344CB8AC3E}">
        <p14:creationId xmlns:p14="http://schemas.microsoft.com/office/powerpoint/2010/main" val="211473057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77FE-43F6-C14A-90BE-912E529997BC}"/>
              </a:ext>
            </a:extLst>
          </p:cNvPr>
          <p:cNvSpPr>
            <a:spLocks noGrp="1"/>
          </p:cNvSpPr>
          <p:nvPr>
            <p:ph type="ctrTitle"/>
          </p:nvPr>
        </p:nvSpPr>
        <p:spPr/>
        <p:txBody>
          <a:bodyPr/>
          <a:lstStyle/>
          <a:p>
            <a:r>
              <a:rPr lang="en-US" dirty="0"/>
              <a:t>Girl Power: Recovering the Female Stage Voice in Ben Jonson’s </a:t>
            </a:r>
            <a:r>
              <a:rPr lang="en-US" i="1" dirty="0"/>
              <a:t>The Masque of Queens</a:t>
            </a:r>
          </a:p>
        </p:txBody>
      </p:sp>
      <p:sp>
        <p:nvSpPr>
          <p:cNvPr id="3" name="Subtitle 2">
            <a:extLst>
              <a:ext uri="{FF2B5EF4-FFF2-40B4-BE49-F238E27FC236}">
                <a16:creationId xmlns:a16="http://schemas.microsoft.com/office/drawing/2014/main" id="{37FDF1EF-ECE1-B441-A209-0AA746593D25}"/>
              </a:ext>
            </a:extLst>
          </p:cNvPr>
          <p:cNvSpPr>
            <a:spLocks noGrp="1"/>
          </p:cNvSpPr>
          <p:nvPr>
            <p:ph type="subTitle" idx="1"/>
          </p:nvPr>
        </p:nvSpPr>
        <p:spPr/>
        <p:txBody>
          <a:bodyPr/>
          <a:lstStyle/>
          <a:p>
            <a:r>
              <a:rPr lang="en-US" dirty="0"/>
              <a:t>By: Sara Severens</a:t>
            </a:r>
          </a:p>
        </p:txBody>
      </p:sp>
    </p:spTree>
    <p:extLst>
      <p:ext uri="{BB962C8B-B14F-4D97-AF65-F5344CB8AC3E}">
        <p14:creationId xmlns:p14="http://schemas.microsoft.com/office/powerpoint/2010/main" val="97685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3FAB-C88D-0647-BBAA-7FBE142DB6BD}"/>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925A6E7-D65D-2C4F-AED1-D97BDA092C1F}"/>
              </a:ext>
            </a:extLst>
          </p:cNvPr>
          <p:cNvSpPr>
            <a:spLocks noGrp="1"/>
          </p:cNvSpPr>
          <p:nvPr>
            <p:ph idx="1"/>
          </p:nvPr>
        </p:nvSpPr>
        <p:spPr/>
        <p:txBody>
          <a:bodyPr/>
          <a:lstStyle/>
          <a:p>
            <a:r>
              <a:rPr lang="en-US" sz="4000" dirty="0"/>
              <a:t>Ben Jonson (1572 – 1637)</a:t>
            </a:r>
          </a:p>
          <a:p>
            <a:r>
              <a:rPr lang="en-US" sz="4000" dirty="0"/>
              <a:t>Masques and </a:t>
            </a:r>
            <a:r>
              <a:rPr lang="en-US" sz="4000" dirty="0" err="1"/>
              <a:t>antimasques</a:t>
            </a:r>
            <a:endParaRPr lang="en-US" sz="4000" dirty="0"/>
          </a:p>
          <a:p>
            <a:r>
              <a:rPr lang="en-US" sz="4000" dirty="0"/>
              <a:t>Stuart Court</a:t>
            </a:r>
          </a:p>
          <a:p>
            <a:r>
              <a:rPr lang="en-US" sz="4000" dirty="0"/>
              <a:t>Queen Anne</a:t>
            </a:r>
          </a:p>
          <a:p>
            <a:endParaRPr lang="en-US" dirty="0"/>
          </a:p>
        </p:txBody>
      </p:sp>
    </p:spTree>
    <p:extLst>
      <p:ext uri="{BB962C8B-B14F-4D97-AF65-F5344CB8AC3E}">
        <p14:creationId xmlns:p14="http://schemas.microsoft.com/office/powerpoint/2010/main" val="341508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5FE1-6E8D-0240-8424-C2382C2AB6D2}"/>
              </a:ext>
            </a:extLst>
          </p:cNvPr>
          <p:cNvSpPr>
            <a:spLocks noGrp="1"/>
          </p:cNvSpPr>
          <p:nvPr>
            <p:ph type="title"/>
          </p:nvPr>
        </p:nvSpPr>
        <p:spPr/>
        <p:txBody>
          <a:bodyPr/>
          <a:lstStyle/>
          <a:p>
            <a:r>
              <a:rPr lang="en-US" dirty="0"/>
              <a:t>What I did…</a:t>
            </a:r>
          </a:p>
        </p:txBody>
      </p:sp>
      <p:pic>
        <p:nvPicPr>
          <p:cNvPr id="8" name="Content Placeholder 7">
            <a:extLst>
              <a:ext uri="{FF2B5EF4-FFF2-40B4-BE49-F238E27FC236}">
                <a16:creationId xmlns:a16="http://schemas.microsoft.com/office/drawing/2014/main" id="{90ABA5E9-E4FF-524C-9E23-624CD46F6666}"/>
              </a:ext>
            </a:extLst>
          </p:cNvPr>
          <p:cNvPicPr>
            <a:picLocks noGrp="1" noChangeAspect="1"/>
          </p:cNvPicPr>
          <p:nvPr>
            <p:ph idx="1"/>
          </p:nvPr>
        </p:nvPicPr>
        <p:blipFill>
          <a:blip r:embed="rId2"/>
          <a:stretch>
            <a:fillRect/>
          </a:stretch>
        </p:blipFill>
        <p:spPr>
          <a:xfrm>
            <a:off x="7249973" y="786063"/>
            <a:ext cx="4585342" cy="5771356"/>
          </a:xfrm>
        </p:spPr>
      </p:pic>
      <p:pic>
        <p:nvPicPr>
          <p:cNvPr id="1025" name="Picture 1" descr="page4image1800480">
            <a:extLst>
              <a:ext uri="{FF2B5EF4-FFF2-40B4-BE49-F238E27FC236}">
                <a16:creationId xmlns:a16="http://schemas.microsoft.com/office/drawing/2014/main" id="{DED6182F-E526-F644-81E0-C87FA02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90" y="1798094"/>
            <a:ext cx="6846220" cy="475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B5FB-9F28-054A-B3C7-9DF1D9581D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6FBBDB-2048-1B42-8B41-555A60A8737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5019E0D-A76A-3F44-A914-4D460CB24FDE}"/>
              </a:ext>
            </a:extLst>
          </p:cNvPr>
          <p:cNvPicPr>
            <a:picLocks noChangeAspect="1"/>
          </p:cNvPicPr>
          <p:nvPr/>
        </p:nvPicPr>
        <p:blipFill>
          <a:blip r:embed="rId2"/>
          <a:stretch>
            <a:fillRect/>
          </a:stretch>
        </p:blipFill>
        <p:spPr>
          <a:xfrm>
            <a:off x="1646991" y="1680632"/>
            <a:ext cx="8603916" cy="4839702"/>
          </a:xfrm>
          <a:prstGeom prst="rect">
            <a:avLst/>
          </a:prstGeom>
        </p:spPr>
      </p:pic>
    </p:spTree>
    <p:extLst>
      <p:ext uri="{BB962C8B-B14F-4D97-AF65-F5344CB8AC3E}">
        <p14:creationId xmlns:p14="http://schemas.microsoft.com/office/powerpoint/2010/main" val="93813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50D0-0835-E940-87D6-BAA1869370E4}"/>
              </a:ext>
            </a:extLst>
          </p:cNvPr>
          <p:cNvSpPr>
            <a:spLocks noGrp="1"/>
          </p:cNvSpPr>
          <p:nvPr>
            <p:ph type="title"/>
          </p:nvPr>
        </p:nvSpPr>
        <p:spPr/>
        <p:txBody>
          <a:bodyPr/>
          <a:lstStyle/>
          <a:p>
            <a:r>
              <a:rPr lang="en-US" dirty="0"/>
              <a:t>Why it Matters</a:t>
            </a:r>
          </a:p>
        </p:txBody>
      </p:sp>
      <p:sp>
        <p:nvSpPr>
          <p:cNvPr id="3" name="Content Placeholder 2">
            <a:extLst>
              <a:ext uri="{FF2B5EF4-FFF2-40B4-BE49-F238E27FC236}">
                <a16:creationId xmlns:a16="http://schemas.microsoft.com/office/drawing/2014/main" id="{AFE98687-B6D3-9A44-AFA5-2D8F577EE746}"/>
              </a:ext>
            </a:extLst>
          </p:cNvPr>
          <p:cNvSpPr>
            <a:spLocks noGrp="1"/>
          </p:cNvSpPr>
          <p:nvPr>
            <p:ph idx="1"/>
          </p:nvPr>
        </p:nvSpPr>
        <p:spPr/>
        <p:txBody>
          <a:bodyPr/>
          <a:lstStyle/>
          <a:p>
            <a:r>
              <a:rPr lang="en-US" sz="3200" dirty="0"/>
              <a:t>Unexplored area of literary scholarship</a:t>
            </a:r>
          </a:p>
          <a:p>
            <a:r>
              <a:rPr lang="en-US" sz="3200" dirty="0"/>
              <a:t>Intimate look into a royal court</a:t>
            </a:r>
          </a:p>
          <a:p>
            <a:r>
              <a:rPr lang="en-US" sz="3200" dirty="0"/>
              <a:t>New take on an area of literature we study frequently</a:t>
            </a:r>
          </a:p>
          <a:p>
            <a:endParaRPr lang="en-US" dirty="0"/>
          </a:p>
        </p:txBody>
      </p:sp>
    </p:spTree>
    <p:extLst>
      <p:ext uri="{BB962C8B-B14F-4D97-AF65-F5344CB8AC3E}">
        <p14:creationId xmlns:p14="http://schemas.microsoft.com/office/powerpoint/2010/main" val="322681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D8CC-8ED5-EB47-96BD-C7680B4675D3}"/>
              </a:ext>
            </a:extLst>
          </p:cNvPr>
          <p:cNvSpPr>
            <a:spLocks noGrp="1"/>
          </p:cNvSpPr>
          <p:nvPr>
            <p:ph type="title"/>
          </p:nvPr>
        </p:nvSpPr>
        <p:spPr/>
        <p:txBody>
          <a:bodyPr/>
          <a:lstStyle/>
          <a:p>
            <a:r>
              <a:rPr lang="en-US" dirty="0"/>
              <a:t>Areas for Further Study</a:t>
            </a:r>
          </a:p>
        </p:txBody>
      </p:sp>
      <p:sp>
        <p:nvSpPr>
          <p:cNvPr id="3" name="Content Placeholder 2">
            <a:extLst>
              <a:ext uri="{FF2B5EF4-FFF2-40B4-BE49-F238E27FC236}">
                <a16:creationId xmlns:a16="http://schemas.microsoft.com/office/drawing/2014/main" id="{F6425EFB-B4FD-D44D-8D63-660ECE39CB21}"/>
              </a:ext>
            </a:extLst>
          </p:cNvPr>
          <p:cNvSpPr>
            <a:spLocks noGrp="1"/>
          </p:cNvSpPr>
          <p:nvPr>
            <p:ph idx="1"/>
          </p:nvPr>
        </p:nvSpPr>
        <p:spPr/>
        <p:txBody>
          <a:bodyPr>
            <a:normAutofit fontScale="85000" lnSpcReduction="10000"/>
          </a:bodyPr>
          <a:lstStyle/>
          <a:p>
            <a:r>
              <a:rPr lang="en-US" sz="4400" dirty="0"/>
              <a:t>I would like to produce this masque</a:t>
            </a:r>
            <a:endParaRPr lang="en-US" sz="4200" dirty="0"/>
          </a:p>
          <a:p>
            <a:r>
              <a:rPr lang="en-US" sz="4400" dirty="0"/>
              <a:t>I would like to know what the music sounds like</a:t>
            </a:r>
          </a:p>
          <a:p>
            <a:r>
              <a:rPr lang="en-US" sz="4400" dirty="0"/>
              <a:t>I would like to look at the antimasque through an Eco Poetics lens</a:t>
            </a:r>
          </a:p>
        </p:txBody>
      </p:sp>
    </p:spTree>
    <p:extLst>
      <p:ext uri="{BB962C8B-B14F-4D97-AF65-F5344CB8AC3E}">
        <p14:creationId xmlns:p14="http://schemas.microsoft.com/office/powerpoint/2010/main" val="415560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A45AD-10A1-0C40-A559-BB74D3552366}"/>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E0862AA9-2412-8F49-854F-74F75153C782}"/>
              </a:ext>
            </a:extLst>
          </p:cNvPr>
          <p:cNvSpPr>
            <a:spLocks noGrp="1"/>
          </p:cNvSpPr>
          <p:nvPr>
            <p:ph idx="1"/>
          </p:nvPr>
        </p:nvSpPr>
        <p:spPr/>
        <p:txBody>
          <a:bodyPr numCol="2">
            <a:normAutofit fontScale="47500" lnSpcReduction="20000"/>
          </a:bodyPr>
          <a:lstStyle/>
          <a:p>
            <a:pPr marL="0" indent="0">
              <a:buNone/>
            </a:pPr>
            <a:r>
              <a:rPr lang="en-US" dirty="0"/>
              <a:t>Berry, Philippa, and Jayne Elisabeth Archer. "Reinventing the Matter of Britain: Undermining the State in Jacobean Masques." British Identities and English Renaissance Literature. Eds. David J. Baker and Willy </a:t>
            </a:r>
            <a:r>
              <a:rPr lang="en-US" dirty="0" err="1"/>
              <a:t>Maley</a:t>
            </a:r>
            <a:r>
              <a:rPr lang="en-US" dirty="0"/>
              <a:t>. Cambridge, United Kingdom: University of Cambridge 119 -133. Print. </a:t>
            </a:r>
          </a:p>
          <a:p>
            <a:pPr marL="0" indent="0">
              <a:buNone/>
            </a:pPr>
            <a:r>
              <a:rPr lang="en-US" dirty="0"/>
              <a:t>Donaldson, Ian. Ben Jonson: A Life. Oxford, England: OUP Oxford, 2011. Web. </a:t>
            </a:r>
          </a:p>
          <a:p>
            <a:pPr marL="0" indent="0">
              <a:buNone/>
            </a:pPr>
            <a:r>
              <a:rPr lang="en-US" dirty="0"/>
              <a:t>Fisher, Shelia, and Janet E. Halley. "The Lady Vanishes: The Problem of Women's Absence in Late Medieval and Renaissance Texts." Seeking the Woman in Late Medieval and Renaissance Writings Essays in Feminist Contextual Criticism. Eds. Shelia Fisher and Janet E. Halley. 1st ed. United States of America: University of Tennessee Press, 1989. 1 – 14. Print. </a:t>
            </a:r>
          </a:p>
          <a:p>
            <a:pPr marL="0" indent="0">
              <a:buNone/>
            </a:pPr>
            <a:r>
              <a:rPr lang="en-US" dirty="0" err="1"/>
              <a:t>Halberstam</a:t>
            </a:r>
            <a:r>
              <a:rPr lang="en-US" dirty="0"/>
              <a:t>, Judith. "Female Masculinity." Literary Theory: An Anthology. Eds. Julie </a:t>
            </a:r>
            <a:r>
              <a:rPr lang="en-US" dirty="0" err="1"/>
              <a:t>Rivkin</a:t>
            </a:r>
            <a:r>
              <a:rPr lang="en-US" dirty="0"/>
              <a:t> and Michael Ryan. 2nd ed. Malden, MA: Blackwell Publishing, 2004. 935 - 954. Print. </a:t>
            </a:r>
          </a:p>
          <a:p>
            <a:pPr marL="0" indent="0">
              <a:buNone/>
            </a:pPr>
            <a:r>
              <a:rPr lang="en-US" dirty="0"/>
              <a:t>Jonson, Ben. The Masque of Queens. London: N. Ores, 1609. Print. </a:t>
            </a:r>
          </a:p>
          <a:p>
            <a:pPr marL="0" indent="0">
              <a:buNone/>
            </a:pPr>
            <a:r>
              <a:rPr lang="en-US" dirty="0" err="1"/>
              <a:t>Lewalski</a:t>
            </a:r>
            <a:r>
              <a:rPr lang="en-US" dirty="0"/>
              <a:t>, Barbara K. "Enacting Opposition: Queen Anne and the Subversions of </a:t>
            </a:r>
            <a:r>
              <a:rPr lang="en-US" dirty="0" err="1"/>
              <a:t>Masquing</a:t>
            </a:r>
            <a:r>
              <a:rPr lang="en-US" dirty="0"/>
              <a:t>." Writing Women in Jacobean England. USA: President and Fellows of Harvard College, 1993. 15 – 43. Print. </a:t>
            </a:r>
          </a:p>
          <a:p>
            <a:pPr marL="0" indent="0">
              <a:buNone/>
            </a:pPr>
            <a:r>
              <a:rPr lang="en-US" dirty="0"/>
              <a:t>Loomba, </a:t>
            </a:r>
            <a:r>
              <a:rPr lang="en-US" dirty="0" err="1"/>
              <a:t>Ania</a:t>
            </a:r>
            <a:r>
              <a:rPr lang="en-US" dirty="0"/>
              <a:t>. "The </a:t>
            </a:r>
            <a:r>
              <a:rPr lang="en-US" dirty="0" err="1"/>
              <a:t>Colour</a:t>
            </a:r>
            <a:r>
              <a:rPr lang="en-US" dirty="0"/>
              <a:t> of Patriarchy: Critical Difference, Cultural Difference and Renaissance Drama." Shakespeare, Feminism and Gender. Ed. Kate </a:t>
            </a:r>
            <a:r>
              <a:rPr lang="en-US" dirty="0" err="1"/>
              <a:t>Chedgzoy</a:t>
            </a:r>
            <a:r>
              <a:rPr lang="en-US" dirty="0"/>
              <a:t>. New York, NY: Palgrave, 2001. 235 - 250. Print. </a:t>
            </a:r>
          </a:p>
          <a:p>
            <a:pPr marL="0" indent="0">
              <a:buNone/>
            </a:pPr>
            <a:r>
              <a:rPr lang="en-US" dirty="0"/>
              <a:t>Marcus, Leah S. "Pastimes and the Purging of Theater: Ben Jonson's Love Restored and Bartholomew Fair." The Politics of Mirth Jonson, Herrick, Milton, </a:t>
            </a:r>
            <a:r>
              <a:rPr lang="en-US" dirty="0" err="1"/>
              <a:t>Maravell</a:t>
            </a:r>
            <a:r>
              <a:rPr lang="en-US" dirty="0"/>
              <a:t>, and the Defense of Old Holiday Pastimes. USA: The University of Chicago Press, 1989. 24 - 63. Print. </a:t>
            </a:r>
          </a:p>
          <a:p>
            <a:pPr marL="0" indent="0">
              <a:buNone/>
            </a:pPr>
            <a:r>
              <a:rPr lang="en-US" dirty="0"/>
              <a:t>Maurer, Margaret. "Reading Ben Jonson's Queens." Seeking the Woman in Late Medieval and Renaissance Writings Essays in Feminist Contextual Criticism. Eds. Shelia Fisher and Janet E. Halley. 1st ed. United States of America: University of Tennessee Press, 1989. 233 - 260. Print. </a:t>
            </a:r>
          </a:p>
          <a:p>
            <a:pPr marL="0" indent="0">
              <a:buNone/>
            </a:pPr>
            <a:r>
              <a:rPr lang="en-US" dirty="0"/>
              <a:t>McDermott, Kristen. "Jonson's Gossips and the Stuart Family Drama." Early Theatre (2006): 61. Web.</a:t>
            </a:r>
          </a:p>
          <a:p>
            <a:pPr marL="0" indent="0">
              <a:buNone/>
            </a:pPr>
            <a:r>
              <a:rPr lang="en-US" dirty="0"/>
              <a:t>Montrose, Louis. "Professing the Renaissance: The Poetics and Politics of Culture." Literary Theory: An Anthology. 2nd ed. Malden, MA: Blackwell Publishing, 2004. 584 - 588. Print</a:t>
            </a:r>
          </a:p>
          <a:p>
            <a:pPr marL="0" indent="0">
              <a:buNone/>
            </a:pPr>
            <a:r>
              <a:rPr lang="en-US" dirty="0" err="1"/>
              <a:t>Pilhuj</a:t>
            </a:r>
            <a:r>
              <a:rPr lang="en-US" dirty="0"/>
              <a:t>, </a:t>
            </a:r>
            <a:r>
              <a:rPr lang="en-US" dirty="0" err="1"/>
              <a:t>Katja</a:t>
            </a:r>
            <a:r>
              <a:rPr lang="en-US" dirty="0"/>
              <a:t>. "Mapping </a:t>
            </a:r>
            <a:r>
              <a:rPr lang="en-US" dirty="0" err="1"/>
              <a:t>Queenship</a:t>
            </a:r>
            <a:r>
              <a:rPr lang="en-US" dirty="0"/>
              <a:t>: Anna of Denmark's Politics of Representation in Stuart Cartography and the Masque of Queens." Early Modern Women: An Interdisciplinary Journal 9.2 (2015): 3 - 38. Web.</a:t>
            </a:r>
          </a:p>
          <a:p>
            <a:pPr marL="0" indent="0">
              <a:buNone/>
            </a:pPr>
            <a:r>
              <a:rPr lang="en-US" dirty="0" err="1"/>
              <a:t>Ravelhofer</a:t>
            </a:r>
            <a:r>
              <a:rPr lang="en-US" dirty="0"/>
              <a:t>, Barbara. "Theatre Dances." The Early Stuart Masque: Dance, Costume, and Music. Oxford: OUP Oxford, 2006. 67 - 96. Web. </a:t>
            </a:r>
          </a:p>
          <a:p>
            <a:pPr marL="0" indent="0">
              <a:buNone/>
            </a:pPr>
            <a:r>
              <a:rPr lang="en-US" dirty="0"/>
              <a:t>---. "Two </a:t>
            </a:r>
            <a:r>
              <a:rPr lang="en-US" dirty="0" err="1"/>
              <a:t>Jonsonian</a:t>
            </a:r>
            <a:r>
              <a:rPr lang="en-US" dirty="0"/>
              <a:t> Court Masques." The Early Stuart Masque: Dance, Costume, and Music. Oxford: OUP Oxford, 2006. 187 - 199. Web.</a:t>
            </a:r>
          </a:p>
          <a:p>
            <a:pPr marL="0" indent="0">
              <a:buNone/>
            </a:pPr>
            <a:r>
              <a:rPr lang="en-US" dirty="0"/>
              <a:t>Walls, Peter. "Masque Song." Music in the English Courtly Masque. Walton Street, Oxford: Oxford University Press, 1996. 43 – 103. Print.</a:t>
            </a:r>
          </a:p>
          <a:p>
            <a:pPr marL="0" indent="0">
              <a:buNone/>
            </a:pPr>
            <a:endParaRPr lang="en-US" dirty="0"/>
          </a:p>
        </p:txBody>
      </p:sp>
    </p:spTree>
    <p:extLst>
      <p:ext uri="{BB962C8B-B14F-4D97-AF65-F5344CB8AC3E}">
        <p14:creationId xmlns:p14="http://schemas.microsoft.com/office/powerpoint/2010/main" val="127523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E4D1-5576-FF40-AF94-D169ADDDF74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02DE5CE-0FB0-8E45-826E-6274213B7A27}"/>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42873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{EA196118-6804-9948-A02F-87C9FC8EBD2C}tf10001076</Template>
  <TotalTime>260</TotalTime>
  <Words>703</Words>
  <Application>Microsoft Macintosh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Girl Power: Recovering the Female Stage Voice in Ben Jonson’s The Masque of Queens</vt:lpstr>
      <vt:lpstr>Background</vt:lpstr>
      <vt:lpstr>What I did…</vt:lpstr>
      <vt:lpstr>PowerPoint Presentation</vt:lpstr>
      <vt:lpstr>Why it Matters</vt:lpstr>
      <vt:lpstr>Areas for Further Study</vt:lpstr>
      <vt:lpstr>Works Cited</vt:lpstr>
      <vt:lpstr>Questions?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Masque of Queens by Ben Jonson</dc:title>
  <dc:creator>SARA E.  SEVERENS</dc:creator>
  <cp:lastModifiedBy>SARA E.  SEVERENS</cp:lastModifiedBy>
  <cp:revision>12</cp:revision>
  <dcterms:created xsi:type="dcterms:W3CDTF">2018-04-03T14:20:35Z</dcterms:created>
  <dcterms:modified xsi:type="dcterms:W3CDTF">2018-04-03T18:40:40Z</dcterms:modified>
</cp:coreProperties>
</file>