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76" autoAdjust="0"/>
  </p:normalViewPr>
  <p:slideViewPr>
    <p:cSldViewPr>
      <p:cViewPr varScale="1">
        <p:scale>
          <a:sx n="68" d="100"/>
          <a:sy n="68" d="100"/>
        </p:scale>
        <p:origin x="144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8A114CB-9ECB-432A-8370-7601A93990F7}" type="datetimeFigureOut">
              <a:rPr lang="en-US" smtClean="0"/>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48A09C-D40C-4372-996B-8CAB72F0BE4E}" type="slidenum">
              <a:rPr lang="en-US" smtClean="0"/>
              <a:t>‹#›</a:t>
            </a:fld>
            <a:endParaRPr lang="en-US"/>
          </a:p>
        </p:txBody>
      </p:sp>
    </p:spTree>
    <p:extLst>
      <p:ext uri="{BB962C8B-B14F-4D97-AF65-F5344CB8AC3E}">
        <p14:creationId xmlns:p14="http://schemas.microsoft.com/office/powerpoint/2010/main" val="1424421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A114CB-9ECB-432A-8370-7601A93990F7}" type="datetimeFigureOut">
              <a:rPr lang="en-US" smtClean="0"/>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48A09C-D40C-4372-996B-8CAB72F0BE4E}" type="slidenum">
              <a:rPr lang="en-US" smtClean="0"/>
              <a:t>‹#›</a:t>
            </a:fld>
            <a:endParaRPr lang="en-US"/>
          </a:p>
        </p:txBody>
      </p:sp>
    </p:spTree>
    <p:extLst>
      <p:ext uri="{BB962C8B-B14F-4D97-AF65-F5344CB8AC3E}">
        <p14:creationId xmlns:p14="http://schemas.microsoft.com/office/powerpoint/2010/main" val="1032580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A114CB-9ECB-432A-8370-7601A93990F7}" type="datetimeFigureOut">
              <a:rPr lang="en-US" smtClean="0"/>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48A09C-D40C-4372-996B-8CAB72F0BE4E}" type="slidenum">
              <a:rPr lang="en-US" smtClean="0"/>
              <a:t>‹#›</a:t>
            </a:fld>
            <a:endParaRPr lang="en-US"/>
          </a:p>
        </p:txBody>
      </p:sp>
    </p:spTree>
    <p:extLst>
      <p:ext uri="{BB962C8B-B14F-4D97-AF65-F5344CB8AC3E}">
        <p14:creationId xmlns:p14="http://schemas.microsoft.com/office/powerpoint/2010/main" val="2921615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A114CB-9ECB-432A-8370-7601A93990F7}" type="datetimeFigureOut">
              <a:rPr lang="en-US" smtClean="0"/>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48A09C-D40C-4372-996B-8CAB72F0BE4E}" type="slidenum">
              <a:rPr lang="en-US" smtClean="0"/>
              <a:t>‹#›</a:t>
            </a:fld>
            <a:endParaRPr lang="en-US"/>
          </a:p>
        </p:txBody>
      </p:sp>
    </p:spTree>
    <p:extLst>
      <p:ext uri="{BB962C8B-B14F-4D97-AF65-F5344CB8AC3E}">
        <p14:creationId xmlns:p14="http://schemas.microsoft.com/office/powerpoint/2010/main" val="3468885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A114CB-9ECB-432A-8370-7601A93990F7}" type="datetimeFigureOut">
              <a:rPr lang="en-US" smtClean="0"/>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48A09C-D40C-4372-996B-8CAB72F0BE4E}" type="slidenum">
              <a:rPr lang="en-US" smtClean="0"/>
              <a:t>‹#›</a:t>
            </a:fld>
            <a:endParaRPr lang="en-US"/>
          </a:p>
        </p:txBody>
      </p:sp>
    </p:spTree>
    <p:extLst>
      <p:ext uri="{BB962C8B-B14F-4D97-AF65-F5344CB8AC3E}">
        <p14:creationId xmlns:p14="http://schemas.microsoft.com/office/powerpoint/2010/main" val="1443380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8A114CB-9ECB-432A-8370-7601A93990F7}" type="datetimeFigureOut">
              <a:rPr lang="en-US" smtClean="0"/>
              <a:t>4/3/2018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48A09C-D40C-4372-996B-8CAB72F0BE4E}" type="slidenum">
              <a:rPr lang="en-US" smtClean="0"/>
              <a:t>‹#›</a:t>
            </a:fld>
            <a:endParaRPr lang="en-US"/>
          </a:p>
        </p:txBody>
      </p:sp>
    </p:spTree>
    <p:extLst>
      <p:ext uri="{BB962C8B-B14F-4D97-AF65-F5344CB8AC3E}">
        <p14:creationId xmlns:p14="http://schemas.microsoft.com/office/powerpoint/2010/main" val="2699484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8A114CB-9ECB-432A-8370-7601A93990F7}" type="datetimeFigureOut">
              <a:rPr lang="en-US" smtClean="0"/>
              <a:t>4/3/2018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48A09C-D40C-4372-996B-8CAB72F0BE4E}" type="slidenum">
              <a:rPr lang="en-US" smtClean="0"/>
              <a:t>‹#›</a:t>
            </a:fld>
            <a:endParaRPr lang="en-US"/>
          </a:p>
        </p:txBody>
      </p:sp>
    </p:spTree>
    <p:extLst>
      <p:ext uri="{BB962C8B-B14F-4D97-AF65-F5344CB8AC3E}">
        <p14:creationId xmlns:p14="http://schemas.microsoft.com/office/powerpoint/2010/main" val="3764617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8A114CB-9ECB-432A-8370-7601A93990F7}" type="datetimeFigureOut">
              <a:rPr lang="en-US" smtClean="0"/>
              <a:t>4/3/2018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48A09C-D40C-4372-996B-8CAB72F0BE4E}" type="slidenum">
              <a:rPr lang="en-US" smtClean="0"/>
              <a:t>‹#›</a:t>
            </a:fld>
            <a:endParaRPr lang="en-US"/>
          </a:p>
        </p:txBody>
      </p:sp>
    </p:spTree>
    <p:extLst>
      <p:ext uri="{BB962C8B-B14F-4D97-AF65-F5344CB8AC3E}">
        <p14:creationId xmlns:p14="http://schemas.microsoft.com/office/powerpoint/2010/main" val="1355600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A114CB-9ECB-432A-8370-7601A93990F7}" type="datetimeFigureOut">
              <a:rPr lang="en-US" smtClean="0"/>
              <a:t>4/3/2018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48A09C-D40C-4372-996B-8CAB72F0BE4E}" type="slidenum">
              <a:rPr lang="en-US" smtClean="0"/>
              <a:t>‹#›</a:t>
            </a:fld>
            <a:endParaRPr lang="en-US"/>
          </a:p>
        </p:txBody>
      </p:sp>
    </p:spTree>
    <p:extLst>
      <p:ext uri="{BB962C8B-B14F-4D97-AF65-F5344CB8AC3E}">
        <p14:creationId xmlns:p14="http://schemas.microsoft.com/office/powerpoint/2010/main" val="523199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8A114CB-9ECB-432A-8370-7601A93990F7}" type="datetimeFigureOut">
              <a:rPr lang="en-US" smtClean="0"/>
              <a:t>4/3/2018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48A09C-D40C-4372-996B-8CAB72F0BE4E}" type="slidenum">
              <a:rPr lang="en-US" smtClean="0"/>
              <a:t>‹#›</a:t>
            </a:fld>
            <a:endParaRPr lang="en-US"/>
          </a:p>
        </p:txBody>
      </p:sp>
    </p:spTree>
    <p:extLst>
      <p:ext uri="{BB962C8B-B14F-4D97-AF65-F5344CB8AC3E}">
        <p14:creationId xmlns:p14="http://schemas.microsoft.com/office/powerpoint/2010/main" val="4055121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8A114CB-9ECB-432A-8370-7601A93990F7}" type="datetimeFigureOut">
              <a:rPr lang="en-US" smtClean="0"/>
              <a:t>4/3/2018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48A09C-D40C-4372-996B-8CAB72F0BE4E}" type="slidenum">
              <a:rPr lang="en-US" smtClean="0"/>
              <a:t>‹#›</a:t>
            </a:fld>
            <a:endParaRPr lang="en-US"/>
          </a:p>
        </p:txBody>
      </p:sp>
    </p:spTree>
    <p:extLst>
      <p:ext uri="{BB962C8B-B14F-4D97-AF65-F5344CB8AC3E}">
        <p14:creationId xmlns:p14="http://schemas.microsoft.com/office/powerpoint/2010/main" val="1600451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A114CB-9ECB-432A-8370-7601A93990F7}" type="datetimeFigureOut">
              <a:rPr lang="en-US" smtClean="0"/>
              <a:t>4/3/2018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48A09C-D40C-4372-996B-8CAB72F0BE4E}" type="slidenum">
              <a:rPr lang="en-US" smtClean="0"/>
              <a:t>‹#›</a:t>
            </a:fld>
            <a:endParaRPr lang="en-US"/>
          </a:p>
        </p:txBody>
      </p:sp>
    </p:spTree>
    <p:extLst>
      <p:ext uri="{BB962C8B-B14F-4D97-AF65-F5344CB8AC3E}">
        <p14:creationId xmlns:p14="http://schemas.microsoft.com/office/powerpoint/2010/main" val="3064333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planning.org/pas/reports/report95.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57400"/>
            <a:ext cx="7772400" cy="1470025"/>
          </a:xfrm>
        </p:spPr>
        <p:txBody>
          <a:bodyPr>
            <a:normAutofit fontScale="90000"/>
          </a:bodyPr>
          <a:lstStyle/>
          <a:p>
            <a:r>
              <a:rPr lang="en-US" dirty="0">
                <a:latin typeface="Times New Roman" panose="02020603050405020304" pitchFamily="18" charset="0"/>
                <a:cs typeface="Times New Roman" panose="02020603050405020304" pitchFamily="18" charset="0"/>
              </a:rPr>
              <a:t>Lynchburg’s Connectivity: A Discussion on Lynchburg’s Sidewalk Systems</a:t>
            </a:r>
          </a:p>
        </p:txBody>
      </p:sp>
      <p:sp>
        <p:nvSpPr>
          <p:cNvPr id="3" name="Subtitle 2"/>
          <p:cNvSpPr>
            <a:spLocks noGrp="1"/>
          </p:cNvSpPr>
          <p:nvPr>
            <p:ph type="subTitle" idx="1"/>
          </p:nvPr>
        </p:nvSpPr>
        <p:spPr>
          <a:xfrm>
            <a:off x="1447800" y="4829175"/>
            <a:ext cx="6400800" cy="1752600"/>
          </a:xfrm>
        </p:spPr>
        <p:txBody>
          <a:bodyPr>
            <a:normAutofit/>
          </a:bodyPr>
          <a:lstStyle/>
          <a:p>
            <a:r>
              <a:rPr lang="en-US" sz="1800" dirty="0"/>
              <a:t>Lauren </a:t>
            </a:r>
            <a:r>
              <a:rPr lang="en-US" sz="1800" dirty="0" err="1"/>
              <a:t>Fishbein</a:t>
            </a:r>
            <a:endParaRPr lang="en-US" sz="1800" dirty="0"/>
          </a:p>
          <a:p>
            <a:r>
              <a:rPr lang="en-US" sz="1800" dirty="0"/>
              <a:t>Student Scholar Showcase Presentation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48600" y="5410200"/>
            <a:ext cx="952500" cy="1171575"/>
          </a:xfrm>
          <a:prstGeom prst="rect">
            <a:avLst/>
          </a:prstGeom>
        </p:spPr>
      </p:pic>
    </p:spTree>
    <p:extLst>
      <p:ext uri="{BB962C8B-B14F-4D97-AF65-F5344CB8AC3E}">
        <p14:creationId xmlns:p14="http://schemas.microsoft.com/office/powerpoint/2010/main" val="3285890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Advantages of Sidewalk Development</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772400" y="5334000"/>
            <a:ext cx="952500" cy="1171575"/>
          </a:xfrm>
        </p:spPr>
      </p:pic>
      <p:graphicFrame>
        <p:nvGraphicFramePr>
          <p:cNvPr id="6" name="Table 5"/>
          <p:cNvGraphicFramePr>
            <a:graphicFrameLocks noGrp="1"/>
          </p:cNvGraphicFramePr>
          <p:nvPr>
            <p:extLst>
              <p:ext uri="{D42A27DB-BD31-4B8C-83A1-F6EECF244321}">
                <p14:modId xmlns:p14="http://schemas.microsoft.com/office/powerpoint/2010/main" val="1245232271"/>
              </p:ext>
            </p:extLst>
          </p:nvPr>
        </p:nvGraphicFramePr>
        <p:xfrm>
          <a:off x="568569" y="1576754"/>
          <a:ext cx="4038600" cy="3566748"/>
        </p:xfrm>
        <a:graphic>
          <a:graphicData uri="http://schemas.openxmlformats.org/drawingml/2006/table">
            <a:tbl>
              <a:tblPr firstRow="1" bandRow="1">
                <a:tableStyleId>{073A0DAA-6AF3-43AB-8588-CEC1D06C72B9}</a:tableStyleId>
              </a:tblPr>
              <a:tblGrid>
                <a:gridCol w="4038600">
                  <a:extLst>
                    <a:ext uri="{9D8B030D-6E8A-4147-A177-3AD203B41FA5}">
                      <a16:colId xmlns:a16="http://schemas.microsoft.com/office/drawing/2014/main" val="20000"/>
                    </a:ext>
                  </a:extLst>
                </a:gridCol>
              </a:tblGrid>
              <a:tr h="594458">
                <a:tc>
                  <a:txBody>
                    <a:bodyPr/>
                    <a:lstStyle/>
                    <a:p>
                      <a:r>
                        <a:rPr lang="en-US" sz="3200" dirty="0">
                          <a:latin typeface="Times New Roman" panose="02020603050405020304" pitchFamily="18" charset="0"/>
                          <a:cs typeface="Times New Roman" panose="02020603050405020304" pitchFamily="18" charset="0"/>
                        </a:rPr>
                        <a:t>Advantages</a:t>
                      </a:r>
                    </a:p>
                  </a:txBody>
                  <a:tcPr/>
                </a:tc>
                <a:extLst>
                  <a:ext uri="{0D108BD9-81ED-4DB2-BD59-A6C34878D82A}">
                    <a16:rowId xmlns:a16="http://schemas.microsoft.com/office/drawing/2014/main" val="10000"/>
                  </a:ext>
                </a:extLst>
              </a:tr>
              <a:tr h="594458">
                <a:tc>
                  <a:txBody>
                    <a:bodyPr/>
                    <a:lstStyle/>
                    <a:p>
                      <a:r>
                        <a:rPr lang="en-US" dirty="0">
                          <a:latin typeface="Times New Roman" panose="02020603050405020304" pitchFamily="18" charset="0"/>
                          <a:cs typeface="Times New Roman" panose="02020603050405020304" pitchFamily="18" charset="0"/>
                        </a:rPr>
                        <a:t>Social</a:t>
                      </a:r>
                      <a:r>
                        <a:rPr lang="en-US" baseline="0" dirty="0">
                          <a:latin typeface="Times New Roman" panose="02020603050405020304" pitchFamily="18" charset="0"/>
                          <a:cs typeface="Times New Roman" panose="02020603050405020304" pitchFamily="18" charset="0"/>
                        </a:rPr>
                        <a:t> Benefits of Walkability</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r h="594458">
                <a:tc>
                  <a:txBody>
                    <a:bodyPr/>
                    <a:lstStyle/>
                    <a:p>
                      <a:r>
                        <a:rPr lang="en-US" dirty="0">
                          <a:latin typeface="Times New Roman" panose="02020603050405020304" pitchFamily="18" charset="0"/>
                          <a:cs typeface="Times New Roman" panose="02020603050405020304" pitchFamily="18" charset="0"/>
                        </a:rPr>
                        <a:t>Pedestrian Safety</a:t>
                      </a:r>
                    </a:p>
                  </a:txBody>
                  <a:tcPr/>
                </a:tc>
                <a:extLst>
                  <a:ext uri="{0D108BD9-81ED-4DB2-BD59-A6C34878D82A}">
                    <a16:rowId xmlns:a16="http://schemas.microsoft.com/office/drawing/2014/main" val="10002"/>
                  </a:ext>
                </a:extLst>
              </a:tr>
              <a:tr h="594458">
                <a:tc>
                  <a:txBody>
                    <a:bodyPr/>
                    <a:lstStyle/>
                    <a:p>
                      <a:r>
                        <a:rPr lang="en-US" dirty="0">
                          <a:latin typeface="Times New Roman" panose="02020603050405020304" pitchFamily="18" charset="0"/>
                          <a:cs typeface="Times New Roman" panose="02020603050405020304" pitchFamily="18" charset="0"/>
                        </a:rPr>
                        <a:t>Increased Property Value</a:t>
                      </a:r>
                    </a:p>
                  </a:txBody>
                  <a:tcPr/>
                </a:tc>
                <a:extLst>
                  <a:ext uri="{0D108BD9-81ED-4DB2-BD59-A6C34878D82A}">
                    <a16:rowId xmlns:a16="http://schemas.microsoft.com/office/drawing/2014/main" val="10003"/>
                  </a:ext>
                </a:extLst>
              </a:tr>
              <a:tr h="594458">
                <a:tc>
                  <a:txBody>
                    <a:bodyPr/>
                    <a:lstStyle/>
                    <a:p>
                      <a:r>
                        <a:rPr lang="en-US" dirty="0">
                          <a:latin typeface="Times New Roman" panose="02020603050405020304" pitchFamily="18" charset="0"/>
                          <a:cs typeface="Times New Roman" panose="02020603050405020304" pitchFamily="18" charset="0"/>
                        </a:rPr>
                        <a:t>Increased Tourism</a:t>
                      </a:r>
                    </a:p>
                  </a:txBody>
                  <a:tcPr/>
                </a:tc>
                <a:extLst>
                  <a:ext uri="{0D108BD9-81ED-4DB2-BD59-A6C34878D82A}">
                    <a16:rowId xmlns:a16="http://schemas.microsoft.com/office/drawing/2014/main" val="10004"/>
                  </a:ext>
                </a:extLst>
              </a:tr>
              <a:tr h="594458">
                <a:tc>
                  <a:txBody>
                    <a:bodyPr/>
                    <a:lstStyle/>
                    <a:p>
                      <a:r>
                        <a:rPr lang="en-US" dirty="0">
                          <a:latin typeface="Times New Roman" panose="02020603050405020304" pitchFamily="18" charset="0"/>
                          <a:cs typeface="Times New Roman" panose="02020603050405020304" pitchFamily="18" charset="0"/>
                        </a:rPr>
                        <a:t>Lessens</a:t>
                      </a:r>
                      <a:r>
                        <a:rPr lang="en-US" baseline="0" dirty="0">
                          <a:latin typeface="Times New Roman" panose="02020603050405020304" pitchFamily="18" charset="0"/>
                          <a:cs typeface="Times New Roman" panose="02020603050405020304" pitchFamily="18" charset="0"/>
                        </a:rPr>
                        <a:t> Harmful Emissions</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5"/>
                  </a:ext>
                </a:extLst>
              </a:tr>
            </a:tbl>
          </a:graphicData>
        </a:graphic>
      </p:graphicFrame>
      <p:pic>
        <p:nvPicPr>
          <p:cNvPr id="5" name="Picture 4">
            <a:extLst>
              <a:ext uri="{FF2B5EF4-FFF2-40B4-BE49-F238E27FC236}">
                <a16:creationId xmlns:a16="http://schemas.microsoft.com/office/drawing/2014/main" id="{F600885C-E6CF-4225-A1B0-1FA6182061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3010" y="1576754"/>
            <a:ext cx="3883790" cy="3566746"/>
          </a:xfrm>
          <a:prstGeom prst="rect">
            <a:avLst/>
          </a:prstGeom>
        </p:spPr>
      </p:pic>
    </p:spTree>
    <p:extLst>
      <p:ext uri="{BB962C8B-B14F-4D97-AF65-F5344CB8AC3E}">
        <p14:creationId xmlns:p14="http://schemas.microsoft.com/office/powerpoint/2010/main" val="2672620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Lynchburg’s Goals and Original Ordinance</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5410200"/>
            <a:ext cx="952500" cy="1171575"/>
          </a:xfrm>
        </p:spPr>
      </p:pic>
      <p:sp>
        <p:nvSpPr>
          <p:cNvPr id="5" name="TextBox 4"/>
          <p:cNvSpPr txBox="1"/>
          <p:nvPr/>
        </p:nvSpPr>
        <p:spPr>
          <a:xfrm>
            <a:off x="957943" y="1458686"/>
            <a:ext cx="7620000" cy="1323439"/>
          </a:xfrm>
          <a:prstGeom prst="rect">
            <a:avLst/>
          </a:prstGeom>
          <a:noFill/>
        </p:spPr>
        <p:txBody>
          <a:bodyPr wrap="square" rtlCol="0">
            <a:spAutoFit/>
          </a:bodyPr>
          <a:lstStyle/>
          <a:p>
            <a:pPr algn="ctr"/>
            <a:r>
              <a:rPr lang="en-US" sz="2000" dirty="0">
                <a:latin typeface="Times New Roman" panose="02020603050405020304" pitchFamily="18" charset="0"/>
                <a:cs typeface="Times New Roman" panose="02020603050405020304" pitchFamily="18" charset="0"/>
              </a:rPr>
              <a:t>	enhance the general walkability and connectivity of all Lynchburg neighborhoods by strengthening the zoning ordinances so </a:t>
            </a:r>
            <a:r>
              <a:rPr lang="en-US" sz="2000" i="1" dirty="0">
                <a:latin typeface="Times New Roman" panose="02020603050405020304" pitchFamily="18" charset="0"/>
                <a:cs typeface="Times New Roman" panose="02020603050405020304" pitchFamily="18" charset="0"/>
              </a:rPr>
              <a:t>that every development and addition to existing development </a:t>
            </a:r>
            <a:r>
              <a:rPr lang="en-US" sz="2000" dirty="0">
                <a:latin typeface="Times New Roman" panose="02020603050405020304" pitchFamily="18" charset="0"/>
                <a:cs typeface="Times New Roman" panose="02020603050405020304" pitchFamily="18" charset="0"/>
              </a:rPr>
              <a:t>requires the construction of sidewalk on road frontages</a:t>
            </a:r>
          </a:p>
        </p:txBody>
      </p:sp>
      <p:sp>
        <p:nvSpPr>
          <p:cNvPr id="6" name="TextBox 5"/>
          <p:cNvSpPr txBox="1"/>
          <p:nvPr/>
        </p:nvSpPr>
        <p:spPr>
          <a:xfrm>
            <a:off x="1145721" y="3044587"/>
            <a:ext cx="7244443" cy="738664"/>
          </a:xfrm>
          <a:prstGeom prst="rect">
            <a:avLst/>
          </a:prstGeom>
          <a:noFill/>
        </p:spPr>
        <p:txBody>
          <a:bodyPr wrap="square" rtlCol="0">
            <a:spAutoFit/>
          </a:bodyPr>
          <a:lstStyle/>
          <a:p>
            <a:r>
              <a:rPr lang="en-US" sz="1400" dirty="0">
                <a:latin typeface="Times New Roman" panose="02020603050405020304" pitchFamily="18" charset="0"/>
                <a:cs typeface="Times New Roman" panose="02020603050405020304" pitchFamily="18" charset="0"/>
              </a:rPr>
              <a:t>Exemptions: existing cross-slopes in excess of twenty-five (25) percent measured across the width of the right-of-way, storm water conveyances or other physical constraints render required sidewalk improvements unfeasible.”</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9400" y="4045713"/>
            <a:ext cx="3124200" cy="2255672"/>
          </a:xfrm>
          <a:prstGeom prst="rect">
            <a:avLst/>
          </a:prstGeom>
        </p:spPr>
      </p:pic>
    </p:spTree>
    <p:extLst>
      <p:ext uri="{BB962C8B-B14F-4D97-AF65-F5344CB8AC3E}">
        <p14:creationId xmlns:p14="http://schemas.microsoft.com/office/powerpoint/2010/main" val="84293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 Glance at Lynchburg</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848600" y="5410200"/>
            <a:ext cx="952500" cy="1171575"/>
          </a:xfrm>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2768" t="2684" r="2116" b="2221"/>
          <a:stretch/>
        </p:blipFill>
        <p:spPr>
          <a:xfrm>
            <a:off x="2590800" y="1219200"/>
            <a:ext cx="4114800" cy="5127172"/>
          </a:xfrm>
          <a:prstGeom prst="rect">
            <a:avLst/>
          </a:prstGeom>
        </p:spPr>
      </p:pic>
    </p:spTree>
    <p:extLst>
      <p:ext uri="{BB962C8B-B14F-4D97-AF65-F5344CB8AC3E}">
        <p14:creationId xmlns:p14="http://schemas.microsoft.com/office/powerpoint/2010/main" val="4043303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Deterrents of Sidewalk Development</a:t>
            </a: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848600" y="5410200"/>
            <a:ext cx="952500" cy="1171575"/>
          </a:xfrm>
        </p:spPr>
      </p:pic>
      <p:graphicFrame>
        <p:nvGraphicFramePr>
          <p:cNvPr id="7" name="Table 6"/>
          <p:cNvGraphicFramePr>
            <a:graphicFrameLocks noGrp="1"/>
          </p:cNvGraphicFramePr>
          <p:nvPr>
            <p:extLst>
              <p:ext uri="{D42A27DB-BD31-4B8C-83A1-F6EECF244321}">
                <p14:modId xmlns:p14="http://schemas.microsoft.com/office/powerpoint/2010/main" val="795207455"/>
              </p:ext>
            </p:extLst>
          </p:nvPr>
        </p:nvGraphicFramePr>
        <p:xfrm>
          <a:off x="838200" y="1600200"/>
          <a:ext cx="3581400" cy="2609464"/>
        </p:xfrm>
        <a:graphic>
          <a:graphicData uri="http://schemas.openxmlformats.org/drawingml/2006/table">
            <a:tbl>
              <a:tblPr firstRow="1" bandRow="1">
                <a:tableStyleId>{073A0DAA-6AF3-43AB-8588-CEC1D06C72B9}</a:tableStyleId>
              </a:tblPr>
              <a:tblGrid>
                <a:gridCol w="3581400">
                  <a:extLst>
                    <a:ext uri="{9D8B030D-6E8A-4147-A177-3AD203B41FA5}">
                      <a16:colId xmlns:a16="http://schemas.microsoft.com/office/drawing/2014/main" val="20000"/>
                    </a:ext>
                  </a:extLst>
                </a:gridCol>
              </a:tblGrid>
              <a:tr h="595216">
                <a:tc>
                  <a:txBody>
                    <a:bodyPr/>
                    <a:lstStyle/>
                    <a:p>
                      <a:r>
                        <a:rPr lang="en-US" sz="3200" dirty="0">
                          <a:latin typeface="Times New Roman" panose="02020603050405020304" pitchFamily="18" charset="0"/>
                          <a:cs typeface="Times New Roman" panose="02020603050405020304" pitchFamily="18" charset="0"/>
                        </a:rPr>
                        <a:t>Deterrents </a:t>
                      </a:r>
                    </a:p>
                  </a:txBody>
                  <a:tcPr/>
                </a:tc>
                <a:extLst>
                  <a:ext uri="{0D108BD9-81ED-4DB2-BD59-A6C34878D82A}">
                    <a16:rowId xmlns:a16="http://schemas.microsoft.com/office/drawing/2014/main" val="10000"/>
                  </a:ext>
                </a:extLst>
              </a:tr>
              <a:tr h="671416">
                <a:tc>
                  <a:txBody>
                    <a:bodyPr/>
                    <a:lstStyle/>
                    <a:p>
                      <a:r>
                        <a:rPr lang="en-US" dirty="0">
                          <a:latin typeface="Times New Roman" panose="02020603050405020304" pitchFamily="18" charset="0"/>
                          <a:cs typeface="Times New Roman" panose="02020603050405020304" pitchFamily="18" charset="0"/>
                        </a:rPr>
                        <a:t>Expensive to Build</a:t>
                      </a:r>
                    </a:p>
                  </a:txBody>
                  <a:tcPr/>
                </a:tc>
                <a:extLst>
                  <a:ext uri="{0D108BD9-81ED-4DB2-BD59-A6C34878D82A}">
                    <a16:rowId xmlns:a16="http://schemas.microsoft.com/office/drawing/2014/main" val="10001"/>
                  </a:ext>
                </a:extLst>
              </a:tr>
              <a:tr h="671416">
                <a:tc>
                  <a:txBody>
                    <a:bodyPr/>
                    <a:lstStyle/>
                    <a:p>
                      <a:r>
                        <a:rPr lang="en-US" dirty="0">
                          <a:latin typeface="Times New Roman" panose="02020603050405020304" pitchFamily="18" charset="0"/>
                          <a:cs typeface="Times New Roman" panose="02020603050405020304" pitchFamily="18" charset="0"/>
                        </a:rPr>
                        <a:t>Concerns of Relativity to more Rural </a:t>
                      </a:r>
                      <a:r>
                        <a:rPr lang="en-US" baseline="0" dirty="0">
                          <a:latin typeface="Times New Roman" panose="02020603050405020304" pitchFamily="18" charset="0"/>
                          <a:cs typeface="Times New Roman" panose="02020603050405020304" pitchFamily="18" charset="0"/>
                        </a:rPr>
                        <a:t> Communities/ Less Traveled Areas</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671416">
                <a:tc>
                  <a:txBody>
                    <a:bodyPr/>
                    <a:lstStyle/>
                    <a:p>
                      <a:r>
                        <a:rPr lang="en-US" dirty="0">
                          <a:latin typeface="Times New Roman" panose="02020603050405020304" pitchFamily="18" charset="0"/>
                          <a:cs typeface="Times New Roman" panose="02020603050405020304" pitchFamily="18" charset="0"/>
                        </a:rPr>
                        <a:t>“Sidewalks Going</a:t>
                      </a:r>
                      <a:r>
                        <a:rPr lang="en-US" baseline="0" dirty="0">
                          <a:latin typeface="Times New Roman" panose="02020603050405020304" pitchFamily="18" charset="0"/>
                          <a:cs typeface="Times New Roman" panose="02020603050405020304" pitchFamily="18" charset="0"/>
                        </a:rPr>
                        <a:t> Nowhere”</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740805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The Edited Sidewalk Zoning Ordinance</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848600" y="5486400"/>
            <a:ext cx="952500" cy="1171575"/>
          </a:xfrm>
        </p:spPr>
      </p:pic>
      <p:graphicFrame>
        <p:nvGraphicFramePr>
          <p:cNvPr id="3" name="Table 2"/>
          <p:cNvGraphicFramePr>
            <a:graphicFrameLocks noGrp="1"/>
          </p:cNvGraphicFramePr>
          <p:nvPr>
            <p:extLst>
              <p:ext uri="{D42A27DB-BD31-4B8C-83A1-F6EECF244321}">
                <p14:modId xmlns:p14="http://schemas.microsoft.com/office/powerpoint/2010/main" val="1590279545"/>
              </p:ext>
            </p:extLst>
          </p:nvPr>
        </p:nvGraphicFramePr>
        <p:xfrm>
          <a:off x="1524000" y="1397000"/>
          <a:ext cx="6096000" cy="4028440"/>
        </p:xfrm>
        <a:graphic>
          <a:graphicData uri="http://schemas.openxmlformats.org/drawingml/2006/table">
            <a:tbl>
              <a:tblPr firstRow="1" bandRow="1">
                <a:tableStyleId>{073A0DAA-6AF3-43AB-8588-CEC1D06C72B9}</a:tableStyleId>
              </a:tblPr>
              <a:tblGrid>
                <a:gridCol w="6096000">
                  <a:extLst>
                    <a:ext uri="{9D8B030D-6E8A-4147-A177-3AD203B41FA5}">
                      <a16:colId xmlns:a16="http://schemas.microsoft.com/office/drawing/2014/main" val="20000"/>
                    </a:ext>
                  </a:extLst>
                </a:gridCol>
              </a:tblGrid>
              <a:tr h="370840">
                <a:tc>
                  <a:txBody>
                    <a:bodyPr/>
                    <a:lstStyle/>
                    <a:p>
                      <a:r>
                        <a:rPr lang="en-US" dirty="0">
                          <a:latin typeface="Times New Roman" panose="02020603050405020304" pitchFamily="18" charset="0"/>
                          <a:cs typeface="Times New Roman" panose="02020603050405020304" pitchFamily="18" charset="0"/>
                        </a:rPr>
                        <a:t>35.2-67.3 Sidewalk Exemptions </a:t>
                      </a:r>
                    </a:p>
                  </a:txBody>
                  <a:tcPr/>
                </a:tc>
                <a:extLst>
                  <a:ext uri="{0D108BD9-81ED-4DB2-BD59-A6C34878D82A}">
                    <a16:rowId xmlns:a16="http://schemas.microsoft.com/office/drawing/2014/main" val="10000"/>
                  </a:ext>
                </a:extLst>
              </a:tr>
              <a:tr h="370840">
                <a:tc>
                  <a:txBody>
                    <a:bodyPr/>
                    <a:lstStyle/>
                    <a:p>
                      <a:r>
                        <a:rPr lang="en-US" i="1" dirty="0">
                          <a:latin typeface="Times New Roman" panose="02020603050405020304" pitchFamily="18" charset="0"/>
                          <a:cs typeface="Times New Roman" panose="02020603050405020304" pitchFamily="18" charset="0"/>
                        </a:rPr>
                        <a:t>“a. The Zoning Administrator may lessen or eliminate the </a:t>
                      </a:r>
                      <a:r>
                        <a:rPr lang="en-US" dirty="0">
                          <a:latin typeface="Times New Roman" panose="02020603050405020304" pitchFamily="18" charset="0"/>
                          <a:cs typeface="Times New Roman" panose="02020603050405020304" pitchFamily="18" charset="0"/>
                        </a:rPr>
                        <a:t>requirements for sidewalks when existing </a:t>
                      </a:r>
                      <a:r>
                        <a:rPr lang="en-US" b="1" i="1" dirty="0">
                          <a:latin typeface="Times New Roman" panose="02020603050405020304" pitchFamily="18" charset="0"/>
                          <a:cs typeface="Times New Roman" panose="02020603050405020304" pitchFamily="18" charset="0"/>
                        </a:rPr>
                        <a:t>cross‐slopes in excess of twenty‐five (25) percent</a:t>
                      </a:r>
                      <a:r>
                        <a:rPr lang="en-US"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stormwater</a:t>
                      </a:r>
                      <a:r>
                        <a:rPr lang="en-US" b="1" dirty="0">
                          <a:latin typeface="Times New Roman" panose="02020603050405020304" pitchFamily="18" charset="0"/>
                          <a:cs typeface="Times New Roman" panose="02020603050405020304" pitchFamily="18" charset="0"/>
                        </a:rPr>
                        <a:t> conveyances or other physical constraints render required sidewalk improvements unfeasible. </a:t>
                      </a:r>
                    </a:p>
                    <a:p>
                      <a:endParaRPr lang="en-US" b="1"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(b) </a:t>
                      </a:r>
                      <a:r>
                        <a:rPr lang="en-US" i="1" dirty="0">
                          <a:latin typeface="Times New Roman" panose="02020603050405020304" pitchFamily="18" charset="0"/>
                          <a:cs typeface="Times New Roman" panose="02020603050405020304" pitchFamily="18" charset="0"/>
                        </a:rPr>
                        <a:t>The Zoning Administrator </a:t>
                      </a:r>
                      <a:r>
                        <a:rPr lang="en-US" dirty="0">
                          <a:latin typeface="Times New Roman" panose="02020603050405020304" pitchFamily="18" charset="0"/>
                          <a:cs typeface="Times New Roman" panose="02020603050405020304" pitchFamily="18" charset="0"/>
                        </a:rPr>
                        <a:t>may eliminate the requirement for </a:t>
                      </a:r>
                      <a:r>
                        <a:rPr lang="en-US" b="1" dirty="0">
                          <a:latin typeface="Times New Roman" panose="02020603050405020304" pitchFamily="18" charset="0"/>
                          <a:cs typeface="Times New Roman" panose="02020603050405020304" pitchFamily="18" charset="0"/>
                        </a:rPr>
                        <a:t>sidewalk on streets with fewer than one hundred (100) vehicle trips per day and if the area served by the street will not generate an excess of one hundred (100) vehicle trips per day </a:t>
                      </a:r>
                      <a:r>
                        <a:rPr lang="en-US" dirty="0">
                          <a:latin typeface="Times New Roman" panose="02020603050405020304" pitchFamily="18" charset="0"/>
                          <a:cs typeface="Times New Roman" panose="02020603050405020304" pitchFamily="18" charset="0"/>
                        </a:rPr>
                        <a:t>based upon the existing zoning patterns and the Comprehensive Plan’s Future Land Use Map.”</a:t>
                      </a:r>
                    </a:p>
                    <a:p>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bl>
          </a:graphicData>
        </a:graphic>
      </p:graphicFrame>
      <p:sp>
        <p:nvSpPr>
          <p:cNvPr id="5" name="TextBox 4"/>
          <p:cNvSpPr txBox="1"/>
          <p:nvPr/>
        </p:nvSpPr>
        <p:spPr>
          <a:xfrm>
            <a:off x="5867400" y="5377934"/>
            <a:ext cx="3200400" cy="307777"/>
          </a:xfrm>
          <a:prstGeom prst="rect">
            <a:avLst/>
          </a:prstGeom>
          <a:noFill/>
        </p:spPr>
        <p:txBody>
          <a:bodyPr wrap="square" rtlCol="0">
            <a:spAutoFit/>
          </a:bodyPr>
          <a:lstStyle/>
          <a:p>
            <a:r>
              <a:rPr lang="en-US" sz="1400" i="1" dirty="0"/>
              <a:t>updated: 11-14-17 </a:t>
            </a:r>
            <a:endParaRPr lang="en-US" sz="1400" dirty="0"/>
          </a:p>
        </p:txBody>
      </p:sp>
    </p:spTree>
    <p:extLst>
      <p:ext uri="{BB962C8B-B14F-4D97-AF65-F5344CB8AC3E}">
        <p14:creationId xmlns:p14="http://schemas.microsoft.com/office/powerpoint/2010/main" val="3530487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Works Consulted</a:t>
            </a:r>
          </a:p>
        </p:txBody>
      </p:sp>
      <p:sp>
        <p:nvSpPr>
          <p:cNvPr id="3" name="Content Placeholder 2"/>
          <p:cNvSpPr>
            <a:spLocks noGrp="1"/>
          </p:cNvSpPr>
          <p:nvPr>
            <p:ph idx="1"/>
          </p:nvPr>
        </p:nvSpPr>
        <p:spPr/>
        <p:txBody>
          <a:bodyPr>
            <a:normAutofit/>
          </a:bodyPr>
          <a:lstStyle/>
          <a:p>
            <a:pPr marL="0" indent="-457200">
              <a:buNone/>
            </a:pPr>
            <a:r>
              <a:rPr lang="en-US" sz="2000" dirty="0"/>
              <a:t>City of Lynchburg Zoning Ordinances-February 23,2016 </a:t>
            </a:r>
          </a:p>
          <a:p>
            <a:pPr marL="0" indent="-457200">
              <a:buNone/>
            </a:pPr>
            <a:r>
              <a:rPr lang="en-US" sz="2000" dirty="0"/>
              <a:t>City of Lynchburg Zoning Ordinance – Adopted February 23, 2016 (revised November 1, 2017)</a:t>
            </a:r>
          </a:p>
          <a:p>
            <a:pPr marL="0" indent="-457200">
              <a:buNone/>
            </a:pPr>
            <a:r>
              <a:rPr lang="en-US" sz="2000" dirty="0"/>
              <a:t>Sidewalks in the Suburbs. (</a:t>
            </a:r>
            <a:r>
              <a:rPr lang="en-US" sz="2000" dirty="0" err="1"/>
              <a:t>n.d.</a:t>
            </a:r>
            <a:r>
              <a:rPr lang="en-US" sz="2000" dirty="0"/>
              <a:t>). Retrieved April 03, 2018, from </a:t>
            </a:r>
            <a:r>
              <a:rPr lang="en-US" sz="2000" dirty="0">
                <a:hlinkClick r:id="rId2"/>
              </a:rPr>
              <a:t>https://www.planning.org/pas/reports/report95.org</a:t>
            </a:r>
            <a:endParaRPr lang="en-US" sz="2000" dirty="0"/>
          </a:p>
          <a:p>
            <a:pPr marL="0" indent="-457200">
              <a:buNone/>
            </a:pPr>
            <a:endParaRPr lang="en-US" sz="2000" dirty="0"/>
          </a:p>
          <a:p>
            <a:pPr marL="0" indent="-457200" algn="ctr">
              <a:buNone/>
            </a:pPr>
            <a:r>
              <a:rPr lang="en-US" sz="2000" i="1" dirty="0"/>
              <a:t>Thank you, City of Lynchburg Planning Division, for your efforts and time throughout the past year! </a:t>
            </a:r>
          </a:p>
        </p:txBody>
      </p:sp>
    </p:spTree>
    <p:extLst>
      <p:ext uri="{BB962C8B-B14F-4D97-AF65-F5344CB8AC3E}">
        <p14:creationId xmlns:p14="http://schemas.microsoft.com/office/powerpoint/2010/main" val="31611871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337</TotalTime>
  <Words>294</Words>
  <Application>Microsoft Office PowerPoint</Application>
  <PresentationFormat>On-screen Show (4:3)</PresentationFormat>
  <Paragraphs>31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Lynchburg’s Connectivity: A Discussion on Lynchburg’s Sidewalk Systems</vt:lpstr>
      <vt:lpstr>Advantages of Sidewalk Development</vt:lpstr>
      <vt:lpstr>Lynchburg’s Goals and Original Ordinance</vt:lpstr>
      <vt:lpstr>A Glance at Lynchburg</vt:lpstr>
      <vt:lpstr>Deterrents of Sidewalk Development</vt:lpstr>
      <vt:lpstr>The Edited Sidewalk Zoning Ordinance</vt:lpstr>
      <vt:lpstr>Works Consulted</vt:lpstr>
    </vt:vector>
  </TitlesOfParts>
  <Company>City of Lynchburg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Lynchburg’s Connectivity: An Analysis of Lynchburg’s Sidewalk Systems</dc:title>
  <dc:creator>Lauren Fishbein</dc:creator>
  <cp:lastModifiedBy>Lauren Fishbein</cp:lastModifiedBy>
  <cp:revision>20</cp:revision>
  <dcterms:created xsi:type="dcterms:W3CDTF">2018-04-02T13:26:26Z</dcterms:created>
  <dcterms:modified xsi:type="dcterms:W3CDTF">2018-04-04T00:54:39Z</dcterms:modified>
</cp:coreProperties>
</file>