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30"/>
  </p:notesMasterIdLst>
  <p:sldIdLst>
    <p:sldId id="256" r:id="rId2"/>
    <p:sldId id="258" r:id="rId3"/>
    <p:sldId id="261" r:id="rId4"/>
    <p:sldId id="259" r:id="rId5"/>
    <p:sldId id="263" r:id="rId6"/>
    <p:sldId id="257" r:id="rId7"/>
    <p:sldId id="260" r:id="rId8"/>
    <p:sldId id="264" r:id="rId9"/>
    <p:sldId id="265" r:id="rId10"/>
    <p:sldId id="282" r:id="rId11"/>
    <p:sldId id="266" r:id="rId12"/>
    <p:sldId id="279" r:id="rId13"/>
    <p:sldId id="280" r:id="rId14"/>
    <p:sldId id="276" r:id="rId15"/>
    <p:sldId id="281" r:id="rId16"/>
    <p:sldId id="267" r:id="rId17"/>
    <p:sldId id="283" r:id="rId18"/>
    <p:sldId id="277" r:id="rId19"/>
    <p:sldId id="268" r:id="rId20"/>
    <p:sldId id="278" r:id="rId21"/>
    <p:sldId id="269" r:id="rId22"/>
    <p:sldId id="284" r:id="rId23"/>
    <p:sldId id="271" r:id="rId24"/>
    <p:sldId id="270" r:id="rId25"/>
    <p:sldId id="273" r:id="rId26"/>
    <p:sldId id="272" r:id="rId27"/>
    <p:sldId id="274" r:id="rId28"/>
    <p:sldId id="27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087" autoAdjust="0"/>
  </p:normalViewPr>
  <p:slideViewPr>
    <p:cSldViewPr snapToGrid="0">
      <p:cViewPr varScale="1">
        <p:scale>
          <a:sx n="79" d="100"/>
          <a:sy n="79" d="100"/>
        </p:scale>
        <p:origin x="6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EFB89-A5EE-4969-9E76-9E4E05C91509}"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73ED7-E1B6-4A2C-8E2A-DABEAC99ED1B}" type="slidenum">
              <a:rPr lang="en-US" smtClean="0"/>
              <a:t>‹#›</a:t>
            </a:fld>
            <a:endParaRPr lang="en-US"/>
          </a:p>
        </p:txBody>
      </p:sp>
    </p:spTree>
    <p:extLst>
      <p:ext uri="{BB962C8B-B14F-4D97-AF65-F5344CB8AC3E}">
        <p14:creationId xmlns:p14="http://schemas.microsoft.com/office/powerpoint/2010/main" val="413721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ceasing of or failure to take medication as prescribed is known as medication nonadherence and can describe a patient who does not refill and/or stops taking a medication. </a:t>
            </a:r>
          </a:p>
          <a:p>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2</a:t>
            </a:fld>
            <a:endParaRPr lang="en-US"/>
          </a:p>
        </p:txBody>
      </p:sp>
    </p:spTree>
    <p:extLst>
      <p:ext uri="{BB962C8B-B14F-4D97-AF65-F5344CB8AC3E}">
        <p14:creationId xmlns:p14="http://schemas.microsoft.com/office/powerpoint/2010/main" val="2621990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Complex treatments for chronic disease and illness over long periods of time may discourage or overwhelm the patient (</a:t>
            </a:r>
            <a:r>
              <a:rPr lang="en-US" dirty="0" err="1" smtClean="0"/>
              <a:t>Wirshing</a:t>
            </a:r>
            <a:r>
              <a:rPr lang="en-US" dirty="0" smtClean="0"/>
              <a:t> &amp; Buckley (2003). </a:t>
            </a:r>
          </a:p>
          <a:p>
            <a:endParaRPr lang="en-US" dirty="0" smtClean="0"/>
          </a:p>
          <a:p>
            <a:r>
              <a:rPr lang="en-US" dirty="0" smtClean="0"/>
              <a:t>A study conducted by </a:t>
            </a:r>
            <a:r>
              <a:rPr lang="en-US" dirty="0" err="1" smtClean="0"/>
              <a:t>Pagès-Puigdemont</a:t>
            </a:r>
            <a:r>
              <a:rPr lang="en-US" dirty="0" smtClean="0"/>
              <a:t> et al. (2014) evaluated 36 patients between the ages of 39 and 90, averaging to be age 60. The subjects had an average comorbidity of chronic disease of 2.3 diseases (</a:t>
            </a:r>
            <a:r>
              <a:rPr lang="en-US" dirty="0" err="1" smtClean="0"/>
              <a:t>Pagès-Puigdemont</a:t>
            </a:r>
            <a:r>
              <a:rPr lang="en-US" dirty="0" smtClean="0"/>
              <a:t> et al., 2014).</a:t>
            </a:r>
          </a:p>
          <a:p>
            <a:endParaRPr lang="en-US" dirty="0" smtClean="0"/>
          </a:p>
          <a:p>
            <a:r>
              <a:rPr lang="en-US" dirty="0" smtClean="0"/>
              <a:t>It was found that the subjects desired to be better informed about their treatment, to participate more in decision making, and individualized health care. The desire for participation relates to the health locus of control described by Jaeger et al. (2014). This locus of control has been found to be an important factor in adherence by both authors.</a:t>
            </a:r>
          </a:p>
          <a:p>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11</a:t>
            </a:fld>
            <a:endParaRPr lang="en-US"/>
          </a:p>
        </p:txBody>
      </p:sp>
    </p:spTree>
    <p:extLst>
      <p:ext uri="{BB962C8B-B14F-4D97-AF65-F5344CB8AC3E}">
        <p14:creationId xmlns:p14="http://schemas.microsoft.com/office/powerpoint/2010/main" val="174397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That means more than half of the patients on medication(s) for their condition were not adherent, therefore increasing their risk for cardiovascular incidents and lessening their chances for successful treatment. Adherence to these medication programs can reduce mortality rates due to cardiovascular disease by up to 80% (Cordero et al., 2017).  </a:t>
            </a:r>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12</a:t>
            </a:fld>
            <a:endParaRPr lang="en-US"/>
          </a:p>
        </p:txBody>
      </p:sp>
    </p:spTree>
    <p:extLst>
      <p:ext uri="{BB962C8B-B14F-4D97-AF65-F5344CB8AC3E}">
        <p14:creationId xmlns:p14="http://schemas.microsoft.com/office/powerpoint/2010/main" val="4130342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Diabetes is another chronic disease in which the communication and relationships between patient and provider are important in the outcome of treatment (White et al., 2016). </a:t>
            </a:r>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13</a:t>
            </a:fld>
            <a:endParaRPr lang="en-US"/>
          </a:p>
        </p:txBody>
      </p:sp>
    </p:spTree>
    <p:extLst>
      <p:ext uri="{BB962C8B-B14F-4D97-AF65-F5344CB8AC3E}">
        <p14:creationId xmlns:p14="http://schemas.microsoft.com/office/powerpoint/2010/main" val="4271296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Bustillo et al. conducted a study with a sample size that included 268 men who had been diagnosed with prostate cancer and had not yet initiated active treatment (2017). Commonly, the men had comorbid diseases such as disease of the connective tissue, lupus, arthritis, diabetes, and problems with their circulatory systems in their arms and legs (Bustillo et al., 2017).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study conducted by </a:t>
            </a:r>
            <a:r>
              <a:rPr lang="en-US" dirty="0" err="1" smtClean="0"/>
              <a:t>Kinlock</a:t>
            </a:r>
            <a:r>
              <a:rPr lang="en-US" dirty="0" smtClean="0"/>
              <a:t> et al. also investigated prostate cancer and the effect of higher medical mistrust and its effect on the quality of life of both black and white men between the ages of 40 and 81 (2016). They were given a questionnaire to evaluate their level of medical mistrust and their subsequent quality of life and satisfaction with the outcomes of their treatment (</a:t>
            </a:r>
            <a:r>
              <a:rPr lang="en-US" dirty="0" err="1" smtClean="0"/>
              <a:t>Kinlock</a:t>
            </a:r>
            <a:r>
              <a:rPr lang="en-US" dirty="0" smtClean="0"/>
              <a:t> et al., 2016). </a:t>
            </a:r>
          </a:p>
          <a:p>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14</a:t>
            </a:fld>
            <a:endParaRPr lang="en-US"/>
          </a:p>
        </p:txBody>
      </p:sp>
    </p:spTree>
    <p:extLst>
      <p:ext uri="{BB962C8B-B14F-4D97-AF65-F5344CB8AC3E}">
        <p14:creationId xmlns:p14="http://schemas.microsoft.com/office/powerpoint/2010/main" val="4103163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frequency of </a:t>
            </a:r>
            <a:r>
              <a:rPr lang="en-US" dirty="0" err="1" smtClean="0"/>
              <a:t>nonadherence</a:t>
            </a:r>
            <a:r>
              <a:rPr lang="en-US" dirty="0" smtClean="0"/>
              <a:t> causes many patients to relapse and be re-hospitalized, contributing to increased health care costs (</a:t>
            </a:r>
            <a:r>
              <a:rPr lang="en-US" dirty="0" err="1" smtClean="0"/>
              <a:t>Wirshing</a:t>
            </a:r>
            <a:r>
              <a:rPr lang="en-US" dirty="0" smtClean="0"/>
              <a:t> &amp; Buckley, 2003). Many patients who have a negative experience upon starting antipsychotic drugs are likely to discontinue use on their own (</a:t>
            </a:r>
            <a:r>
              <a:rPr lang="en-US" dirty="0" err="1" smtClean="0"/>
              <a:t>Wirshing</a:t>
            </a:r>
            <a:r>
              <a:rPr lang="en-US" dirty="0" smtClean="0"/>
              <a:t> &amp; Buckley, 2003). This negative experience may be attributed to the common side effects of these types of medications, which include delusions, weight gain, diabetes, and sexual dysfunction (</a:t>
            </a:r>
            <a:r>
              <a:rPr lang="en-US" dirty="0" err="1" smtClean="0"/>
              <a:t>Wirshing</a:t>
            </a:r>
            <a:r>
              <a:rPr lang="en-US" dirty="0" smtClean="0"/>
              <a:t> &amp; Buckley, 2003).</a:t>
            </a:r>
          </a:p>
          <a:p>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15</a:t>
            </a:fld>
            <a:endParaRPr lang="en-US"/>
          </a:p>
        </p:txBody>
      </p:sp>
    </p:spTree>
    <p:extLst>
      <p:ext uri="{BB962C8B-B14F-4D97-AF65-F5344CB8AC3E}">
        <p14:creationId xmlns:p14="http://schemas.microsoft.com/office/powerpoint/2010/main" val="4129178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are known as patients’ motivations (Claire &amp; Nina, 2017). If perceptions of health care are flawed or negative and the perception of the severity of a patient's’ own illness is not adequate or substantiated, they may not feel the need to take their medication as directed. Opportunity and capability are also important factors (Claire &amp; Nina, 2017). Opportunity and capability have to do with barriers to taking medication as prescribed, and are more associated with unintentional medication </a:t>
            </a:r>
            <a:r>
              <a:rPr lang="en-US" dirty="0" err="1" smtClean="0"/>
              <a:t>nonadherence</a:t>
            </a:r>
            <a:r>
              <a:rPr lang="en-US" dirty="0" smtClean="0"/>
              <a:t> (Claire &amp; Nina, 2017). </a:t>
            </a:r>
          </a:p>
          <a:p>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16</a:t>
            </a:fld>
            <a:endParaRPr lang="en-US"/>
          </a:p>
        </p:txBody>
      </p:sp>
    </p:spTree>
    <p:extLst>
      <p:ext uri="{BB962C8B-B14F-4D97-AF65-F5344CB8AC3E}">
        <p14:creationId xmlns:p14="http://schemas.microsoft.com/office/powerpoint/2010/main" val="283264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differ in how much control they believe they have over events that occur in their lives (Jaeger et al., 2014). Some believe that events are controlled by outside forces or the efforts and actions of others which is known as an external locus of control (Jaeger et al., 2014). Others feel they have control over events, and that these events do not simply just “happen” to them, but they are active participants in their environment which is known as having an internal locus of control (Jaeger et al., 2014). Some even feel things happen simply due to chance, which is known as a fatalistic locus of control (Jaeger et al., 2014). Health locus of control may vary due to a patient's physical or mental state or even as a result of an illness (Jaeger et al., 2014).</a:t>
            </a:r>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17</a:t>
            </a:fld>
            <a:endParaRPr lang="en-US"/>
          </a:p>
        </p:txBody>
      </p:sp>
    </p:spTree>
    <p:extLst>
      <p:ext uri="{BB962C8B-B14F-4D97-AF65-F5344CB8AC3E}">
        <p14:creationId xmlns:p14="http://schemas.microsoft.com/office/powerpoint/2010/main" val="1068783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meta-analysis by Zhang, Terry, and </a:t>
            </a:r>
            <a:r>
              <a:rPr lang="en-US" dirty="0" err="1" smtClean="0"/>
              <a:t>McHorney</a:t>
            </a:r>
            <a:r>
              <a:rPr lang="en-US" dirty="0" smtClean="0"/>
              <a:t> (2014) investigated the relationship between health literacy and medication adherence. The researchers implemented a systematic review to observe this relationship and found that there is a statistically significant association between them, though it is weak (Zhang, Terry, &amp; </a:t>
            </a:r>
            <a:r>
              <a:rPr lang="en-US" dirty="0" err="1" smtClean="0"/>
              <a:t>McHorney</a:t>
            </a:r>
            <a:r>
              <a:rPr lang="en-US" dirty="0" smtClean="0"/>
              <a:t>, 2014). This weak relationship suggests that while there is indeed an association, health literacy may act as an accessory to other issues regarding medication adherence (Zhang, Terry, &amp; </a:t>
            </a:r>
            <a:r>
              <a:rPr lang="en-US" dirty="0" err="1" smtClean="0"/>
              <a:t>McHorney</a:t>
            </a:r>
            <a:r>
              <a:rPr lang="en-US" dirty="0" smtClean="0"/>
              <a:t>,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Self-efficacy has a significant association with medication adherence, as that how the patient perceives their ability to take medications as directed. Patients with higher health literacy were found to have increased self-efficacy regarding their self-care of diabetes (Mackey et al.,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social media, it is easy for untrue information to be fabricated and multiply quickly. Social network members can encourage or discourage behaviors through communication about normality and modeling of behavior (Bogart et al., 2016). When people buy into conspiracy beliefs it contributes to medical mistrust and can further lead to less medication adherence (Bogart et al., 2016). </a:t>
            </a:r>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18</a:t>
            </a:fld>
            <a:endParaRPr lang="en-US"/>
          </a:p>
        </p:txBody>
      </p:sp>
    </p:spTree>
    <p:extLst>
      <p:ext uri="{BB962C8B-B14F-4D97-AF65-F5344CB8AC3E}">
        <p14:creationId xmlns:p14="http://schemas.microsoft.com/office/powerpoint/2010/main" val="3372465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Intentional </a:t>
            </a:r>
            <a:r>
              <a:rPr lang="en-US" dirty="0" err="1" smtClean="0"/>
              <a:t>nonadherence</a:t>
            </a:r>
            <a:r>
              <a:rPr lang="en-US" dirty="0" smtClean="0"/>
              <a:t> is a problem among all age groups but can be particularly dangerous in the elderly because of the prevalence of chronic disease in this age group. They looked at behaviors that contribute to adherence like focus groups, interviews and surveys instead of simple pill counts, electronic medication monitors and an analysis of the rate at which prescriptions are refilled (Mukhtar, </a:t>
            </a:r>
            <a:r>
              <a:rPr lang="en-US" dirty="0" err="1" smtClean="0"/>
              <a:t>Weinman</a:t>
            </a:r>
            <a:r>
              <a:rPr lang="en-US" dirty="0" smtClean="0"/>
              <a:t>, &amp; Jackson, 2014). Currently, computerized bottle caps, pill counters, and pill refills can give health care providers an account of the amount of medication being consumed but these technologies do not provide reasons for why there is </a:t>
            </a:r>
            <a:r>
              <a:rPr lang="en-US" dirty="0" err="1" smtClean="0"/>
              <a:t>nonadherence</a:t>
            </a:r>
            <a:r>
              <a:rPr lang="en-US" dirty="0" smtClean="0"/>
              <a:t> (</a:t>
            </a:r>
            <a:r>
              <a:rPr lang="en-US" dirty="0" err="1" smtClean="0"/>
              <a:t>Voils</a:t>
            </a:r>
            <a:r>
              <a:rPr lang="en-US" dirty="0" smtClean="0"/>
              <a:t> et. al, 2012).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Existing self-reported measures to gauge </a:t>
            </a:r>
            <a:r>
              <a:rPr lang="en-US" dirty="0" err="1" smtClean="0"/>
              <a:t>nonadherence</a:t>
            </a:r>
            <a:r>
              <a:rPr lang="en-US" dirty="0" smtClean="0"/>
              <a:t> to medications are limited in that they do not very well represent the extent to which doses are missed and what reasons there are for missing those doses (</a:t>
            </a:r>
            <a:r>
              <a:rPr lang="en-US" dirty="0" err="1" smtClean="0"/>
              <a:t>Voils</a:t>
            </a:r>
            <a:r>
              <a:rPr lang="en-US" dirty="0" smtClean="0"/>
              <a:t> et al., 2012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By creating a measure with clearer language and a shorter “recall time” the accuracy of self-reported adherence may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19</a:t>
            </a:fld>
            <a:endParaRPr lang="en-US"/>
          </a:p>
        </p:txBody>
      </p:sp>
    </p:spTree>
    <p:extLst>
      <p:ext uri="{BB962C8B-B14F-4D97-AF65-F5344CB8AC3E}">
        <p14:creationId xmlns:p14="http://schemas.microsoft.com/office/powerpoint/2010/main" val="1799556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a patient is reluctant about their treatment, do to emphasize the chronic nature of their condition and break it into smaller time frames (</a:t>
            </a:r>
            <a:r>
              <a:rPr lang="en-US" dirty="0" err="1" smtClean="0"/>
              <a:t>Wirshing</a:t>
            </a:r>
            <a:r>
              <a:rPr lang="en-US" dirty="0" smtClean="0"/>
              <a:t> &amp; Buckley, 2003). The family of the non-adherent patient may need to be educated, and the patient may need to be referred to a support group (</a:t>
            </a:r>
            <a:r>
              <a:rPr lang="en-US" dirty="0" err="1" smtClean="0"/>
              <a:t>Wirshing</a:t>
            </a:r>
            <a:r>
              <a:rPr lang="en-US" dirty="0" smtClean="0"/>
              <a:t> &amp; Buckley, 2003).</a:t>
            </a:r>
          </a:p>
          <a:p>
            <a:endParaRPr lang="en-US" dirty="0" smtClean="0"/>
          </a:p>
          <a:p>
            <a:r>
              <a:rPr lang="en-US" dirty="0" smtClean="0"/>
              <a:t>The possibility of using a smartphone app for management of medications has been explored, but it is recognized that no single technique suits all patients.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combination of the interventions recommended by </a:t>
            </a:r>
            <a:r>
              <a:rPr lang="en-US" dirty="0" err="1" smtClean="0"/>
              <a:t>Malek</a:t>
            </a:r>
            <a:r>
              <a:rPr lang="en-US" dirty="0" smtClean="0"/>
              <a:t> et al. (2017) should become commonplace in conjunction with technologies that aid in adherence. Common themes involving intervention include the patient feeling they are able to participate in their own health care by making informed decisions and communicating effectively and positively with their health care provider. These themes must be at the center of future interventions.</a:t>
            </a:r>
          </a:p>
          <a:p>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20</a:t>
            </a:fld>
            <a:endParaRPr lang="en-US"/>
          </a:p>
        </p:txBody>
      </p:sp>
    </p:spTree>
    <p:extLst>
      <p:ext uri="{BB962C8B-B14F-4D97-AF65-F5344CB8AC3E}">
        <p14:creationId xmlns:p14="http://schemas.microsoft.com/office/powerpoint/2010/main" val="59976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Poor adherence has been consistently associated with poor outcomes and more unscheduled health services (Malek, et al., 2017). </a:t>
            </a:r>
          </a:p>
          <a:p>
            <a:r>
              <a:rPr lang="en-US" dirty="0"/>
              <a:t>Comorbidity often leads to nonadherence because when multiple diseases are present there may be multiple prescriptions which can make it difficult for a patient to accurately take all medications </a:t>
            </a:r>
          </a:p>
          <a:p>
            <a:r>
              <a:rPr lang="en-US" dirty="0"/>
              <a:t>Unintentional:</a:t>
            </a:r>
          </a:p>
          <a:p>
            <a:r>
              <a:rPr lang="en-US" dirty="0"/>
              <a:t>Intentional: due to behaviors, attitudes and socioeconomic reasons (Car et al., 2017). Both incidences of nonadherence can have the same negative effects on the patient, but need to be addressed differently.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Compliance: in which the provider is prescribing a medication or regimen and the expectation is that the patient will comply with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most circumstances, a partnership between patient and provider ensures higher rates of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3</a:t>
            </a:fld>
            <a:endParaRPr lang="en-US"/>
          </a:p>
        </p:txBody>
      </p:sp>
    </p:spTree>
    <p:extLst>
      <p:ext uri="{BB962C8B-B14F-4D97-AF65-F5344CB8AC3E}">
        <p14:creationId xmlns:p14="http://schemas.microsoft.com/office/powerpoint/2010/main" val="810904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with greater trust in their physicians and the healthcare industry as a whole tend to participate more in their own care and have higher rates of medication adherence and – presumably –  lower rates of self-medication. </a:t>
            </a:r>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21</a:t>
            </a:fld>
            <a:endParaRPr lang="en-US"/>
          </a:p>
        </p:txBody>
      </p:sp>
    </p:spTree>
    <p:extLst>
      <p:ext uri="{BB962C8B-B14F-4D97-AF65-F5344CB8AC3E}">
        <p14:creationId xmlns:p14="http://schemas.microsoft.com/office/powerpoint/2010/main" val="2311494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this research few specified controls were in place, so the data evaluated was pooled from previous research on varying illnesses, ages, ethnicities, genders, and geographic locations. This can allow for variations or contradictions. Future research on this topic could be conducted originally to allow for a controlled evaluation and clearer picture of the interactions between medical mistrust, medication adherence and subsequent self-medication.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Factors like insurance coverage and familial support were not discussed in all studies that were evaluated, which can skew results. </a:t>
            </a:r>
            <a:r>
              <a:rPr lang="en-US" b="1" dirty="0" smtClean="0"/>
              <a:t>	</a:t>
            </a:r>
            <a:r>
              <a:rPr lang="en-US" dirty="0" smtClean="0"/>
              <a:t>Despite the limitations of this study, some valuable relationships have emerged. </a:t>
            </a:r>
          </a:p>
          <a:p>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22</a:t>
            </a:fld>
            <a:endParaRPr lang="en-US"/>
          </a:p>
        </p:txBody>
      </p:sp>
    </p:spTree>
    <p:extLst>
      <p:ext uri="{BB962C8B-B14F-4D97-AF65-F5344CB8AC3E}">
        <p14:creationId xmlns:p14="http://schemas.microsoft.com/office/powerpoint/2010/main" val="102345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Specifically higher medical</a:t>
            </a:r>
            <a:r>
              <a:rPr lang="en-US" baseline="0" dirty="0" smtClean="0"/>
              <a:t> mistrust and lower medication adherence</a:t>
            </a:r>
          </a:p>
          <a:p>
            <a:endParaRPr lang="en-US" dirty="0" smtClean="0"/>
          </a:p>
          <a:p>
            <a:r>
              <a:rPr lang="en-US" dirty="0" smtClean="0"/>
              <a:t>If healthcare professionals are better able to make patients feel as if they have an active role in their health care, communicate more effectively, and form trusting relationships with their patients, medication adherence and treatment success will increase.</a:t>
            </a:r>
          </a:p>
          <a:p>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23</a:t>
            </a:fld>
            <a:endParaRPr lang="en-US"/>
          </a:p>
        </p:txBody>
      </p:sp>
    </p:spTree>
    <p:extLst>
      <p:ext uri="{BB962C8B-B14F-4D97-AF65-F5344CB8AC3E}">
        <p14:creationId xmlns:p14="http://schemas.microsoft.com/office/powerpoint/2010/main" val="66924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24</a:t>
            </a:fld>
            <a:endParaRPr lang="en-US"/>
          </a:p>
        </p:txBody>
      </p:sp>
    </p:spTree>
    <p:extLst>
      <p:ext uri="{BB962C8B-B14F-4D97-AF65-F5344CB8AC3E}">
        <p14:creationId xmlns:p14="http://schemas.microsoft.com/office/powerpoint/2010/main" val="266653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mistrust is not necessarily associated with failure to receive medical care but acts as a barrier to optimal health of the patient if they have medical mistrust.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Higher levels of medical mistrust can lead to failure to take medical advice, failure to keep appointments, and postpones receiving needed care (Hammond, Matthews, </a:t>
            </a:r>
            <a:r>
              <a:rPr lang="en-US" dirty="0" err="1"/>
              <a:t>Mohottige</a:t>
            </a:r>
            <a:r>
              <a:rPr lang="en-US" dirty="0"/>
              <a:t>, Agyemang, &amp; Corbie-Smith, 2010).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Routine </a:t>
            </a:r>
            <a:r>
              <a:rPr lang="en-US" dirty="0"/>
              <a:t>check-ups were delayed or omitted based primarily on medical mistrust in African American men in a study by Hammond et al. (2010). African-American men more likely to delay health care and tend to report higher levels of medical mistrust than non-Hispanic white men (Hammond et al., 2010).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Most </a:t>
            </a:r>
            <a:r>
              <a:rPr lang="en-US" dirty="0"/>
              <a:t>men in this study were over 30, unmarried, and had health insurance (Hammond et al., 2010). African American men’s medical mistrust was founded upon expectations of racially biased treatment (Hammond et al., 2010).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t>
            </a:r>
            <a:r>
              <a:rPr lang="en-US" dirty="0"/>
              <a:t>another study by Molina, Kim, Berrios, &amp; Calhoun, African American women had higher levels of medical mistrust and lower levels of satisfaction (2015). The women with higher levels of medical mistrust felt that they are not able to effectively communicate with their healthcare providers, which can lead to lower satisfaction and less effective management of health problems (Molina et al.,2015).</a:t>
            </a:r>
          </a:p>
          <a:p>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4</a:t>
            </a:fld>
            <a:endParaRPr lang="en-US"/>
          </a:p>
        </p:txBody>
      </p:sp>
    </p:spTree>
    <p:extLst>
      <p:ext uri="{BB962C8B-B14F-4D97-AF65-F5344CB8AC3E}">
        <p14:creationId xmlns:p14="http://schemas.microsoft.com/office/powerpoint/2010/main" val="281896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their study, there was a negative association between lower health literacy and mistrust and the patients’ perceived communication with their providers (White et al., 2016). Those with lower health literacy perceived their communications with providers to be worse than self-reported mistrustful patients with higher health literacy (White et al., 2016). This might be indicative of a provider bias in which they treat patients with perceived lower health literacy with less respect, producing lower quality communication. </a:t>
            </a:r>
          </a:p>
          <a:p>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5</a:t>
            </a:fld>
            <a:endParaRPr lang="en-US"/>
          </a:p>
        </p:txBody>
      </p:sp>
    </p:spTree>
    <p:extLst>
      <p:ext uri="{BB962C8B-B14F-4D97-AF65-F5344CB8AC3E}">
        <p14:creationId xmlns:p14="http://schemas.microsoft.com/office/powerpoint/2010/main" val="164106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Self-medication is the practice of using alternative methods to treat an ailment that lies outside of a doctor’s prescription or specific recommendation or council (</a:t>
            </a:r>
            <a:r>
              <a:rPr lang="en-US" dirty="0" err="1" smtClean="0"/>
              <a:t>Rezaei</a:t>
            </a:r>
            <a:r>
              <a:rPr lang="en-US" dirty="0" smtClean="0"/>
              <a:t> &amp; </a:t>
            </a:r>
            <a:r>
              <a:rPr lang="en-US" dirty="0" err="1" smtClean="0"/>
              <a:t>Abyaneh</a:t>
            </a:r>
            <a:r>
              <a:rPr lang="en-US" dirty="0" smtClean="0"/>
              <a:t>, 2016). </a:t>
            </a:r>
          </a:p>
          <a:p>
            <a:endParaRPr lang="en-US" dirty="0" smtClean="0"/>
          </a:p>
          <a:p>
            <a:r>
              <a:rPr lang="en-US" dirty="0" smtClean="0"/>
              <a:t>Self-medication is a rising problem universally, a chronic problem in the developed world and more of an acute problem in the developing world (</a:t>
            </a:r>
            <a:r>
              <a:rPr lang="en-US" dirty="0" err="1" smtClean="0"/>
              <a:t>Rezaei</a:t>
            </a:r>
            <a:r>
              <a:rPr lang="en-US" dirty="0" smtClean="0"/>
              <a:t> &amp; </a:t>
            </a:r>
            <a:r>
              <a:rPr lang="en-US" dirty="0" err="1" smtClean="0"/>
              <a:t>Abyaneh</a:t>
            </a:r>
            <a:r>
              <a:rPr lang="en-US" dirty="0" smtClean="0"/>
              <a:t>, 2016). </a:t>
            </a:r>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6</a:t>
            </a:fld>
            <a:endParaRPr lang="en-US"/>
          </a:p>
        </p:txBody>
      </p:sp>
    </p:spTree>
    <p:extLst>
      <p:ext uri="{BB962C8B-B14F-4D97-AF65-F5344CB8AC3E}">
        <p14:creationId xmlns:p14="http://schemas.microsoft.com/office/powerpoint/2010/main" val="47550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systematic review was not attempted due to the sheer amount and variability of available academic journal articles identified as potential for inclusion in this research. </a:t>
            </a:r>
          </a:p>
          <a:p>
            <a:r>
              <a:rPr lang="en-US" dirty="0" smtClean="0"/>
              <a:t>Over 60,000 possible articles were identified and therefore, inclusion criteria were applied to reduce the overall number while maintaining a generalist perspective</a:t>
            </a:r>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7</a:t>
            </a:fld>
            <a:endParaRPr lang="en-US"/>
          </a:p>
        </p:txBody>
      </p:sp>
    </p:spTree>
    <p:extLst>
      <p:ext uri="{BB962C8B-B14F-4D97-AF65-F5344CB8AC3E}">
        <p14:creationId xmlns:p14="http://schemas.microsoft.com/office/powerpoint/2010/main" val="45488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8</a:t>
            </a:fld>
            <a:endParaRPr lang="en-US"/>
          </a:p>
        </p:txBody>
      </p:sp>
    </p:spTree>
    <p:extLst>
      <p:ext uri="{BB962C8B-B14F-4D97-AF65-F5344CB8AC3E}">
        <p14:creationId xmlns:p14="http://schemas.microsoft.com/office/powerpoint/2010/main" val="2794051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 who did not adhere to their medication typically had lower socioeconomic status and less support from their families (</a:t>
            </a:r>
            <a:r>
              <a:rPr lang="en-US" dirty="0" err="1" smtClean="0"/>
              <a:t>Dassa</a:t>
            </a:r>
            <a:r>
              <a:rPr lang="en-US" dirty="0" smtClean="0"/>
              <a:t> et al., 2010).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They also had increased hospitalizations as a result of their </a:t>
            </a:r>
            <a:r>
              <a:rPr lang="en-US" dirty="0" err="1" smtClean="0"/>
              <a:t>nonadherence</a:t>
            </a:r>
            <a:r>
              <a:rPr lang="en-US" dirty="0" smtClean="0"/>
              <a:t> (</a:t>
            </a:r>
            <a:r>
              <a:rPr lang="en-US" dirty="0" err="1" smtClean="0"/>
              <a:t>Dassa</a:t>
            </a:r>
            <a:r>
              <a:rPr lang="en-US" dirty="0" smtClean="0"/>
              <a:t> et al., 2010). </a:t>
            </a:r>
            <a:r>
              <a:rPr lang="en-US" dirty="0" err="1" smtClean="0"/>
              <a:t>Nonadherent</a:t>
            </a:r>
            <a:r>
              <a:rPr lang="en-US" dirty="0" smtClean="0"/>
              <a:t> patients also faced higher levels of subsequent psychosis and a lower global functioning measure than the adherent patients in the study (</a:t>
            </a:r>
            <a:r>
              <a:rPr lang="en-US" dirty="0" err="1" smtClean="0"/>
              <a:t>Dassa</a:t>
            </a:r>
            <a:r>
              <a:rPr lang="en-US" dirty="0" smtClean="0"/>
              <a:t> et al., 2010). </a:t>
            </a:r>
          </a:p>
          <a:p>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9</a:t>
            </a:fld>
            <a:endParaRPr lang="en-US"/>
          </a:p>
        </p:txBody>
      </p:sp>
    </p:spTree>
    <p:extLst>
      <p:ext uri="{BB962C8B-B14F-4D97-AF65-F5344CB8AC3E}">
        <p14:creationId xmlns:p14="http://schemas.microsoft.com/office/powerpoint/2010/main" val="1821109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study by </a:t>
            </a:r>
            <a:r>
              <a:rPr lang="en-US" dirty="0" err="1" smtClean="0"/>
              <a:t>Abbass</a:t>
            </a:r>
            <a:r>
              <a:rPr lang="en-US" dirty="0" smtClean="0"/>
              <a:t> et al. included over 49,000 commercially insured working-age adults included in their data set (2017). This population generally has higher literacy rates and better access to health care compared to those with private insurance or those that are not insured (</a:t>
            </a:r>
            <a:r>
              <a:rPr lang="en-US" dirty="0" err="1" smtClean="0"/>
              <a:t>Abbass</a:t>
            </a:r>
            <a:r>
              <a:rPr lang="en-US" dirty="0" smtClean="0"/>
              <a:t> et al., 2017). This, as discussed earlier, would in theory increase adherence (</a:t>
            </a:r>
            <a:r>
              <a:rPr lang="en-US" dirty="0" err="1" smtClean="0"/>
              <a:t>Abbass</a:t>
            </a:r>
            <a:r>
              <a:rPr lang="en-US" dirty="0" smtClean="0"/>
              <a:t> et al., 2017).  However, other factors or barriers must be considered.</a:t>
            </a:r>
            <a:endParaRPr lang="en-US" dirty="0"/>
          </a:p>
        </p:txBody>
      </p:sp>
      <p:sp>
        <p:nvSpPr>
          <p:cNvPr id="4" name="Slide Number Placeholder 3"/>
          <p:cNvSpPr>
            <a:spLocks noGrp="1"/>
          </p:cNvSpPr>
          <p:nvPr>
            <p:ph type="sldNum" sz="quarter" idx="10"/>
          </p:nvPr>
        </p:nvSpPr>
        <p:spPr/>
        <p:txBody>
          <a:bodyPr/>
          <a:lstStyle/>
          <a:p>
            <a:fld id="{07F73ED7-E1B6-4A2C-8E2A-DABEAC99ED1B}" type="slidenum">
              <a:rPr lang="en-US" smtClean="0"/>
              <a:t>10</a:t>
            </a:fld>
            <a:endParaRPr lang="en-US"/>
          </a:p>
        </p:txBody>
      </p:sp>
    </p:spTree>
    <p:extLst>
      <p:ext uri="{BB962C8B-B14F-4D97-AF65-F5344CB8AC3E}">
        <p14:creationId xmlns:p14="http://schemas.microsoft.com/office/powerpoint/2010/main" val="358888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141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20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9000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81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863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091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974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368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628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52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345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452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222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49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244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986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tx1">
                <a:lumMod val="50000"/>
                <a:lumOff val="5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4/3/2018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783421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gif"/><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jp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jp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thecryptocrew.com/2013/03/a-list-of-questionable-publishers.html"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BC21-6B04-422E-83F7-9C2F5B699CE0}"/>
              </a:ext>
            </a:extLst>
          </p:cNvPr>
          <p:cNvSpPr>
            <a:spLocks noGrp="1"/>
          </p:cNvSpPr>
          <p:nvPr>
            <p:ph type="ctrTitle"/>
          </p:nvPr>
        </p:nvSpPr>
        <p:spPr>
          <a:xfrm>
            <a:off x="1983823" y="2156210"/>
            <a:ext cx="8915399" cy="2262781"/>
          </a:xfrm>
        </p:spPr>
        <p:txBody>
          <a:bodyPr>
            <a:normAutofit fontScale="90000"/>
          </a:bodyPr>
          <a:lstStyle/>
          <a:p>
            <a:pPr algn="ctr"/>
            <a:r>
              <a:rPr lang="en-US" sz="3600" dirty="0"/>
              <a:t>Defining Relationships Between </a:t>
            </a:r>
            <a:r>
              <a:rPr lang="en-US" dirty="0"/>
              <a:t/>
            </a:r>
            <a:br>
              <a:rPr lang="en-US" dirty="0"/>
            </a:br>
            <a:r>
              <a:rPr lang="en-US" dirty="0"/>
              <a:t>Medication Adherence, Medical Mistrust, and</a:t>
            </a:r>
            <a:br>
              <a:rPr lang="en-US" dirty="0"/>
            </a:br>
            <a:r>
              <a:rPr lang="en-US" dirty="0"/>
              <a:t>Self-Medication</a:t>
            </a:r>
          </a:p>
        </p:txBody>
      </p:sp>
      <p:sp>
        <p:nvSpPr>
          <p:cNvPr id="3" name="Subtitle 2">
            <a:extLst>
              <a:ext uri="{FF2B5EF4-FFF2-40B4-BE49-F238E27FC236}">
                <a16:creationId xmlns:a16="http://schemas.microsoft.com/office/drawing/2014/main" id="{641A9CEE-20E3-40E1-8097-8810645B72C8}"/>
              </a:ext>
            </a:extLst>
          </p:cNvPr>
          <p:cNvSpPr>
            <a:spLocks noGrp="1"/>
          </p:cNvSpPr>
          <p:nvPr>
            <p:ph type="subTitle" idx="1"/>
          </p:nvPr>
        </p:nvSpPr>
        <p:spPr>
          <a:xfrm>
            <a:off x="1983823" y="4687276"/>
            <a:ext cx="8915399" cy="1692508"/>
          </a:xfrm>
        </p:spPr>
        <p:txBody>
          <a:bodyPr/>
          <a:lstStyle/>
          <a:p>
            <a:pPr algn="ctr"/>
            <a:r>
              <a:rPr lang="en-US" dirty="0"/>
              <a:t>Mikayla Carlton</a:t>
            </a:r>
          </a:p>
          <a:p>
            <a:pPr algn="ctr"/>
            <a:r>
              <a:rPr lang="en-US" dirty="0"/>
              <a:t>Lynchburg College</a:t>
            </a:r>
          </a:p>
          <a:p>
            <a:pPr algn="ctr"/>
            <a:r>
              <a:rPr lang="en-US" dirty="0"/>
              <a:t>Tonya Price, Laura Kicklighter, and Beth McKinney</a:t>
            </a:r>
          </a:p>
        </p:txBody>
      </p:sp>
      <p:pic>
        <p:nvPicPr>
          <p:cNvPr id="5" name="Picture 4" descr="A close up of a logo&#10;&#10;Description generated with very high confidence">
            <a:extLst>
              <a:ext uri="{FF2B5EF4-FFF2-40B4-BE49-F238E27FC236}">
                <a16:creationId xmlns:a16="http://schemas.microsoft.com/office/drawing/2014/main" id="{B33A1089-FEC6-4E5C-BCDF-6C6B6AFA8A2E}"/>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0899222" y="5704114"/>
            <a:ext cx="1077103" cy="972983"/>
          </a:xfrm>
          <a:prstGeom prst="rect">
            <a:avLst/>
          </a:prstGeom>
          <a:noFill/>
          <a:ln>
            <a:noFill/>
          </a:ln>
        </p:spPr>
      </p:pic>
    </p:spTree>
    <p:extLst>
      <p:ext uri="{BB962C8B-B14F-4D97-AF65-F5344CB8AC3E}">
        <p14:creationId xmlns:p14="http://schemas.microsoft.com/office/powerpoint/2010/main" val="185833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1865-710C-458C-95B2-BA194B1841FB}"/>
              </a:ext>
            </a:extLst>
          </p:cNvPr>
          <p:cNvSpPr>
            <a:spLocks noGrp="1"/>
          </p:cNvSpPr>
          <p:nvPr>
            <p:ph type="title"/>
          </p:nvPr>
        </p:nvSpPr>
        <p:spPr/>
        <p:txBody>
          <a:bodyPr/>
          <a:lstStyle/>
          <a:p>
            <a:r>
              <a:rPr lang="en-US" dirty="0"/>
              <a:t>Social </a:t>
            </a:r>
            <a:r>
              <a:rPr lang="en-US" dirty="0" smtClean="0"/>
              <a:t>Barriers</a:t>
            </a:r>
            <a:endParaRPr lang="en-US" dirty="0"/>
          </a:p>
        </p:txBody>
      </p:sp>
      <p:sp>
        <p:nvSpPr>
          <p:cNvPr id="3" name="Content Placeholder 2">
            <a:extLst>
              <a:ext uri="{FF2B5EF4-FFF2-40B4-BE49-F238E27FC236}">
                <a16:creationId xmlns:a16="http://schemas.microsoft.com/office/drawing/2014/main" id="{7E4A20F6-36E3-4B8F-ABEE-83B918733089}"/>
              </a:ext>
            </a:extLst>
          </p:cNvPr>
          <p:cNvSpPr>
            <a:spLocks noGrp="1"/>
          </p:cNvSpPr>
          <p:nvPr>
            <p:ph idx="1"/>
          </p:nvPr>
        </p:nvSpPr>
        <p:spPr>
          <a:xfrm>
            <a:off x="2589212" y="1540189"/>
            <a:ext cx="8915400" cy="3777622"/>
          </a:xfrm>
        </p:spPr>
        <p:txBody>
          <a:bodyPr>
            <a:normAutofit/>
          </a:bodyPr>
          <a:lstStyle/>
          <a:p>
            <a:r>
              <a:rPr lang="en-US" dirty="0"/>
              <a:t>I</a:t>
            </a:r>
            <a:r>
              <a:rPr lang="en-US" dirty="0" smtClean="0"/>
              <a:t>nsurance </a:t>
            </a:r>
            <a:r>
              <a:rPr lang="en-US" dirty="0"/>
              <a:t>and perceived ease of getting an appointment or being seen by a medical </a:t>
            </a:r>
            <a:r>
              <a:rPr lang="en-US" dirty="0" smtClean="0"/>
              <a:t>professional (</a:t>
            </a:r>
            <a:r>
              <a:rPr lang="en-US" dirty="0" err="1" smtClean="0"/>
              <a:t>Abbass</a:t>
            </a:r>
            <a:r>
              <a:rPr lang="en-US" dirty="0" smtClean="0"/>
              <a:t> et al., 2017) </a:t>
            </a:r>
          </a:p>
          <a:p>
            <a:r>
              <a:rPr lang="en-US" dirty="0" smtClean="0"/>
              <a:t>Difficulty </a:t>
            </a:r>
            <a:r>
              <a:rPr lang="en-US" dirty="0"/>
              <a:t>– or perceived difficulty – in accessing prescriptions and getting appointments often comes along with lower socioeconomic </a:t>
            </a:r>
            <a:r>
              <a:rPr lang="en-US" dirty="0" smtClean="0"/>
              <a:t>status</a:t>
            </a:r>
          </a:p>
          <a:p>
            <a:pPr lvl="1"/>
            <a:r>
              <a:rPr lang="en-US" dirty="0" smtClean="0"/>
              <a:t>may </a:t>
            </a:r>
            <a:r>
              <a:rPr lang="en-US" dirty="0"/>
              <a:t>face different issues involving insurance or lack </a:t>
            </a:r>
            <a:r>
              <a:rPr lang="en-US" dirty="0" smtClean="0"/>
              <a:t>thereof (</a:t>
            </a:r>
            <a:r>
              <a:rPr lang="en-US" dirty="0" err="1" smtClean="0"/>
              <a:t>Abbass</a:t>
            </a:r>
            <a:r>
              <a:rPr lang="en-US" dirty="0" smtClean="0"/>
              <a:t> et al., 2017)</a:t>
            </a:r>
            <a:endParaRPr lang="en-US" dirty="0"/>
          </a:p>
          <a:p>
            <a:endParaRPr lang="en-US" dirty="0"/>
          </a:p>
        </p:txBody>
      </p:sp>
      <p:pic>
        <p:nvPicPr>
          <p:cNvPr id="4" name="Picture 3" descr="A close up of a logo&#10;&#10;Description generated with very high confidence">
            <a:extLst>
              <a:ext uri="{FF2B5EF4-FFF2-40B4-BE49-F238E27FC236}">
                <a16:creationId xmlns:a16="http://schemas.microsoft.com/office/drawing/2014/main" id="{AC5257C0-05A7-4DDA-A04C-3ADB74D44D13}"/>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pic>
        <p:nvPicPr>
          <p:cNvPr id="5" name="Picture 4" descr="Who is behind Reform's call for NHS charges? | openDemocrac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9774" y="3553096"/>
            <a:ext cx="3816991" cy="2862743"/>
          </a:xfrm>
          <a:prstGeom prst="rect">
            <a:avLst/>
          </a:prstGeom>
        </p:spPr>
      </p:pic>
    </p:spTree>
    <p:extLst>
      <p:ext uri="{BB962C8B-B14F-4D97-AF65-F5344CB8AC3E}">
        <p14:creationId xmlns:p14="http://schemas.microsoft.com/office/powerpoint/2010/main" val="359508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1865-710C-458C-95B2-BA194B1841FB}"/>
              </a:ext>
            </a:extLst>
          </p:cNvPr>
          <p:cNvSpPr>
            <a:spLocks noGrp="1"/>
          </p:cNvSpPr>
          <p:nvPr>
            <p:ph type="title"/>
          </p:nvPr>
        </p:nvSpPr>
        <p:spPr/>
        <p:txBody>
          <a:bodyPr/>
          <a:lstStyle/>
          <a:p>
            <a:r>
              <a:rPr lang="en-US" dirty="0"/>
              <a:t>Medical Conditions</a:t>
            </a:r>
          </a:p>
        </p:txBody>
      </p:sp>
      <p:sp>
        <p:nvSpPr>
          <p:cNvPr id="3" name="Content Placeholder 2">
            <a:extLst>
              <a:ext uri="{FF2B5EF4-FFF2-40B4-BE49-F238E27FC236}">
                <a16:creationId xmlns:a16="http://schemas.microsoft.com/office/drawing/2014/main" id="{7E4A20F6-36E3-4B8F-ABEE-83B918733089}"/>
              </a:ext>
            </a:extLst>
          </p:cNvPr>
          <p:cNvSpPr>
            <a:spLocks noGrp="1"/>
          </p:cNvSpPr>
          <p:nvPr>
            <p:ph idx="1"/>
          </p:nvPr>
        </p:nvSpPr>
        <p:spPr>
          <a:xfrm>
            <a:off x="2592925" y="1540189"/>
            <a:ext cx="8915400" cy="4325034"/>
          </a:xfrm>
        </p:spPr>
        <p:txBody>
          <a:bodyPr>
            <a:normAutofit/>
          </a:bodyPr>
          <a:lstStyle/>
          <a:p>
            <a:r>
              <a:rPr lang="en-US" sz="2400" dirty="0"/>
              <a:t>Chronic illness and acute illness </a:t>
            </a:r>
            <a:endParaRPr lang="en-US" sz="2400" dirty="0" smtClean="0"/>
          </a:p>
          <a:p>
            <a:pPr lvl="1"/>
            <a:r>
              <a:rPr lang="en-US" sz="2000" dirty="0" smtClean="0"/>
              <a:t>Chronic illness </a:t>
            </a:r>
            <a:r>
              <a:rPr lang="en-US" sz="2000" dirty="0"/>
              <a:t>may require </a:t>
            </a:r>
            <a:r>
              <a:rPr lang="en-US" sz="2000" dirty="0" smtClean="0"/>
              <a:t/>
            </a:r>
            <a:br>
              <a:rPr lang="en-US" sz="2000" dirty="0" smtClean="0"/>
            </a:br>
            <a:r>
              <a:rPr lang="en-US" sz="2000" dirty="0" smtClean="0"/>
              <a:t>numerous interventions </a:t>
            </a:r>
            <a:r>
              <a:rPr lang="en-US" sz="2000" dirty="0"/>
              <a:t>and </a:t>
            </a:r>
            <a:r>
              <a:rPr lang="en-US" sz="2000" dirty="0" smtClean="0"/>
              <a:t/>
            </a:r>
            <a:br>
              <a:rPr lang="en-US" sz="2000" dirty="0" smtClean="0"/>
            </a:br>
            <a:r>
              <a:rPr lang="en-US" sz="2000" dirty="0" smtClean="0"/>
              <a:t>medications, sometimes </a:t>
            </a:r>
            <a:br>
              <a:rPr lang="en-US" sz="2000" dirty="0" smtClean="0"/>
            </a:br>
            <a:r>
              <a:rPr lang="en-US" sz="2000" dirty="0" smtClean="0"/>
              <a:t>resulting </a:t>
            </a:r>
            <a:r>
              <a:rPr lang="en-US" sz="2000" dirty="0"/>
              <a:t>in </a:t>
            </a:r>
            <a:r>
              <a:rPr lang="en-US" sz="2000" dirty="0" smtClean="0"/>
              <a:t>polypharmacy</a:t>
            </a:r>
            <a:br>
              <a:rPr lang="en-US" sz="2000" dirty="0" smtClean="0"/>
            </a:br>
            <a:endParaRPr lang="en-US" sz="2000" dirty="0" smtClean="0"/>
          </a:p>
          <a:p>
            <a:pPr lvl="1"/>
            <a:r>
              <a:rPr lang="en-US" sz="2000" dirty="0" smtClean="0"/>
              <a:t>Acute </a:t>
            </a:r>
            <a:r>
              <a:rPr lang="en-US" sz="2000" dirty="0"/>
              <a:t>illness does not require </a:t>
            </a:r>
            <a:r>
              <a:rPr lang="en-US" sz="2000" dirty="0" smtClean="0"/>
              <a:t/>
            </a:r>
            <a:br>
              <a:rPr lang="en-US" sz="2000" dirty="0" smtClean="0"/>
            </a:br>
            <a:r>
              <a:rPr lang="en-US" sz="2000" dirty="0" smtClean="0"/>
              <a:t>extensive,</a:t>
            </a:r>
            <a:r>
              <a:rPr lang="en-US" sz="2000" dirty="0"/>
              <a:t> </a:t>
            </a:r>
            <a:r>
              <a:rPr lang="en-US" sz="2000" dirty="0" smtClean="0"/>
              <a:t>long-term medication</a:t>
            </a:r>
            <a:br>
              <a:rPr lang="en-US" sz="2000" dirty="0" smtClean="0"/>
            </a:br>
            <a:r>
              <a:rPr lang="en-US" sz="2000" dirty="0" smtClean="0"/>
              <a:t>in most cases </a:t>
            </a:r>
            <a:r>
              <a:rPr lang="en-US" sz="2000" dirty="0"/>
              <a:t>but does benefit </a:t>
            </a:r>
            <a:r>
              <a:rPr lang="en-US" sz="2000" dirty="0" smtClean="0"/>
              <a:t/>
            </a:r>
            <a:br>
              <a:rPr lang="en-US" sz="2000" dirty="0" smtClean="0"/>
            </a:br>
            <a:r>
              <a:rPr lang="en-US" sz="2000" dirty="0" smtClean="0"/>
              <a:t>greatly </a:t>
            </a:r>
            <a:r>
              <a:rPr lang="en-US" sz="2000" dirty="0"/>
              <a:t>from </a:t>
            </a:r>
            <a:r>
              <a:rPr lang="en-US" sz="2000" dirty="0" smtClean="0"/>
              <a:t>adherence</a:t>
            </a:r>
            <a:r>
              <a:rPr lang="en-US" sz="2000" dirty="0"/>
              <a:t>. </a:t>
            </a:r>
            <a:endParaRPr lang="en-US" sz="2000" dirty="0" smtClean="0"/>
          </a:p>
          <a:p>
            <a:endParaRPr lang="en-US" dirty="0"/>
          </a:p>
        </p:txBody>
      </p:sp>
      <p:pic>
        <p:nvPicPr>
          <p:cNvPr id="4" name="Picture 3" descr="A close up of a logo&#10;&#10;Description generated with very high confidence">
            <a:extLst>
              <a:ext uri="{FF2B5EF4-FFF2-40B4-BE49-F238E27FC236}">
                <a16:creationId xmlns:a16="http://schemas.microsoft.com/office/drawing/2014/main" id="{AC5257C0-05A7-4DDA-A04C-3ADB74D44D13}"/>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pic>
        <p:nvPicPr>
          <p:cNvPr id="5" name="Picture 4" descr="PharmD cases:Verify the suitability of drug ~ Revolution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9031" y="2256977"/>
            <a:ext cx="4140926" cy="2708856"/>
          </a:xfrm>
          <a:prstGeom prst="rect">
            <a:avLst/>
          </a:prstGeom>
        </p:spPr>
      </p:pic>
    </p:spTree>
    <p:extLst>
      <p:ext uri="{BB962C8B-B14F-4D97-AF65-F5344CB8AC3E}">
        <p14:creationId xmlns:p14="http://schemas.microsoft.com/office/powerpoint/2010/main" val="220959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468-6BF8-42AA-8FA6-B3204CAD0CF4}"/>
              </a:ext>
            </a:extLst>
          </p:cNvPr>
          <p:cNvSpPr>
            <a:spLocks noGrp="1"/>
          </p:cNvSpPr>
          <p:nvPr>
            <p:ph type="title"/>
          </p:nvPr>
        </p:nvSpPr>
        <p:spPr/>
        <p:txBody>
          <a:bodyPr/>
          <a:lstStyle/>
          <a:p>
            <a:r>
              <a:rPr lang="en-US" dirty="0"/>
              <a:t>Cardiovascular Disease</a:t>
            </a:r>
          </a:p>
        </p:txBody>
      </p:sp>
      <p:sp>
        <p:nvSpPr>
          <p:cNvPr id="3" name="Content Placeholder 2">
            <a:extLst>
              <a:ext uri="{FF2B5EF4-FFF2-40B4-BE49-F238E27FC236}">
                <a16:creationId xmlns:a16="http://schemas.microsoft.com/office/drawing/2014/main" id="{EFD94776-BA2D-4642-8A37-E1895E20CD3E}"/>
              </a:ext>
            </a:extLst>
          </p:cNvPr>
          <p:cNvSpPr>
            <a:spLocks noGrp="1"/>
          </p:cNvSpPr>
          <p:nvPr>
            <p:ph idx="1"/>
          </p:nvPr>
        </p:nvSpPr>
        <p:spPr>
          <a:xfrm>
            <a:off x="2589212" y="1540189"/>
            <a:ext cx="8915400" cy="3777622"/>
          </a:xfrm>
        </p:spPr>
        <p:txBody>
          <a:bodyPr>
            <a:normAutofit lnSpcReduction="10000"/>
          </a:bodyPr>
          <a:lstStyle/>
          <a:p>
            <a:r>
              <a:rPr lang="en-US" dirty="0"/>
              <a:t>Chronic cardiovascular disease is the leading the cause of death in the United States (Cordero et al., 2017). </a:t>
            </a:r>
            <a:endParaRPr lang="en-US" dirty="0" smtClean="0"/>
          </a:p>
          <a:p>
            <a:r>
              <a:rPr lang="en-US" dirty="0" smtClean="0"/>
              <a:t>Rates </a:t>
            </a:r>
            <a:r>
              <a:rPr lang="en-US" dirty="0"/>
              <a:t>of cardiovascular disease related incidents can be lowered by medication regimens that include antiplatelet agents and other medications (Cordero et al., 2017). </a:t>
            </a:r>
            <a:endParaRPr lang="en-US" dirty="0" smtClean="0"/>
          </a:p>
          <a:p>
            <a:pPr lvl="1"/>
            <a:r>
              <a:rPr lang="en-US" dirty="0"/>
              <a:t>P</a:t>
            </a:r>
            <a:r>
              <a:rPr lang="en-US" dirty="0" smtClean="0"/>
              <a:t>atient </a:t>
            </a:r>
            <a:r>
              <a:rPr lang="en-US" dirty="0"/>
              <a:t>adherence to these types of </a:t>
            </a:r>
            <a:r>
              <a:rPr lang="en-US" dirty="0" smtClean="0"/>
              <a:t/>
            </a:r>
            <a:br>
              <a:rPr lang="en-US" dirty="0" smtClean="0"/>
            </a:br>
            <a:r>
              <a:rPr lang="en-US" dirty="0" smtClean="0"/>
              <a:t>medications </a:t>
            </a:r>
            <a:r>
              <a:rPr lang="en-US" dirty="0"/>
              <a:t>in patients with </a:t>
            </a:r>
            <a:r>
              <a:rPr lang="en-US" dirty="0" smtClean="0"/>
              <a:t/>
            </a:r>
            <a:br>
              <a:rPr lang="en-US" dirty="0" smtClean="0"/>
            </a:br>
            <a:r>
              <a:rPr lang="en-US" dirty="0" smtClean="0"/>
              <a:t>cardiovascular </a:t>
            </a:r>
            <a:r>
              <a:rPr lang="en-US" dirty="0"/>
              <a:t>disease was only </a:t>
            </a:r>
            <a:r>
              <a:rPr lang="en-US" dirty="0" smtClean="0"/>
              <a:t/>
            </a:r>
            <a:br>
              <a:rPr lang="en-US" dirty="0" smtClean="0"/>
            </a:br>
            <a:r>
              <a:rPr lang="en-US" dirty="0" smtClean="0"/>
              <a:t>45.8</a:t>
            </a:r>
            <a:r>
              <a:rPr lang="en-US" dirty="0"/>
              <a:t>% </a:t>
            </a:r>
            <a:r>
              <a:rPr lang="en-US" dirty="0" smtClean="0"/>
              <a:t>(Cordero et al., 2017</a:t>
            </a:r>
            <a:r>
              <a:rPr lang="en-US" dirty="0"/>
              <a:t>). </a:t>
            </a:r>
            <a:endParaRPr lang="en-US" dirty="0" smtClean="0"/>
          </a:p>
          <a:p>
            <a:r>
              <a:rPr lang="en-US" dirty="0"/>
              <a:t>About 9% of cardiovascular </a:t>
            </a:r>
            <a:r>
              <a:rPr lang="en-US" dirty="0" smtClean="0"/>
              <a:t>disease</a:t>
            </a:r>
            <a:br>
              <a:rPr lang="en-US" dirty="0" smtClean="0"/>
            </a:br>
            <a:r>
              <a:rPr lang="en-US" dirty="0" smtClean="0"/>
              <a:t>events </a:t>
            </a:r>
            <a:r>
              <a:rPr lang="en-US" dirty="0"/>
              <a:t>are the result of a lack of </a:t>
            </a:r>
            <a:r>
              <a:rPr lang="en-US" dirty="0" smtClean="0"/>
              <a:t/>
            </a:r>
            <a:br>
              <a:rPr lang="en-US" dirty="0" smtClean="0"/>
            </a:br>
            <a:r>
              <a:rPr lang="en-US" dirty="0" smtClean="0"/>
              <a:t>adherence </a:t>
            </a:r>
            <a:r>
              <a:rPr lang="en-US" dirty="0"/>
              <a:t>to vascular </a:t>
            </a:r>
            <a:r>
              <a:rPr lang="en-US" dirty="0" smtClean="0"/>
              <a:t>medications</a:t>
            </a:r>
            <a:br>
              <a:rPr lang="en-US" dirty="0" smtClean="0"/>
            </a:br>
            <a:r>
              <a:rPr lang="en-US" dirty="0" smtClean="0"/>
              <a:t>(</a:t>
            </a:r>
            <a:r>
              <a:rPr lang="en-US" dirty="0"/>
              <a:t>Cordero et al., 2017). </a:t>
            </a:r>
          </a:p>
        </p:txBody>
      </p:sp>
      <p:pic>
        <p:nvPicPr>
          <p:cNvPr id="4" name="Picture 3" descr="A close up of a logo&#10;&#10;Description generated with very high confidence">
            <a:extLst>
              <a:ext uri="{FF2B5EF4-FFF2-40B4-BE49-F238E27FC236}">
                <a16:creationId xmlns:a16="http://schemas.microsoft.com/office/drawing/2014/main" id="{D18ABC97-B4EE-4BF5-BEE4-6324DBB324D4}"/>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pic>
        <p:nvPicPr>
          <p:cNvPr id="7" name="Picture 6" descr="Science Alive! - &lt;strong&gt;Heart&lt;/strong&g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5829" y="2821079"/>
            <a:ext cx="3338149" cy="3714278"/>
          </a:xfrm>
          <a:prstGeom prst="rect">
            <a:avLst/>
          </a:prstGeom>
        </p:spPr>
      </p:pic>
    </p:spTree>
    <p:extLst>
      <p:ext uri="{BB962C8B-B14F-4D97-AF65-F5344CB8AC3E}">
        <p14:creationId xmlns:p14="http://schemas.microsoft.com/office/powerpoint/2010/main" val="92886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446D-9584-4E87-999E-920000E82A44}"/>
              </a:ext>
            </a:extLst>
          </p:cNvPr>
          <p:cNvSpPr>
            <a:spLocks noGrp="1"/>
          </p:cNvSpPr>
          <p:nvPr>
            <p:ph type="title"/>
          </p:nvPr>
        </p:nvSpPr>
        <p:spPr/>
        <p:txBody>
          <a:bodyPr/>
          <a:lstStyle/>
          <a:p>
            <a:r>
              <a:rPr lang="en-US" dirty="0"/>
              <a:t>Diabetes</a:t>
            </a:r>
          </a:p>
        </p:txBody>
      </p:sp>
      <p:sp>
        <p:nvSpPr>
          <p:cNvPr id="3" name="Content Placeholder 2">
            <a:extLst>
              <a:ext uri="{FF2B5EF4-FFF2-40B4-BE49-F238E27FC236}">
                <a16:creationId xmlns:a16="http://schemas.microsoft.com/office/drawing/2014/main" id="{42AC8D07-5B51-4DED-B98A-1F76B2F9BCCA}"/>
              </a:ext>
            </a:extLst>
          </p:cNvPr>
          <p:cNvSpPr>
            <a:spLocks noGrp="1"/>
          </p:cNvSpPr>
          <p:nvPr>
            <p:ph idx="1"/>
          </p:nvPr>
        </p:nvSpPr>
        <p:spPr>
          <a:xfrm>
            <a:off x="2589212" y="1540189"/>
            <a:ext cx="8915400" cy="3777622"/>
          </a:xfrm>
        </p:spPr>
        <p:txBody>
          <a:bodyPr>
            <a:normAutofit/>
          </a:bodyPr>
          <a:lstStyle/>
          <a:p>
            <a:r>
              <a:rPr lang="en-US" dirty="0" smtClean="0"/>
              <a:t>Medication </a:t>
            </a:r>
            <a:r>
              <a:rPr lang="en-US" dirty="0"/>
              <a:t>adherence is imperative, and </a:t>
            </a:r>
            <a:r>
              <a:rPr lang="en-US" dirty="0" smtClean="0"/>
              <a:t>non-adherence </a:t>
            </a:r>
            <a:r>
              <a:rPr lang="en-US" dirty="0"/>
              <a:t>can lead to significant health problems, complications, and unnecessary hospitalizations (Schwartz et al., 2017).</a:t>
            </a:r>
          </a:p>
          <a:p>
            <a:r>
              <a:rPr lang="en-US" dirty="0" smtClean="0"/>
              <a:t>Singh</a:t>
            </a:r>
            <a:r>
              <a:rPr lang="en-US" dirty="0"/>
              <a:t>, Singh, and Gautam (2012) conducted a survey in which 45% of respondents with type II diabetes were using herbal supplements concomitantly with prescribed medications to treat their diabetes. </a:t>
            </a:r>
            <a:endParaRPr lang="en-US" dirty="0" smtClean="0"/>
          </a:p>
          <a:p>
            <a:r>
              <a:rPr lang="en-US" dirty="0" smtClean="0"/>
              <a:t>Many </a:t>
            </a:r>
            <a:r>
              <a:rPr lang="en-US" dirty="0"/>
              <a:t>were using these supplements after they had been suggested to them my friends and family, and only about 5% consulted any kind of specialist before beginning to self-medicate (Singh, Singh, and Gautam, 2012). </a:t>
            </a:r>
          </a:p>
          <a:p>
            <a:endParaRPr lang="en-US" dirty="0"/>
          </a:p>
        </p:txBody>
      </p:sp>
      <p:pic>
        <p:nvPicPr>
          <p:cNvPr id="4" name="Picture 3" descr="A close up of a logo&#10;&#10;Description generated with very high confidence">
            <a:extLst>
              <a:ext uri="{FF2B5EF4-FFF2-40B4-BE49-F238E27FC236}">
                <a16:creationId xmlns:a16="http://schemas.microsoft.com/office/drawing/2014/main" id="{5935023E-9F65-407A-B3E7-8C8DC652A006}"/>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spTree>
    <p:extLst>
      <p:ext uri="{BB962C8B-B14F-4D97-AF65-F5344CB8AC3E}">
        <p14:creationId xmlns:p14="http://schemas.microsoft.com/office/powerpoint/2010/main" val="341943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1865-710C-458C-95B2-BA194B1841FB}"/>
              </a:ext>
            </a:extLst>
          </p:cNvPr>
          <p:cNvSpPr>
            <a:spLocks noGrp="1"/>
          </p:cNvSpPr>
          <p:nvPr>
            <p:ph type="title"/>
          </p:nvPr>
        </p:nvSpPr>
        <p:spPr/>
        <p:txBody>
          <a:bodyPr/>
          <a:lstStyle/>
          <a:p>
            <a:r>
              <a:rPr lang="en-US" dirty="0"/>
              <a:t>Cancer</a:t>
            </a:r>
          </a:p>
        </p:txBody>
      </p:sp>
      <p:sp>
        <p:nvSpPr>
          <p:cNvPr id="3" name="Content Placeholder 2">
            <a:extLst>
              <a:ext uri="{FF2B5EF4-FFF2-40B4-BE49-F238E27FC236}">
                <a16:creationId xmlns:a16="http://schemas.microsoft.com/office/drawing/2014/main" id="{7E4A20F6-36E3-4B8F-ABEE-83B918733089}"/>
              </a:ext>
            </a:extLst>
          </p:cNvPr>
          <p:cNvSpPr>
            <a:spLocks noGrp="1"/>
          </p:cNvSpPr>
          <p:nvPr>
            <p:ph idx="1"/>
          </p:nvPr>
        </p:nvSpPr>
        <p:spPr>
          <a:xfrm>
            <a:off x="2592925" y="1540189"/>
            <a:ext cx="8915400" cy="3777622"/>
          </a:xfrm>
        </p:spPr>
        <p:txBody>
          <a:bodyPr>
            <a:normAutofit/>
          </a:bodyPr>
          <a:lstStyle/>
          <a:p>
            <a:r>
              <a:rPr lang="en-US" dirty="0" smtClean="0"/>
              <a:t>Survival rates </a:t>
            </a:r>
            <a:r>
              <a:rPr lang="en-US" dirty="0"/>
              <a:t>of prostate cancer vary by racial/ethnic groups, which is not surprising considering what was described by Hammond et al. (2010) (Bustillo et al., 2017). </a:t>
            </a:r>
            <a:endParaRPr lang="en-US" dirty="0" smtClean="0"/>
          </a:p>
          <a:p>
            <a:r>
              <a:rPr lang="en-US" dirty="0" smtClean="0"/>
              <a:t>Higher </a:t>
            </a:r>
            <a:r>
              <a:rPr lang="en-US" dirty="0"/>
              <a:t>levels of fatalism from cancer in their study were related to poorer physical well-being, and poorer physical well-being was significantly correlated with medical mistrust (Bustillo et al., 2017). </a:t>
            </a:r>
            <a:endParaRPr lang="en-US" dirty="0" smtClean="0"/>
          </a:p>
          <a:p>
            <a:r>
              <a:rPr lang="en-US" dirty="0" smtClean="0"/>
              <a:t>They </a:t>
            </a:r>
            <a:r>
              <a:rPr lang="en-US" dirty="0"/>
              <a:t>found that higher levels of medical mistrust were associated with an overall lower quality of life (</a:t>
            </a:r>
            <a:r>
              <a:rPr lang="en-US" dirty="0" err="1"/>
              <a:t>Kinlock</a:t>
            </a:r>
            <a:r>
              <a:rPr lang="en-US" dirty="0"/>
              <a:t> et al., 2016). </a:t>
            </a:r>
          </a:p>
          <a:p>
            <a:endParaRPr lang="en-US" dirty="0"/>
          </a:p>
        </p:txBody>
      </p:sp>
      <p:pic>
        <p:nvPicPr>
          <p:cNvPr id="4" name="Picture 3" descr="A close up of a logo&#10;&#10;Description generated with very high confidence">
            <a:extLst>
              <a:ext uri="{FF2B5EF4-FFF2-40B4-BE49-F238E27FC236}">
                <a16:creationId xmlns:a16="http://schemas.microsoft.com/office/drawing/2014/main" id="{AC5257C0-05A7-4DDA-A04C-3ADB74D44D13}"/>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spTree>
    <p:extLst>
      <p:ext uri="{BB962C8B-B14F-4D97-AF65-F5344CB8AC3E}">
        <p14:creationId xmlns:p14="http://schemas.microsoft.com/office/powerpoint/2010/main" val="344539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AF1F-D05D-4465-9692-6DC948BFC082}"/>
              </a:ext>
            </a:extLst>
          </p:cNvPr>
          <p:cNvSpPr>
            <a:spLocks noGrp="1"/>
          </p:cNvSpPr>
          <p:nvPr>
            <p:ph type="title"/>
          </p:nvPr>
        </p:nvSpPr>
        <p:spPr/>
        <p:txBody>
          <a:bodyPr/>
          <a:lstStyle/>
          <a:p>
            <a:r>
              <a:rPr lang="en-US" dirty="0"/>
              <a:t>Side Effects</a:t>
            </a:r>
          </a:p>
        </p:txBody>
      </p:sp>
      <p:sp>
        <p:nvSpPr>
          <p:cNvPr id="3" name="Content Placeholder 2">
            <a:extLst>
              <a:ext uri="{FF2B5EF4-FFF2-40B4-BE49-F238E27FC236}">
                <a16:creationId xmlns:a16="http://schemas.microsoft.com/office/drawing/2014/main" id="{EBDC1E30-FD57-48FA-931E-97FAA25FB593}"/>
              </a:ext>
            </a:extLst>
          </p:cNvPr>
          <p:cNvSpPr>
            <a:spLocks noGrp="1"/>
          </p:cNvSpPr>
          <p:nvPr>
            <p:ph idx="1"/>
          </p:nvPr>
        </p:nvSpPr>
        <p:spPr>
          <a:xfrm>
            <a:off x="2589212" y="1540189"/>
            <a:ext cx="8915400" cy="3777622"/>
          </a:xfrm>
        </p:spPr>
        <p:txBody>
          <a:bodyPr/>
          <a:lstStyle/>
          <a:p>
            <a:r>
              <a:rPr lang="en-US" dirty="0"/>
              <a:t>S</a:t>
            </a:r>
            <a:r>
              <a:rPr lang="en-US" dirty="0" smtClean="0"/>
              <a:t>ide </a:t>
            </a:r>
            <a:r>
              <a:rPr lang="en-US" dirty="0"/>
              <a:t>effects of medications can have an impact on a patient’s adherence to it. </a:t>
            </a:r>
            <a:endParaRPr lang="en-US" dirty="0" smtClean="0"/>
          </a:p>
          <a:p>
            <a:r>
              <a:rPr lang="en-US" dirty="0" err="1" smtClean="0"/>
              <a:t>Wirshing</a:t>
            </a:r>
            <a:r>
              <a:rPr lang="en-US" dirty="0" smtClean="0"/>
              <a:t> </a:t>
            </a:r>
            <a:r>
              <a:rPr lang="en-US" dirty="0"/>
              <a:t>&amp; Buckley (2003) found that about 50% of schizophrenic patients do not take their medications as prescribed. </a:t>
            </a:r>
            <a:endParaRPr lang="en-US" dirty="0" smtClean="0"/>
          </a:p>
          <a:p>
            <a:endParaRPr lang="en-US" dirty="0"/>
          </a:p>
        </p:txBody>
      </p:sp>
      <p:pic>
        <p:nvPicPr>
          <p:cNvPr id="4" name="Picture 3" descr="A close up of a logo&#10;&#10;Description generated with very high confidence">
            <a:extLst>
              <a:ext uri="{FF2B5EF4-FFF2-40B4-BE49-F238E27FC236}">
                <a16:creationId xmlns:a16="http://schemas.microsoft.com/office/drawing/2014/main" id="{07C225A2-0CD1-46A5-AACA-4A02F8375FC0}"/>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pic>
        <p:nvPicPr>
          <p:cNvPr id="5" name="Picture 4" descr="Bilbo's Random Thought Collection: April 20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5005" y="3328172"/>
            <a:ext cx="8122375" cy="2517936"/>
          </a:xfrm>
          <a:prstGeom prst="rect">
            <a:avLst/>
          </a:prstGeom>
        </p:spPr>
      </p:pic>
    </p:spTree>
    <p:extLst>
      <p:ext uri="{BB962C8B-B14F-4D97-AF65-F5344CB8AC3E}">
        <p14:creationId xmlns:p14="http://schemas.microsoft.com/office/powerpoint/2010/main" val="333058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1865-710C-458C-95B2-BA194B1841FB}"/>
              </a:ext>
            </a:extLst>
          </p:cNvPr>
          <p:cNvSpPr>
            <a:spLocks noGrp="1"/>
          </p:cNvSpPr>
          <p:nvPr>
            <p:ph type="title"/>
          </p:nvPr>
        </p:nvSpPr>
        <p:spPr/>
        <p:txBody>
          <a:bodyPr/>
          <a:lstStyle/>
          <a:p>
            <a:r>
              <a:rPr lang="en-US" dirty="0"/>
              <a:t>Personal Beliefs and Characteristics</a:t>
            </a:r>
          </a:p>
        </p:txBody>
      </p:sp>
      <p:sp>
        <p:nvSpPr>
          <p:cNvPr id="3" name="Content Placeholder 2">
            <a:extLst>
              <a:ext uri="{FF2B5EF4-FFF2-40B4-BE49-F238E27FC236}">
                <a16:creationId xmlns:a16="http://schemas.microsoft.com/office/drawing/2014/main" id="{7E4A20F6-36E3-4B8F-ABEE-83B918733089}"/>
              </a:ext>
            </a:extLst>
          </p:cNvPr>
          <p:cNvSpPr>
            <a:spLocks noGrp="1"/>
          </p:cNvSpPr>
          <p:nvPr>
            <p:ph idx="1"/>
          </p:nvPr>
        </p:nvSpPr>
        <p:spPr>
          <a:xfrm>
            <a:off x="2592925" y="1540189"/>
            <a:ext cx="8915400" cy="3777622"/>
          </a:xfrm>
        </p:spPr>
        <p:txBody>
          <a:bodyPr>
            <a:normAutofit/>
          </a:bodyPr>
          <a:lstStyle/>
          <a:p>
            <a:r>
              <a:rPr lang="en-US" dirty="0"/>
              <a:t>Car et al. outlines the importance of health disparities, trust, health literacy and barriers to adherence (2017</a:t>
            </a:r>
            <a:r>
              <a:rPr lang="en-US" dirty="0" smtClean="0"/>
              <a:t>) </a:t>
            </a:r>
            <a:endParaRPr lang="en-US" dirty="0" smtClean="0"/>
          </a:p>
          <a:p>
            <a:r>
              <a:rPr lang="en-US" dirty="0" smtClean="0"/>
              <a:t>Age </a:t>
            </a:r>
            <a:r>
              <a:rPr lang="en-US" dirty="0"/>
              <a:t>and gender tend to be inadequate predictors of medication adherence, but the findings of a study done by Cordero et al. suggested that a higher educational background related to a higher percentage of medication adherence (2017). </a:t>
            </a:r>
            <a:endParaRPr lang="en-US" dirty="0" smtClean="0"/>
          </a:p>
          <a:p>
            <a:r>
              <a:rPr lang="en-US" dirty="0" smtClean="0"/>
              <a:t>The </a:t>
            </a:r>
            <a:r>
              <a:rPr lang="en-US" dirty="0"/>
              <a:t>perceptions of health care, perception of illness, and beliefs about the healthcare system itself are more significant determinants (Claire &amp; Nina, 2017). </a:t>
            </a:r>
            <a:endParaRPr lang="en-US" dirty="0" smtClean="0"/>
          </a:p>
        </p:txBody>
      </p:sp>
      <p:pic>
        <p:nvPicPr>
          <p:cNvPr id="4" name="Picture 3" descr="A close up of a logo&#10;&#10;Description generated with very high confidence">
            <a:extLst>
              <a:ext uri="{FF2B5EF4-FFF2-40B4-BE49-F238E27FC236}">
                <a16:creationId xmlns:a16="http://schemas.microsoft.com/office/drawing/2014/main" id="{AC5257C0-05A7-4DDA-A04C-3ADB74D44D13}"/>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spTree>
    <p:extLst>
      <p:ext uri="{BB962C8B-B14F-4D97-AF65-F5344CB8AC3E}">
        <p14:creationId xmlns:p14="http://schemas.microsoft.com/office/powerpoint/2010/main" val="157633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1865-710C-458C-95B2-BA194B1841FB}"/>
              </a:ext>
            </a:extLst>
          </p:cNvPr>
          <p:cNvSpPr>
            <a:spLocks noGrp="1"/>
          </p:cNvSpPr>
          <p:nvPr>
            <p:ph type="title"/>
          </p:nvPr>
        </p:nvSpPr>
        <p:spPr/>
        <p:txBody>
          <a:bodyPr/>
          <a:lstStyle/>
          <a:p>
            <a:r>
              <a:rPr lang="en-US" dirty="0"/>
              <a:t>Personal Beliefs and Characteristics</a:t>
            </a:r>
          </a:p>
        </p:txBody>
      </p:sp>
      <p:sp>
        <p:nvSpPr>
          <p:cNvPr id="3" name="Content Placeholder 2">
            <a:extLst>
              <a:ext uri="{FF2B5EF4-FFF2-40B4-BE49-F238E27FC236}">
                <a16:creationId xmlns:a16="http://schemas.microsoft.com/office/drawing/2014/main" id="{7E4A20F6-36E3-4B8F-ABEE-83B918733089}"/>
              </a:ext>
            </a:extLst>
          </p:cNvPr>
          <p:cNvSpPr>
            <a:spLocks noGrp="1"/>
          </p:cNvSpPr>
          <p:nvPr>
            <p:ph idx="1"/>
          </p:nvPr>
        </p:nvSpPr>
        <p:spPr>
          <a:xfrm>
            <a:off x="2592925" y="1540189"/>
            <a:ext cx="8915400" cy="3777622"/>
          </a:xfrm>
        </p:spPr>
        <p:txBody>
          <a:bodyPr>
            <a:normAutofit/>
          </a:bodyPr>
          <a:lstStyle/>
          <a:p>
            <a:r>
              <a:rPr lang="en-US" dirty="0" smtClean="0"/>
              <a:t>Health locus </a:t>
            </a:r>
            <a:r>
              <a:rPr lang="en-US" dirty="0"/>
              <a:t>of control (Jaeger, </a:t>
            </a:r>
            <a:r>
              <a:rPr lang="en-US" dirty="0" err="1"/>
              <a:t>Weißhaupt</a:t>
            </a:r>
            <a:r>
              <a:rPr lang="en-US" dirty="0"/>
              <a:t>, Flammer, &amp; Steinert, 2014</a:t>
            </a:r>
            <a:r>
              <a:rPr lang="en-US" dirty="0" smtClean="0"/>
              <a:t>)</a:t>
            </a:r>
            <a:endParaRPr lang="en-US" dirty="0" smtClean="0"/>
          </a:p>
          <a:p>
            <a:pPr lvl="1"/>
            <a:r>
              <a:rPr lang="en-US" dirty="0" smtClean="0"/>
              <a:t>Health </a:t>
            </a:r>
            <a:r>
              <a:rPr lang="en-US" dirty="0"/>
              <a:t>locus of control can be used as an indicator of an individual’s behavior (Jaeger et al., 2014). </a:t>
            </a:r>
            <a:endParaRPr lang="en-US" dirty="0" smtClean="0"/>
          </a:p>
          <a:p>
            <a:pPr lvl="1"/>
            <a:r>
              <a:rPr lang="en-US" dirty="0" smtClean="0"/>
              <a:t>A </a:t>
            </a:r>
            <a:r>
              <a:rPr lang="en-US" dirty="0"/>
              <a:t>higher internal locus of control allows for a patient to feel that they are able to have a say in their treatment and take control of their illness, and can often increase adherence (Jaeger et al., 2014). </a:t>
            </a:r>
          </a:p>
        </p:txBody>
      </p:sp>
      <p:pic>
        <p:nvPicPr>
          <p:cNvPr id="4" name="Picture 3" descr="A close up of a logo&#10;&#10;Description generated with very high confidence">
            <a:extLst>
              <a:ext uri="{FF2B5EF4-FFF2-40B4-BE49-F238E27FC236}">
                <a16:creationId xmlns:a16="http://schemas.microsoft.com/office/drawing/2014/main" id="{AC5257C0-05A7-4DDA-A04C-3ADB74D44D13}"/>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pic>
        <p:nvPicPr>
          <p:cNvPr id="5" name="Picture 4" descr="วิธีปรับตัวง่ายๆเพื่อการเป็น &quot;สุดยอดนักเสิร์ช&quot; (1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6319" y="3662037"/>
            <a:ext cx="3866607" cy="2725766"/>
          </a:xfrm>
          <a:prstGeom prst="rect">
            <a:avLst/>
          </a:prstGeom>
        </p:spPr>
      </p:pic>
    </p:spTree>
    <p:extLst>
      <p:ext uri="{BB962C8B-B14F-4D97-AF65-F5344CB8AC3E}">
        <p14:creationId xmlns:p14="http://schemas.microsoft.com/office/powerpoint/2010/main" val="421215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1865-710C-458C-95B2-BA194B1841FB}"/>
              </a:ext>
            </a:extLst>
          </p:cNvPr>
          <p:cNvSpPr>
            <a:spLocks noGrp="1"/>
          </p:cNvSpPr>
          <p:nvPr>
            <p:ph type="title"/>
          </p:nvPr>
        </p:nvSpPr>
        <p:spPr/>
        <p:txBody>
          <a:bodyPr/>
          <a:lstStyle/>
          <a:p>
            <a:r>
              <a:rPr lang="en-US" dirty="0"/>
              <a:t>Personal Beliefs and Characteristics</a:t>
            </a:r>
          </a:p>
        </p:txBody>
      </p:sp>
      <p:sp>
        <p:nvSpPr>
          <p:cNvPr id="3" name="Content Placeholder 2">
            <a:extLst>
              <a:ext uri="{FF2B5EF4-FFF2-40B4-BE49-F238E27FC236}">
                <a16:creationId xmlns:a16="http://schemas.microsoft.com/office/drawing/2014/main" id="{7E4A20F6-36E3-4B8F-ABEE-83B918733089}"/>
              </a:ext>
            </a:extLst>
          </p:cNvPr>
          <p:cNvSpPr>
            <a:spLocks noGrp="1"/>
          </p:cNvSpPr>
          <p:nvPr>
            <p:ph idx="1"/>
          </p:nvPr>
        </p:nvSpPr>
        <p:spPr>
          <a:xfrm>
            <a:off x="2589212" y="1540189"/>
            <a:ext cx="8915400" cy="3777622"/>
          </a:xfrm>
        </p:spPr>
        <p:txBody>
          <a:bodyPr>
            <a:normAutofit/>
          </a:bodyPr>
          <a:lstStyle/>
          <a:p>
            <a:r>
              <a:rPr lang="en-US" dirty="0"/>
              <a:t>Health literacy is an important barrier to effectively taking medication, and may contribute to a higher health locus of control. </a:t>
            </a:r>
            <a:endParaRPr lang="en-US" dirty="0" smtClean="0"/>
          </a:p>
          <a:p>
            <a:r>
              <a:rPr lang="en-US" dirty="0" smtClean="0"/>
              <a:t>A </a:t>
            </a:r>
            <a:r>
              <a:rPr lang="en-US" dirty="0"/>
              <a:t>study conducted by Mackey, Doody, Werner, and </a:t>
            </a:r>
            <a:r>
              <a:rPr lang="en-US" dirty="0" err="1"/>
              <a:t>Fullen</a:t>
            </a:r>
            <a:r>
              <a:rPr lang="en-US" dirty="0"/>
              <a:t> found consistencies between low health literacy and poor knowledge in relation to respiratory disease and diabetes, two chronic illnesses that require effective and consistent medication (2016). </a:t>
            </a:r>
            <a:endParaRPr lang="en-US" dirty="0" smtClean="0"/>
          </a:p>
          <a:p>
            <a:r>
              <a:rPr lang="en-US" dirty="0" smtClean="0"/>
              <a:t>Low </a:t>
            </a:r>
            <a:r>
              <a:rPr lang="en-US" dirty="0"/>
              <a:t>self-efficacy was a result of low health literacy in both cardiovascular disease and diabetes (Mackey et al., 2016). </a:t>
            </a:r>
            <a:r>
              <a:rPr lang="en-US" dirty="0" smtClean="0"/>
              <a:t>The </a:t>
            </a:r>
            <a:r>
              <a:rPr lang="en-US" dirty="0"/>
              <a:t>spread of false information contributes greatly in increasing nonadherence. </a:t>
            </a:r>
          </a:p>
        </p:txBody>
      </p:sp>
      <p:pic>
        <p:nvPicPr>
          <p:cNvPr id="4" name="Picture 3" descr="A close up of a logo&#10;&#10;Description generated with very high confidence">
            <a:extLst>
              <a:ext uri="{FF2B5EF4-FFF2-40B4-BE49-F238E27FC236}">
                <a16:creationId xmlns:a16="http://schemas.microsoft.com/office/drawing/2014/main" id="{AC5257C0-05A7-4DDA-A04C-3ADB74D44D13}"/>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spTree>
    <p:extLst>
      <p:ext uri="{BB962C8B-B14F-4D97-AF65-F5344CB8AC3E}">
        <p14:creationId xmlns:p14="http://schemas.microsoft.com/office/powerpoint/2010/main" val="301584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1865-710C-458C-95B2-BA194B1841FB}"/>
              </a:ext>
            </a:extLst>
          </p:cNvPr>
          <p:cNvSpPr>
            <a:spLocks noGrp="1"/>
          </p:cNvSpPr>
          <p:nvPr>
            <p:ph type="title"/>
          </p:nvPr>
        </p:nvSpPr>
        <p:spPr/>
        <p:txBody>
          <a:bodyPr/>
          <a:lstStyle/>
          <a:p>
            <a:r>
              <a:rPr lang="en-US" dirty="0"/>
              <a:t>Interventions</a:t>
            </a:r>
          </a:p>
        </p:txBody>
      </p:sp>
      <p:sp>
        <p:nvSpPr>
          <p:cNvPr id="3" name="Content Placeholder 2">
            <a:extLst>
              <a:ext uri="{FF2B5EF4-FFF2-40B4-BE49-F238E27FC236}">
                <a16:creationId xmlns:a16="http://schemas.microsoft.com/office/drawing/2014/main" id="{7E4A20F6-36E3-4B8F-ABEE-83B918733089}"/>
              </a:ext>
            </a:extLst>
          </p:cNvPr>
          <p:cNvSpPr>
            <a:spLocks noGrp="1"/>
          </p:cNvSpPr>
          <p:nvPr>
            <p:ph idx="1"/>
          </p:nvPr>
        </p:nvSpPr>
        <p:spPr>
          <a:xfrm>
            <a:off x="2592925" y="1540189"/>
            <a:ext cx="8915400" cy="3777622"/>
          </a:xfrm>
        </p:spPr>
        <p:txBody>
          <a:bodyPr>
            <a:normAutofit/>
          </a:bodyPr>
          <a:lstStyle/>
          <a:p>
            <a:r>
              <a:rPr lang="en-US" dirty="0"/>
              <a:t>It has been found that over 50% of cases of nonadherence are intentional, especially in those 65 and older (Mukhtar, Weinman, &amp; Jackson, </a:t>
            </a:r>
            <a:r>
              <a:rPr lang="en-US" dirty="0" smtClean="0"/>
              <a:t>2014)</a:t>
            </a:r>
          </a:p>
          <a:p>
            <a:r>
              <a:rPr lang="en-US" dirty="0" smtClean="0"/>
              <a:t>Currently</a:t>
            </a:r>
            <a:r>
              <a:rPr lang="en-US" dirty="0"/>
              <a:t>,</a:t>
            </a:r>
            <a:r>
              <a:rPr lang="en-US" b="1" dirty="0"/>
              <a:t> </a:t>
            </a:r>
            <a:r>
              <a:rPr lang="en-US" dirty="0"/>
              <a:t>there is no universally recognized way of assessing medication adherence (</a:t>
            </a:r>
            <a:r>
              <a:rPr lang="en-US" dirty="0" err="1"/>
              <a:t>Voils</a:t>
            </a:r>
            <a:r>
              <a:rPr lang="en-US" dirty="0"/>
              <a:t> et al., 2012). </a:t>
            </a:r>
            <a:endParaRPr lang="en-US" dirty="0" smtClean="0"/>
          </a:p>
          <a:p>
            <a:r>
              <a:rPr lang="en-US" dirty="0" smtClean="0"/>
              <a:t>Respondents </a:t>
            </a:r>
            <a:r>
              <a:rPr lang="en-US" dirty="0"/>
              <a:t>sometimes have different interpretations of the phrases “last week” and “last month” and require specific days in order to accurately answer (</a:t>
            </a:r>
            <a:r>
              <a:rPr lang="en-US" dirty="0" err="1"/>
              <a:t>Voils</a:t>
            </a:r>
            <a:r>
              <a:rPr lang="en-US" dirty="0"/>
              <a:t> et al., 2012). </a:t>
            </a:r>
            <a:endParaRPr lang="en-US" dirty="0" smtClean="0"/>
          </a:p>
          <a:p>
            <a:r>
              <a:rPr lang="en-US" dirty="0" smtClean="0"/>
              <a:t>Lastly</a:t>
            </a:r>
            <a:r>
              <a:rPr lang="en-US" dirty="0"/>
              <a:t>, it is hard for patients to recall as far back as 30 days of use but find it easier to recall more recent histories, like 7 days (</a:t>
            </a:r>
            <a:r>
              <a:rPr lang="en-US" dirty="0" err="1"/>
              <a:t>Voils</a:t>
            </a:r>
            <a:r>
              <a:rPr lang="en-US" dirty="0"/>
              <a:t> et al., 2012). </a:t>
            </a:r>
          </a:p>
        </p:txBody>
      </p:sp>
      <p:pic>
        <p:nvPicPr>
          <p:cNvPr id="4" name="Picture 3" descr="A close up of a logo&#10;&#10;Description generated with very high confidence">
            <a:extLst>
              <a:ext uri="{FF2B5EF4-FFF2-40B4-BE49-F238E27FC236}">
                <a16:creationId xmlns:a16="http://schemas.microsoft.com/office/drawing/2014/main" id="{AC5257C0-05A7-4DDA-A04C-3ADB74D44D13}"/>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spTree>
    <p:extLst>
      <p:ext uri="{BB962C8B-B14F-4D97-AF65-F5344CB8AC3E}">
        <p14:creationId xmlns:p14="http://schemas.microsoft.com/office/powerpoint/2010/main" val="20525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935A-3898-4360-901F-5D91396AB7F9}"/>
              </a:ext>
            </a:extLst>
          </p:cNvPr>
          <p:cNvSpPr>
            <a:spLocks noGrp="1"/>
          </p:cNvSpPr>
          <p:nvPr>
            <p:ph type="title"/>
          </p:nvPr>
        </p:nvSpPr>
        <p:spPr/>
        <p:txBody>
          <a:bodyPr/>
          <a:lstStyle/>
          <a:p>
            <a:r>
              <a:rPr lang="en-US" dirty="0"/>
              <a:t>Medication Adherence</a:t>
            </a:r>
          </a:p>
        </p:txBody>
      </p:sp>
      <p:sp>
        <p:nvSpPr>
          <p:cNvPr id="3" name="Content Placeholder 2">
            <a:extLst>
              <a:ext uri="{FF2B5EF4-FFF2-40B4-BE49-F238E27FC236}">
                <a16:creationId xmlns:a16="http://schemas.microsoft.com/office/drawing/2014/main" id="{74CF437C-8376-4629-A1A1-7ED3D47E9515}"/>
              </a:ext>
            </a:extLst>
          </p:cNvPr>
          <p:cNvSpPr>
            <a:spLocks noGrp="1"/>
          </p:cNvSpPr>
          <p:nvPr>
            <p:ph idx="1"/>
          </p:nvPr>
        </p:nvSpPr>
        <p:spPr>
          <a:xfrm>
            <a:off x="2522373" y="1540189"/>
            <a:ext cx="8915400" cy="3777622"/>
          </a:xfrm>
        </p:spPr>
        <p:txBody>
          <a:bodyPr/>
          <a:lstStyle/>
          <a:p>
            <a:r>
              <a:rPr lang="en-US" dirty="0" smtClean="0"/>
              <a:t>Adherence: patients </a:t>
            </a:r>
            <a:r>
              <a:rPr lang="en-US" dirty="0"/>
              <a:t>take their medication exactly as prescribed (Claire &amp; Nina, 2017</a:t>
            </a:r>
            <a:r>
              <a:rPr lang="en-US" dirty="0" smtClean="0"/>
              <a:t>) </a:t>
            </a:r>
            <a:endParaRPr lang="en-US" dirty="0"/>
          </a:p>
          <a:p>
            <a:r>
              <a:rPr lang="en-US" dirty="0"/>
              <a:t>Nonadherence</a:t>
            </a:r>
          </a:p>
          <a:p>
            <a:pPr lvl="1"/>
            <a:r>
              <a:rPr lang="en-US" dirty="0"/>
              <a:t>Lower treatment outcomes, higher morbidity and mortality, wasted healthcare resources, and can ultimately be used to predict the 30-day hospital readmission rate (Claire &amp; Nina, 2017)</a:t>
            </a:r>
          </a:p>
          <a:p>
            <a:pPr lvl="1"/>
            <a:r>
              <a:rPr lang="en-US" dirty="0"/>
              <a:t>Process of healing may be delayed (Claire &amp; Nina, 2017)</a:t>
            </a:r>
          </a:p>
          <a:p>
            <a:pPr lvl="1"/>
            <a:r>
              <a:rPr lang="en-US" dirty="0"/>
              <a:t>Increase in the probability of complications (Claire &amp; Nina, 2017)</a:t>
            </a:r>
          </a:p>
        </p:txBody>
      </p:sp>
      <p:pic>
        <p:nvPicPr>
          <p:cNvPr id="4" name="Picture 3" descr="A close up of a logo&#10;&#10;Description generated with very high confidence">
            <a:extLst>
              <a:ext uri="{FF2B5EF4-FFF2-40B4-BE49-F238E27FC236}">
                <a16:creationId xmlns:a16="http://schemas.microsoft.com/office/drawing/2014/main" id="{12C74C74-7254-43B0-BABC-24C6550F847D}"/>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pic>
        <p:nvPicPr>
          <p:cNvPr id="5" name="Picture 4" descr="Pills | Victor | Flick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9264" y="4238540"/>
            <a:ext cx="3378489" cy="2531614"/>
          </a:xfrm>
          <a:prstGeom prst="rect">
            <a:avLst/>
          </a:prstGeom>
        </p:spPr>
      </p:pic>
    </p:spTree>
    <p:extLst>
      <p:ext uri="{BB962C8B-B14F-4D97-AF65-F5344CB8AC3E}">
        <p14:creationId xmlns:p14="http://schemas.microsoft.com/office/powerpoint/2010/main" val="163898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1865-710C-458C-95B2-BA194B1841FB}"/>
              </a:ext>
            </a:extLst>
          </p:cNvPr>
          <p:cNvSpPr>
            <a:spLocks noGrp="1"/>
          </p:cNvSpPr>
          <p:nvPr>
            <p:ph type="title"/>
          </p:nvPr>
        </p:nvSpPr>
        <p:spPr/>
        <p:txBody>
          <a:bodyPr/>
          <a:lstStyle/>
          <a:p>
            <a:r>
              <a:rPr lang="en-US" dirty="0"/>
              <a:t>Interventions</a:t>
            </a:r>
          </a:p>
        </p:txBody>
      </p:sp>
      <p:sp>
        <p:nvSpPr>
          <p:cNvPr id="3" name="Content Placeholder 2">
            <a:extLst>
              <a:ext uri="{FF2B5EF4-FFF2-40B4-BE49-F238E27FC236}">
                <a16:creationId xmlns:a16="http://schemas.microsoft.com/office/drawing/2014/main" id="{7E4A20F6-36E3-4B8F-ABEE-83B918733089}"/>
              </a:ext>
            </a:extLst>
          </p:cNvPr>
          <p:cNvSpPr>
            <a:spLocks noGrp="1"/>
          </p:cNvSpPr>
          <p:nvPr>
            <p:ph idx="1"/>
          </p:nvPr>
        </p:nvSpPr>
        <p:spPr>
          <a:xfrm>
            <a:off x="2592925" y="1540189"/>
            <a:ext cx="8915400" cy="3777622"/>
          </a:xfrm>
        </p:spPr>
        <p:txBody>
          <a:bodyPr>
            <a:normAutofit/>
          </a:bodyPr>
          <a:lstStyle/>
          <a:p>
            <a:r>
              <a:rPr lang="en-US" dirty="0" smtClean="0"/>
              <a:t>Dosing regimens </a:t>
            </a:r>
            <a:r>
              <a:rPr lang="en-US" dirty="0"/>
              <a:t>should be kept simple, and polypharmacy should be avoided as much as possible (</a:t>
            </a:r>
            <a:r>
              <a:rPr lang="en-US" dirty="0" err="1"/>
              <a:t>Wirshing</a:t>
            </a:r>
            <a:r>
              <a:rPr lang="en-US" dirty="0"/>
              <a:t> &amp; </a:t>
            </a:r>
            <a:r>
              <a:rPr lang="en-US" dirty="0" smtClean="0"/>
              <a:t>Buckley, 2003</a:t>
            </a:r>
            <a:r>
              <a:rPr lang="en-US" dirty="0"/>
              <a:t>). </a:t>
            </a:r>
            <a:endParaRPr lang="en-US" dirty="0" smtClean="0"/>
          </a:p>
          <a:p>
            <a:r>
              <a:rPr lang="en-US" dirty="0" smtClean="0"/>
              <a:t>Patient </a:t>
            </a:r>
            <a:r>
              <a:rPr lang="en-US" dirty="0"/>
              <a:t>education, dose planning, regular appointments, and steady and open communication between patient and physician or staff are viable options for improved adherence and overall improved health behaviors. (Malek, Heath, &amp; Greene, 2017). </a:t>
            </a:r>
            <a:endParaRPr lang="en-US" dirty="0" smtClean="0"/>
          </a:p>
        </p:txBody>
      </p:sp>
      <p:pic>
        <p:nvPicPr>
          <p:cNvPr id="4" name="Picture 3" descr="A close up of a logo&#10;&#10;Description generated with very high confidence">
            <a:extLst>
              <a:ext uri="{FF2B5EF4-FFF2-40B4-BE49-F238E27FC236}">
                <a16:creationId xmlns:a16="http://schemas.microsoft.com/office/drawing/2014/main" id="{AC5257C0-05A7-4DDA-A04C-3ADB74D44D13}"/>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pic>
        <p:nvPicPr>
          <p:cNvPr id="5" name="Picture 4" descr="The Power of &lt;strong&gt;Communication&lt;/strong&gt; Redefines Lif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5255" y="3560508"/>
            <a:ext cx="5176676" cy="2907583"/>
          </a:xfrm>
          <a:prstGeom prst="rect">
            <a:avLst/>
          </a:prstGeom>
        </p:spPr>
      </p:pic>
    </p:spTree>
    <p:extLst>
      <p:ext uri="{BB962C8B-B14F-4D97-AF65-F5344CB8AC3E}">
        <p14:creationId xmlns:p14="http://schemas.microsoft.com/office/powerpoint/2010/main" val="304813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1865-710C-458C-95B2-BA194B1841FB}"/>
              </a:ext>
            </a:extLst>
          </p:cNvPr>
          <p:cNvSpPr>
            <a:spLocks noGrp="1"/>
          </p:cNvSpPr>
          <p:nvPr>
            <p:ph type="title"/>
          </p:nvPr>
        </p:nvSpPr>
        <p:spPr/>
        <p:txBody>
          <a:bodyPr/>
          <a:lstStyle/>
          <a:p>
            <a:r>
              <a:rPr lang="en-US" dirty="0"/>
              <a:t>Discussions and Conclusions</a:t>
            </a:r>
          </a:p>
        </p:txBody>
      </p:sp>
      <p:sp>
        <p:nvSpPr>
          <p:cNvPr id="3" name="Content Placeholder 2">
            <a:extLst>
              <a:ext uri="{FF2B5EF4-FFF2-40B4-BE49-F238E27FC236}">
                <a16:creationId xmlns:a16="http://schemas.microsoft.com/office/drawing/2014/main" id="{7E4A20F6-36E3-4B8F-ABEE-83B918733089}"/>
              </a:ext>
            </a:extLst>
          </p:cNvPr>
          <p:cNvSpPr>
            <a:spLocks noGrp="1"/>
          </p:cNvSpPr>
          <p:nvPr>
            <p:ph idx="1"/>
          </p:nvPr>
        </p:nvSpPr>
        <p:spPr>
          <a:xfrm>
            <a:off x="2592925" y="1540189"/>
            <a:ext cx="8915400" cy="3777622"/>
          </a:xfrm>
        </p:spPr>
        <p:txBody>
          <a:bodyPr>
            <a:normAutofit/>
          </a:bodyPr>
          <a:lstStyle/>
          <a:p>
            <a:r>
              <a:rPr lang="en-US" dirty="0"/>
              <a:t>C</a:t>
            </a:r>
            <a:r>
              <a:rPr lang="en-US" dirty="0" smtClean="0"/>
              <a:t>yclical </a:t>
            </a:r>
            <a:r>
              <a:rPr lang="en-US" dirty="0"/>
              <a:t>and reciprocal relationship between the three </a:t>
            </a:r>
            <a:r>
              <a:rPr lang="en-US" dirty="0" smtClean="0"/>
              <a:t>phenomena</a:t>
            </a:r>
            <a:br>
              <a:rPr lang="en-US" dirty="0" smtClean="0"/>
            </a:br>
            <a:endParaRPr lang="en-US" dirty="0" smtClean="0"/>
          </a:p>
          <a:p>
            <a:pPr marL="0" indent="0" algn="ctr">
              <a:buNone/>
            </a:pPr>
            <a:r>
              <a:rPr lang="en-US" sz="2800" dirty="0" smtClean="0"/>
              <a:t>high </a:t>
            </a:r>
            <a:r>
              <a:rPr lang="en-US" sz="2800" dirty="0"/>
              <a:t>levels of medical </a:t>
            </a:r>
            <a:r>
              <a:rPr lang="en-US" sz="2800" dirty="0" smtClean="0"/>
              <a:t>mistrust</a:t>
            </a:r>
            <a:r>
              <a:rPr lang="en-US" sz="2800" dirty="0"/>
              <a:t> </a:t>
            </a:r>
            <a:r>
              <a:rPr lang="en-US" sz="2800" dirty="0" smtClean="0">
                <a:sym typeface="Wingdings" panose="05000000000000000000" pitchFamily="2" charset="2"/>
              </a:rPr>
              <a:t></a:t>
            </a:r>
            <a:r>
              <a:rPr lang="en-US" sz="2800" dirty="0" smtClean="0"/>
              <a:t> lower </a:t>
            </a:r>
            <a:r>
              <a:rPr lang="en-US" sz="2800" dirty="0"/>
              <a:t>levels of medication </a:t>
            </a:r>
            <a:r>
              <a:rPr lang="en-US" sz="2800" dirty="0" smtClean="0"/>
              <a:t>adherence </a:t>
            </a:r>
            <a:r>
              <a:rPr lang="en-US" sz="2800" dirty="0" smtClean="0">
                <a:sym typeface="Wingdings" panose="05000000000000000000" pitchFamily="2" charset="2"/>
              </a:rPr>
              <a:t> </a:t>
            </a:r>
            <a:r>
              <a:rPr lang="en-US" sz="2800" dirty="0" smtClean="0"/>
              <a:t>increased </a:t>
            </a:r>
            <a:r>
              <a:rPr lang="en-US" sz="2800" dirty="0"/>
              <a:t>self-medication. </a:t>
            </a:r>
            <a:r>
              <a:rPr lang="en-US" b="1" dirty="0" smtClean="0"/>
              <a:t/>
            </a:r>
            <a:br>
              <a:rPr lang="en-US" b="1" dirty="0" smtClean="0"/>
            </a:br>
            <a:endParaRPr lang="en-US" b="1" dirty="0" smtClean="0"/>
          </a:p>
          <a:p>
            <a:r>
              <a:rPr lang="en-US" dirty="0" smtClean="0"/>
              <a:t>The </a:t>
            </a:r>
            <a:r>
              <a:rPr lang="en-US" dirty="0"/>
              <a:t>phenomena interact with each other in a way that seems consistent across people from different nations, backgrounds, ethnicities, socioeconomic status, and ages.</a:t>
            </a:r>
          </a:p>
          <a:p>
            <a:pPr marL="0" indent="0">
              <a:buNone/>
            </a:pPr>
            <a:endParaRPr lang="en-US" dirty="0"/>
          </a:p>
        </p:txBody>
      </p:sp>
      <p:pic>
        <p:nvPicPr>
          <p:cNvPr id="4" name="Picture 3" descr="A close up of a logo&#10;&#10;Description generated with very high confidence">
            <a:extLst>
              <a:ext uri="{FF2B5EF4-FFF2-40B4-BE49-F238E27FC236}">
                <a16:creationId xmlns:a16="http://schemas.microsoft.com/office/drawing/2014/main" id="{AC5257C0-05A7-4DDA-A04C-3ADB74D44D13}"/>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spTree>
    <p:extLst>
      <p:ext uri="{BB962C8B-B14F-4D97-AF65-F5344CB8AC3E}">
        <p14:creationId xmlns:p14="http://schemas.microsoft.com/office/powerpoint/2010/main" val="151753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3C99-045E-4436-A83D-7077F4F2AFE6}"/>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57C39CCA-5EC7-47CA-B6CF-882866FF9A7B}"/>
              </a:ext>
            </a:extLst>
          </p:cNvPr>
          <p:cNvSpPr>
            <a:spLocks noGrp="1"/>
          </p:cNvSpPr>
          <p:nvPr>
            <p:ph idx="1"/>
          </p:nvPr>
        </p:nvSpPr>
        <p:spPr>
          <a:xfrm>
            <a:off x="2592925" y="1540189"/>
            <a:ext cx="8915400" cy="3777622"/>
          </a:xfrm>
        </p:spPr>
        <p:txBody>
          <a:bodyPr>
            <a:normAutofit/>
          </a:bodyPr>
          <a:lstStyle/>
          <a:p>
            <a:r>
              <a:rPr lang="en-US" dirty="0" smtClean="0"/>
              <a:t>Not </a:t>
            </a:r>
            <a:r>
              <a:rPr lang="en-US" dirty="0"/>
              <a:t>all studies were from the same geographic area, and they were conducted across the globe in different fashions which could have allowed for inconsistent findings. </a:t>
            </a:r>
            <a:endParaRPr lang="en-US" dirty="0" smtClean="0"/>
          </a:p>
          <a:p>
            <a:r>
              <a:rPr lang="en-US" dirty="0" smtClean="0"/>
              <a:t>Varying </a:t>
            </a:r>
            <a:r>
              <a:rPr lang="en-US" dirty="0"/>
              <a:t>measures were used to investigate adherence, also contributing to possible inconsistencies in data. </a:t>
            </a:r>
            <a:endParaRPr lang="en-US" dirty="0" smtClean="0"/>
          </a:p>
          <a:p>
            <a:r>
              <a:rPr lang="en-US" dirty="0" smtClean="0"/>
              <a:t>More </a:t>
            </a:r>
            <a:r>
              <a:rPr lang="en-US" dirty="0"/>
              <a:t>research is necessary to clearly and definitively explain a concise relationship between all three phenomena. </a:t>
            </a:r>
            <a:endParaRPr lang="en-US" dirty="0" smtClean="0"/>
          </a:p>
        </p:txBody>
      </p:sp>
      <p:pic>
        <p:nvPicPr>
          <p:cNvPr id="4" name="Picture 3" descr="A close up of a logo&#10;&#10;Description generated with very high confidence">
            <a:extLst>
              <a:ext uri="{FF2B5EF4-FFF2-40B4-BE49-F238E27FC236}">
                <a16:creationId xmlns:a16="http://schemas.microsoft.com/office/drawing/2014/main" id="{9A66228A-5441-4978-A0D9-EEF29D7558A2}"/>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pic>
        <p:nvPicPr>
          <p:cNvPr id="5" name="Picture 4" descr="Foursquare | The Two-Woman Crusad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2274" y="4012250"/>
            <a:ext cx="2613007" cy="2611122"/>
          </a:xfrm>
          <a:prstGeom prst="rect">
            <a:avLst/>
          </a:prstGeom>
        </p:spPr>
      </p:pic>
    </p:spTree>
    <p:extLst>
      <p:ext uri="{BB962C8B-B14F-4D97-AF65-F5344CB8AC3E}">
        <p14:creationId xmlns:p14="http://schemas.microsoft.com/office/powerpoint/2010/main" val="305204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3C99-045E-4436-A83D-7077F4F2AFE6}"/>
              </a:ext>
            </a:extLst>
          </p:cNvPr>
          <p:cNvSpPr>
            <a:spLocks noGrp="1"/>
          </p:cNvSpPr>
          <p:nvPr>
            <p:ph type="title"/>
          </p:nvPr>
        </p:nvSpPr>
        <p:spPr/>
        <p:txBody>
          <a:bodyPr/>
          <a:lstStyle/>
          <a:p>
            <a:r>
              <a:rPr lang="en-US" dirty="0" smtClean="0"/>
              <a:t>Conclusion</a:t>
            </a:r>
            <a:endParaRPr lang="en-US" dirty="0"/>
          </a:p>
        </p:txBody>
      </p:sp>
      <p:sp>
        <p:nvSpPr>
          <p:cNvPr id="3" name="Content Placeholder 2">
            <a:extLst>
              <a:ext uri="{FF2B5EF4-FFF2-40B4-BE49-F238E27FC236}">
                <a16:creationId xmlns:a16="http://schemas.microsoft.com/office/drawing/2014/main" id="{57C39CCA-5EC7-47CA-B6CF-882866FF9A7B}"/>
              </a:ext>
            </a:extLst>
          </p:cNvPr>
          <p:cNvSpPr>
            <a:spLocks noGrp="1"/>
          </p:cNvSpPr>
          <p:nvPr>
            <p:ph idx="1"/>
          </p:nvPr>
        </p:nvSpPr>
        <p:spPr>
          <a:xfrm>
            <a:off x="2592925" y="2218943"/>
            <a:ext cx="8915400" cy="3098867"/>
          </a:xfrm>
        </p:spPr>
        <p:txBody>
          <a:bodyPr>
            <a:normAutofit/>
          </a:bodyPr>
          <a:lstStyle/>
          <a:p>
            <a:pPr algn="ctr"/>
            <a:r>
              <a:rPr lang="en-US" sz="2400" dirty="0" smtClean="0"/>
              <a:t>The </a:t>
            </a:r>
            <a:r>
              <a:rPr lang="en-US" sz="2400" dirty="0"/>
              <a:t>strongest association is between medical mistrust and medication </a:t>
            </a:r>
            <a:r>
              <a:rPr lang="en-US" sz="2400" dirty="0" smtClean="0"/>
              <a:t>adherence</a:t>
            </a:r>
            <a:br>
              <a:rPr lang="en-US" sz="2400" dirty="0" smtClean="0"/>
            </a:br>
            <a:r>
              <a:rPr lang="en-US" sz="2400" dirty="0" smtClean="0"/>
              <a:t/>
            </a:r>
            <a:br>
              <a:rPr lang="en-US" sz="2400" dirty="0" smtClean="0"/>
            </a:br>
            <a:endParaRPr lang="en-US" sz="2400" dirty="0"/>
          </a:p>
          <a:p>
            <a:pPr algn="ctr"/>
            <a:r>
              <a:rPr lang="en-US" sz="2400" dirty="0"/>
              <a:t>S</a:t>
            </a:r>
            <a:r>
              <a:rPr lang="en-US" sz="2400" dirty="0" smtClean="0"/>
              <a:t>elf-medication </a:t>
            </a:r>
            <a:r>
              <a:rPr lang="en-US" sz="2400" dirty="0"/>
              <a:t>may be assumed to correlate positively with medical mistrust, increasing frequency as levels of mistrust increase, and negatively with </a:t>
            </a:r>
            <a:r>
              <a:rPr lang="en-US" sz="2400" dirty="0" smtClean="0"/>
              <a:t>adherence.</a:t>
            </a:r>
          </a:p>
        </p:txBody>
      </p:sp>
      <p:pic>
        <p:nvPicPr>
          <p:cNvPr id="4" name="Picture 3" descr="A close up of a logo&#10;&#10;Description generated with very high confidence">
            <a:extLst>
              <a:ext uri="{FF2B5EF4-FFF2-40B4-BE49-F238E27FC236}">
                <a16:creationId xmlns:a16="http://schemas.microsoft.com/office/drawing/2014/main" id="{9A66228A-5441-4978-A0D9-EEF29D7558A2}"/>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spTree>
    <p:extLst>
      <p:ext uri="{BB962C8B-B14F-4D97-AF65-F5344CB8AC3E}">
        <p14:creationId xmlns:p14="http://schemas.microsoft.com/office/powerpoint/2010/main" val="398662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C008-DDF0-4784-9C22-A8D267207362}"/>
              </a:ext>
            </a:extLst>
          </p:cNvPr>
          <p:cNvSpPr>
            <a:spLocks noGrp="1"/>
          </p:cNvSpPr>
          <p:nvPr>
            <p:ph type="title"/>
          </p:nvPr>
        </p:nvSpPr>
        <p:spPr/>
        <p:txBody>
          <a:bodyPr/>
          <a:lstStyle/>
          <a:p>
            <a:r>
              <a:rPr lang="en-US" dirty="0"/>
              <a:t>Literature Cited</a:t>
            </a:r>
          </a:p>
        </p:txBody>
      </p:sp>
      <p:sp>
        <p:nvSpPr>
          <p:cNvPr id="6" name="Content Placeholder 5">
            <a:extLst>
              <a:ext uri="{FF2B5EF4-FFF2-40B4-BE49-F238E27FC236}">
                <a16:creationId xmlns:a16="http://schemas.microsoft.com/office/drawing/2014/main" id="{99E66DB1-B9C5-428A-8088-AD0511A871EB}"/>
              </a:ext>
            </a:extLst>
          </p:cNvPr>
          <p:cNvSpPr>
            <a:spLocks noGrp="1"/>
          </p:cNvSpPr>
          <p:nvPr>
            <p:ph idx="1"/>
          </p:nvPr>
        </p:nvSpPr>
        <p:spPr>
          <a:xfrm>
            <a:off x="2592925" y="1539611"/>
            <a:ext cx="8915400" cy="5137486"/>
          </a:xfrm>
        </p:spPr>
        <p:txBody>
          <a:bodyPr>
            <a:normAutofit fontScale="32500" lnSpcReduction="20000"/>
          </a:bodyPr>
          <a:lstStyle/>
          <a:p>
            <a:pPr marL="465138" indent="-465138">
              <a:lnSpc>
                <a:spcPct val="120000"/>
              </a:lnSpc>
              <a:buNone/>
            </a:pPr>
            <a:r>
              <a:rPr lang="en-US" sz="3400" dirty="0" err="1"/>
              <a:t>Abbass</a:t>
            </a:r>
            <a:r>
              <a:rPr lang="en-US" sz="3400" dirty="0"/>
              <a:t>, I., Revere, L., Mitchell, J., &amp; </a:t>
            </a:r>
            <a:r>
              <a:rPr lang="en-US" sz="3400" dirty="0" err="1"/>
              <a:t>Appari</a:t>
            </a:r>
            <a:r>
              <a:rPr lang="en-US" sz="3400" dirty="0"/>
              <a:t>, A. (2017). Medication nonadherence: The role of cost, community, and individual factors. </a:t>
            </a:r>
            <a:r>
              <a:rPr lang="en-US" sz="3400" i="1" dirty="0"/>
              <a:t>Health Services Research</a:t>
            </a:r>
            <a:r>
              <a:rPr lang="en-US" sz="3400" dirty="0"/>
              <a:t>, </a:t>
            </a:r>
            <a:r>
              <a:rPr lang="en-US" sz="3400" i="1" dirty="0"/>
              <a:t>52</a:t>
            </a:r>
            <a:r>
              <a:rPr lang="en-US" sz="3400" dirty="0"/>
              <a:t>(4), 1511-1533. https://doi.org/10.1111/1475-6773.12547</a:t>
            </a:r>
          </a:p>
          <a:p>
            <a:pPr marL="465138" indent="-465138">
              <a:lnSpc>
                <a:spcPct val="120000"/>
              </a:lnSpc>
              <a:buNone/>
            </a:pPr>
            <a:r>
              <a:rPr lang="en-US" sz="3400" dirty="0"/>
              <a:t>Bogart, L. M., Wagner, G. J., Green, J. D., Mutchler, M. G., Klein, D. J., </a:t>
            </a:r>
            <a:r>
              <a:rPr lang="en-US" sz="3400" dirty="0" err="1"/>
              <a:t>McDavitt</a:t>
            </a:r>
            <a:r>
              <a:rPr lang="en-US" sz="3400" dirty="0"/>
              <a:t>, B., &amp; Hilliard, C. L. (2016). Medical mistrust among social network members may contribute to antiretroviral treatment nonadherence in African Americans living with HIV. </a:t>
            </a:r>
            <a:r>
              <a:rPr lang="en-US" sz="3400" i="1" dirty="0"/>
              <a:t>Social Science &amp; Medicine</a:t>
            </a:r>
            <a:r>
              <a:rPr lang="en-US" sz="3400" dirty="0"/>
              <a:t>, </a:t>
            </a:r>
            <a:r>
              <a:rPr lang="en-US" sz="3400" i="1" dirty="0"/>
              <a:t>164</a:t>
            </a:r>
            <a:r>
              <a:rPr lang="en-US" sz="3400" b="1" dirty="0"/>
              <a:t>, </a:t>
            </a:r>
            <a:r>
              <a:rPr lang="en-US" sz="3400" dirty="0"/>
              <a:t>133-140. https://doi.org/10.1016/j.socscimed.2016.03.028</a:t>
            </a:r>
          </a:p>
          <a:p>
            <a:pPr marL="465138" indent="-465138">
              <a:lnSpc>
                <a:spcPct val="120000"/>
              </a:lnSpc>
              <a:buNone/>
            </a:pPr>
            <a:r>
              <a:rPr lang="en-US" sz="3400" dirty="0"/>
              <a:t>Bustillo, N.., McGinty, H., Dahn, J., Yanez, B., Antoni, M., Kava, B, &amp; </a:t>
            </a:r>
            <a:r>
              <a:rPr lang="en-US" sz="3400" dirty="0" err="1"/>
              <a:t>Penedo</a:t>
            </a:r>
            <a:r>
              <a:rPr lang="en-US" sz="3400" dirty="0"/>
              <a:t>, F. (2017)</a:t>
            </a:r>
            <a:r>
              <a:rPr lang="en-US" sz="3400" b="1" dirty="0"/>
              <a:t>.</a:t>
            </a:r>
            <a:r>
              <a:rPr lang="en-US" sz="3400" dirty="0"/>
              <a:t> Fatalism, medical mistrust, and pretreatment health-related quality of life in ethnically diverse prostate cancer patients. </a:t>
            </a:r>
            <a:r>
              <a:rPr lang="en-US" sz="3400" i="1" dirty="0"/>
              <a:t>Psycho-Oncology, 26</a:t>
            </a:r>
            <a:r>
              <a:rPr lang="en-US" sz="3400" dirty="0"/>
              <a:t>, 323–329. https://doi.org/ 10.1002/pon.4030</a:t>
            </a:r>
          </a:p>
          <a:p>
            <a:pPr marL="465138" indent="-465138">
              <a:lnSpc>
                <a:spcPct val="120000"/>
              </a:lnSpc>
              <a:buNone/>
            </a:pPr>
            <a:r>
              <a:rPr lang="en-US" sz="3400" dirty="0"/>
              <a:t>Car, J., Tan, W. S., Huang, Z., </a:t>
            </a:r>
            <a:r>
              <a:rPr lang="en-US" sz="3400" dirty="0" err="1"/>
              <a:t>Sloot</a:t>
            </a:r>
            <a:r>
              <a:rPr lang="en-US" sz="3400" dirty="0"/>
              <a:t>, P., &amp; Franklin, B. D. (2017). eHealth in the future of medications management: </a:t>
            </a:r>
            <a:r>
              <a:rPr lang="en-US" sz="3400" dirty="0" err="1"/>
              <a:t>personalisation</a:t>
            </a:r>
            <a:r>
              <a:rPr lang="en-US" sz="3400" dirty="0"/>
              <a:t>, monitoring and adherence. </a:t>
            </a:r>
            <a:r>
              <a:rPr lang="en-US" sz="3400" i="1" dirty="0"/>
              <a:t>BMC Medicine</a:t>
            </a:r>
            <a:r>
              <a:rPr lang="en-US" sz="3400" dirty="0"/>
              <a:t>, </a:t>
            </a:r>
            <a:r>
              <a:rPr lang="en-US" sz="3400" i="1" dirty="0"/>
              <a:t>15</a:t>
            </a:r>
            <a:r>
              <a:rPr lang="en-US" sz="3400" dirty="0"/>
              <a:t>(1), 73. https://doi.org/10.1186/s12916-017-0838-0</a:t>
            </a:r>
          </a:p>
          <a:p>
            <a:pPr marL="465138" indent="-465138">
              <a:lnSpc>
                <a:spcPct val="120000"/>
              </a:lnSpc>
              <a:buNone/>
            </a:pPr>
            <a:r>
              <a:rPr lang="en-US" sz="3400" dirty="0"/>
              <a:t>Claire, E., &amp; Nina, B. (2017). Using theory to explore the determinants of medication adherence; moving away from a one-size-fits-all approach. </a:t>
            </a:r>
            <a:r>
              <a:rPr lang="en-US" sz="3400" i="1" dirty="0"/>
              <a:t>Pharmacy,5</a:t>
            </a:r>
            <a:r>
              <a:rPr lang="en-US" sz="3400" dirty="0"/>
              <a:t>(3)</a:t>
            </a:r>
            <a:r>
              <a:rPr lang="en-US" sz="3400" i="1" dirty="0"/>
              <a:t>, </a:t>
            </a:r>
            <a:r>
              <a:rPr lang="en-US" sz="3400" dirty="0"/>
              <a:t>50. https://doi.org/10.3390/pharmacy5030050</a:t>
            </a:r>
          </a:p>
          <a:p>
            <a:pPr marL="465138" indent="-465138">
              <a:lnSpc>
                <a:spcPct val="120000"/>
              </a:lnSpc>
              <a:buNone/>
            </a:pPr>
            <a:r>
              <a:rPr lang="en-US" sz="3400" dirty="0"/>
              <a:t>Cordero, A., Rodriguez </a:t>
            </a:r>
            <a:r>
              <a:rPr lang="en-US" sz="3400" dirty="0" err="1"/>
              <a:t>Padial</a:t>
            </a:r>
            <a:r>
              <a:rPr lang="en-US" sz="3400" dirty="0"/>
              <a:t>, L., </a:t>
            </a:r>
            <a:r>
              <a:rPr lang="en-US" sz="3400" dirty="0" err="1"/>
              <a:t>Batalla</a:t>
            </a:r>
            <a:r>
              <a:rPr lang="en-US" sz="3400" dirty="0"/>
              <a:t>, A., López Barreiro, L., Torres Calvo, F., Castellano, J. M., &amp; </a:t>
            </a:r>
            <a:r>
              <a:rPr lang="en-US" sz="3400" dirty="0" err="1"/>
              <a:t>Bertomeu</a:t>
            </a:r>
            <a:r>
              <a:rPr lang="en-US" sz="3400" dirty="0"/>
              <a:t>-Martínez, V. (2017). Optimal pharmacological treatment and adherence to medication in secondary prevention of cardiovascular events in Spain: Results from the CAPS study. </a:t>
            </a:r>
            <a:r>
              <a:rPr lang="en-US" sz="3400" i="1" dirty="0"/>
              <a:t>Cardiovascular Therapeutics</a:t>
            </a:r>
            <a:r>
              <a:rPr lang="en-US" sz="3400" dirty="0"/>
              <a:t>, </a:t>
            </a:r>
            <a:r>
              <a:rPr lang="en-US" sz="3400" i="1" dirty="0"/>
              <a:t>35</a:t>
            </a:r>
            <a:r>
              <a:rPr lang="en-US" sz="3400" dirty="0"/>
              <a:t>(2), https://doi.org/10.1111/1755-5922.12240</a:t>
            </a:r>
          </a:p>
          <a:p>
            <a:pPr marL="465138" indent="-465138">
              <a:lnSpc>
                <a:spcPct val="120000"/>
              </a:lnSpc>
              <a:buNone/>
            </a:pPr>
            <a:r>
              <a:rPr lang="en-US" sz="3400" dirty="0" err="1"/>
              <a:t>Dassa</a:t>
            </a:r>
            <a:r>
              <a:rPr lang="en-US" sz="3400" dirty="0"/>
              <a:t>, D., Boyer, L., Benoit, M., </a:t>
            </a:r>
            <a:r>
              <a:rPr lang="en-US" sz="3400" dirty="0" err="1"/>
              <a:t>Bourcet</a:t>
            </a:r>
            <a:r>
              <a:rPr lang="en-US" sz="3400" dirty="0"/>
              <a:t>, S., </a:t>
            </a:r>
            <a:r>
              <a:rPr lang="en-US" sz="3400" dirty="0" err="1"/>
              <a:t>Raymondet</a:t>
            </a:r>
            <a:r>
              <a:rPr lang="en-US" sz="3400" dirty="0"/>
              <a:t>, P., &amp; </a:t>
            </a:r>
            <a:r>
              <a:rPr lang="en-US" sz="3400" dirty="0" err="1"/>
              <a:t>Bottai</a:t>
            </a:r>
            <a:r>
              <a:rPr lang="en-US" sz="3400" dirty="0"/>
              <a:t>, T. (2010). Factors associated with medication non-adherence in patients suffering from schizophrenia: A cross-sectional study in a universal coverage health-care system. </a:t>
            </a:r>
            <a:r>
              <a:rPr lang="en-US" sz="3400" i="1" dirty="0"/>
              <a:t>Australian and New Zealand Journal of Psychiatry, 44</a:t>
            </a:r>
            <a:r>
              <a:rPr lang="en-US" sz="3400" dirty="0"/>
              <a:t>(10), 921 –928. https://doi.org/10.3109/00048674.2010.493503</a:t>
            </a:r>
          </a:p>
          <a:p>
            <a:pPr marL="465138" indent="-465138">
              <a:lnSpc>
                <a:spcPct val="120000"/>
              </a:lnSpc>
              <a:buNone/>
            </a:pPr>
            <a:r>
              <a:rPr lang="en-US" sz="3400" dirty="0"/>
              <a:t>Hammond, W. P., Matthews, D., </a:t>
            </a:r>
            <a:r>
              <a:rPr lang="en-US" sz="3400" dirty="0" err="1"/>
              <a:t>Mohottige</a:t>
            </a:r>
            <a:r>
              <a:rPr lang="en-US" sz="3400" dirty="0"/>
              <a:t>, D., Agyemang, A., &amp; Corbie-Smith, G. (2010). Masculinity, medical mistrust, and preventive health services delays among community-dwelling African American men. </a:t>
            </a:r>
            <a:r>
              <a:rPr lang="en-US" sz="3400" i="1" dirty="0"/>
              <a:t>Journal of General Internal Medicine</a:t>
            </a:r>
            <a:r>
              <a:rPr lang="en-US" sz="3400" dirty="0"/>
              <a:t>, </a:t>
            </a:r>
            <a:r>
              <a:rPr lang="en-US" sz="3400" i="1" dirty="0"/>
              <a:t>25</a:t>
            </a:r>
            <a:r>
              <a:rPr lang="en-US" sz="3400" dirty="0"/>
              <a:t>(12), 1300–1308. https://doi.org/ 10.1007/s11606-010-1481-z</a:t>
            </a:r>
          </a:p>
          <a:p>
            <a:pPr marL="0" indent="0">
              <a:buNone/>
            </a:pPr>
            <a:endParaRPr lang="en-US" dirty="0"/>
          </a:p>
        </p:txBody>
      </p:sp>
      <p:pic>
        <p:nvPicPr>
          <p:cNvPr id="4" name="Picture 3" descr="A close up of a logo&#10;&#10;Description generated with very high confidence">
            <a:extLst>
              <a:ext uri="{FF2B5EF4-FFF2-40B4-BE49-F238E27FC236}">
                <a16:creationId xmlns:a16="http://schemas.microsoft.com/office/drawing/2014/main" id="{B9182993-20F4-4AC9-B8FD-59046592D546}"/>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spTree>
    <p:extLst>
      <p:ext uri="{BB962C8B-B14F-4D97-AF65-F5344CB8AC3E}">
        <p14:creationId xmlns:p14="http://schemas.microsoft.com/office/powerpoint/2010/main" val="376448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4ED1-B129-442B-A1FA-791C9A39D6BA}"/>
              </a:ext>
            </a:extLst>
          </p:cNvPr>
          <p:cNvSpPr>
            <a:spLocks noGrp="1"/>
          </p:cNvSpPr>
          <p:nvPr>
            <p:ph type="title"/>
          </p:nvPr>
        </p:nvSpPr>
        <p:spPr/>
        <p:txBody>
          <a:bodyPr/>
          <a:lstStyle/>
          <a:p>
            <a:r>
              <a:rPr lang="en-US" dirty="0"/>
              <a:t>Literature Cited</a:t>
            </a:r>
          </a:p>
        </p:txBody>
      </p:sp>
      <p:sp>
        <p:nvSpPr>
          <p:cNvPr id="3" name="Content Placeholder 2">
            <a:extLst>
              <a:ext uri="{FF2B5EF4-FFF2-40B4-BE49-F238E27FC236}">
                <a16:creationId xmlns:a16="http://schemas.microsoft.com/office/drawing/2014/main" id="{6C437F62-27E4-42D1-A40A-06169EED8B0D}"/>
              </a:ext>
            </a:extLst>
          </p:cNvPr>
          <p:cNvSpPr>
            <a:spLocks noGrp="1"/>
          </p:cNvSpPr>
          <p:nvPr>
            <p:ph idx="1"/>
          </p:nvPr>
        </p:nvSpPr>
        <p:spPr>
          <a:xfrm>
            <a:off x="2592925" y="1540189"/>
            <a:ext cx="8915400" cy="3777622"/>
          </a:xfrm>
        </p:spPr>
        <p:txBody>
          <a:bodyPr>
            <a:noAutofit/>
          </a:bodyPr>
          <a:lstStyle/>
          <a:p>
            <a:pPr marL="465138" indent="-465138">
              <a:lnSpc>
                <a:spcPct val="120000"/>
              </a:lnSpc>
              <a:buNone/>
            </a:pPr>
            <a:r>
              <a:rPr lang="en-US" sz="1100" dirty="0"/>
              <a:t>Jaeger, S., </a:t>
            </a:r>
            <a:r>
              <a:rPr lang="en-US" sz="1100" dirty="0" err="1"/>
              <a:t>Weißhaupt</a:t>
            </a:r>
            <a:r>
              <a:rPr lang="en-US" sz="1100" dirty="0"/>
              <a:t>, S., Flammer, E., &amp; Steinert, T. (2014). Control beliefs, therapeutic relationship, and adherence in schizophrenia outpatients: A cross-sectional study. </a:t>
            </a:r>
            <a:r>
              <a:rPr lang="en-US" sz="1100" i="1" dirty="0"/>
              <a:t>American Journal of Health Behavior, 38</a:t>
            </a:r>
            <a:r>
              <a:rPr lang="en-US" sz="1100" dirty="0"/>
              <a:t>(6), 914-923. https://doi.org/10.5993/AJHB.38.6.13</a:t>
            </a:r>
          </a:p>
          <a:p>
            <a:pPr marL="465138" indent="-465138">
              <a:lnSpc>
                <a:spcPct val="120000"/>
              </a:lnSpc>
              <a:buNone/>
            </a:pPr>
            <a:r>
              <a:rPr lang="en-US" sz="1100" dirty="0" err="1"/>
              <a:t>Kinlock</a:t>
            </a:r>
            <a:r>
              <a:rPr lang="en-US" sz="1100" dirty="0"/>
              <a:t>, B. L., Parker, L. J., Bowie, J. V., Howard, D. L., </a:t>
            </a:r>
            <a:r>
              <a:rPr lang="en-US" sz="1100" dirty="0" err="1"/>
              <a:t>LaVeist</a:t>
            </a:r>
            <a:r>
              <a:rPr lang="en-US" sz="1100" dirty="0"/>
              <a:t>, T. A., &amp; Thorpe, R. J. (2017). High levels of medical mistrust are associated with low quality of life among black and white men with prostate cancer. </a:t>
            </a:r>
            <a:r>
              <a:rPr lang="en-US" sz="1100" i="1" dirty="0"/>
              <a:t>Cancer Control: Journal Of The Moffitt Cancer Center</a:t>
            </a:r>
            <a:r>
              <a:rPr lang="en-US" sz="1100" dirty="0"/>
              <a:t>, </a:t>
            </a:r>
            <a:r>
              <a:rPr lang="en-US" sz="1100" i="1" dirty="0"/>
              <a:t>24</a:t>
            </a:r>
            <a:r>
              <a:rPr lang="en-US" sz="1100" dirty="0"/>
              <a:t>(1), 72-77. https://doi.org/ 10.1177/107327481702400112</a:t>
            </a:r>
          </a:p>
          <a:p>
            <a:pPr marL="465138" indent="-465138">
              <a:lnSpc>
                <a:spcPct val="120000"/>
              </a:lnSpc>
              <a:buNone/>
            </a:pPr>
            <a:r>
              <a:rPr lang="en-US" sz="1100" dirty="0"/>
              <a:t>Mackey, L., Doody, C., Werner, E., &amp; </a:t>
            </a:r>
            <a:r>
              <a:rPr lang="en-US" sz="1100" dirty="0" err="1"/>
              <a:t>Fullen</a:t>
            </a:r>
            <a:r>
              <a:rPr lang="en-US" sz="1100" dirty="0"/>
              <a:t>, B. (2016). Self-management skills in chronic disease management: What role does health literacy have? </a:t>
            </a:r>
            <a:r>
              <a:rPr lang="en-US" sz="1100" i="1" dirty="0"/>
              <a:t>Medical Decision Making, 36</a:t>
            </a:r>
            <a:r>
              <a:rPr lang="en-US" sz="1100" dirty="0"/>
              <a:t>(6), 741-759. https://doi.org/ 10.1177/0272989X16638330 </a:t>
            </a:r>
          </a:p>
          <a:p>
            <a:pPr marL="465138" indent="-465138">
              <a:lnSpc>
                <a:spcPct val="120000"/>
              </a:lnSpc>
              <a:buNone/>
            </a:pPr>
            <a:r>
              <a:rPr lang="en-US" sz="1100" dirty="0"/>
              <a:t>Malek, N., Heath, C. A., &amp; Greene, J. (2017). A review of medication adherence in people with epilepsy. </a:t>
            </a:r>
            <a:r>
              <a:rPr lang="en-US" sz="1100" i="1" dirty="0"/>
              <a:t>Acta </a:t>
            </a:r>
            <a:r>
              <a:rPr lang="en-US" sz="1100" i="1" dirty="0" err="1"/>
              <a:t>Neurologica</a:t>
            </a:r>
            <a:r>
              <a:rPr lang="en-US" sz="1100" i="1" dirty="0"/>
              <a:t> </a:t>
            </a:r>
            <a:r>
              <a:rPr lang="en-US" sz="1100" i="1" dirty="0" err="1"/>
              <a:t>Scandinavica</a:t>
            </a:r>
            <a:r>
              <a:rPr lang="en-US" sz="1100" dirty="0"/>
              <a:t>, </a:t>
            </a:r>
            <a:r>
              <a:rPr lang="en-US" sz="1100" i="1" dirty="0"/>
              <a:t>135</a:t>
            </a:r>
            <a:r>
              <a:rPr lang="en-US" sz="1100" dirty="0"/>
              <a:t>(5), 507-515. https://doi.org/10.1111/ane.12703</a:t>
            </a:r>
          </a:p>
          <a:p>
            <a:pPr marL="465138" indent="-465138">
              <a:lnSpc>
                <a:spcPct val="120000"/>
              </a:lnSpc>
              <a:buNone/>
            </a:pPr>
            <a:r>
              <a:rPr lang="en-US" sz="1100" dirty="0"/>
              <a:t>Molina, Y., Kim, S., Berrios, N., &amp; Calhoun, E. A. (2015). Medical mistrust and patient satisfaction with mammography: the mediating effects of perceived self-efficacy among navigated African American women. </a:t>
            </a:r>
            <a:r>
              <a:rPr lang="en-US" sz="1100" i="1" dirty="0"/>
              <a:t>Health Expectations</a:t>
            </a:r>
            <a:r>
              <a:rPr lang="en-US" sz="1100" dirty="0"/>
              <a:t>, </a:t>
            </a:r>
            <a:r>
              <a:rPr lang="en-US" sz="1100" i="1" dirty="0"/>
              <a:t>18</a:t>
            </a:r>
            <a:r>
              <a:rPr lang="en-US" sz="1100" dirty="0"/>
              <a:t>(6), 2941-2950. https://doi.org/10.1111/hex.12278</a:t>
            </a:r>
          </a:p>
          <a:p>
            <a:pPr marL="465138" indent="-465138">
              <a:lnSpc>
                <a:spcPct val="120000"/>
              </a:lnSpc>
              <a:buNone/>
            </a:pPr>
            <a:r>
              <a:rPr lang="en-US" sz="1100" dirty="0"/>
              <a:t> Mukhtar, O., Weinman, J., &amp; Jackson, S. (2014). Intentional non-adherence to medications by older adults. </a:t>
            </a:r>
            <a:r>
              <a:rPr lang="en-US" sz="1100" i="1" dirty="0"/>
              <a:t>Drugs &amp; Aging, 31</a:t>
            </a:r>
            <a:r>
              <a:rPr lang="en-US" sz="1100" dirty="0"/>
              <a:t>(3), 149-157. https://doi.org/10.1007/s40266-014-0153-9</a:t>
            </a:r>
          </a:p>
          <a:p>
            <a:pPr marL="465138" indent="-465138">
              <a:lnSpc>
                <a:spcPct val="120000"/>
              </a:lnSpc>
              <a:buNone/>
            </a:pPr>
            <a:r>
              <a:rPr lang="en-US" sz="1100" dirty="0"/>
              <a:t> </a:t>
            </a:r>
            <a:r>
              <a:rPr lang="en-US" sz="1100" dirty="0" err="1"/>
              <a:t>Oztora</a:t>
            </a:r>
            <a:r>
              <a:rPr lang="en-US" sz="1100" dirty="0"/>
              <a:t>, S., </a:t>
            </a:r>
            <a:r>
              <a:rPr lang="en-US" sz="1100" dirty="0" err="1"/>
              <a:t>Nepesova</a:t>
            </a:r>
            <a:r>
              <a:rPr lang="en-US" sz="1100" dirty="0"/>
              <a:t>, G., </a:t>
            </a:r>
            <a:r>
              <a:rPr lang="en-US" sz="1100" dirty="0" err="1"/>
              <a:t>Caylan</a:t>
            </a:r>
            <a:r>
              <a:rPr lang="en-US" sz="1100" dirty="0"/>
              <a:t>, A., &amp; </a:t>
            </a:r>
            <a:r>
              <a:rPr lang="en-US" sz="1100" dirty="0" err="1"/>
              <a:t>Dagdeviren</a:t>
            </a:r>
            <a:r>
              <a:rPr lang="en-US" sz="1100" dirty="0"/>
              <a:t>, H. N. (2017). The practice of self-medication in an urban population. </a:t>
            </a:r>
            <a:r>
              <a:rPr lang="en-US" sz="1100" i="1" dirty="0"/>
              <a:t>Biomedical Research</a:t>
            </a:r>
            <a:r>
              <a:rPr lang="en-US" sz="1100" dirty="0"/>
              <a:t>, </a:t>
            </a:r>
            <a:r>
              <a:rPr lang="en-US" sz="1100" i="1" dirty="0"/>
              <a:t>28</a:t>
            </a:r>
            <a:r>
              <a:rPr lang="en-US" sz="1100" dirty="0"/>
              <a:t>(14), 6160-6164. </a:t>
            </a:r>
          </a:p>
          <a:p>
            <a:pPr marL="0" indent="0">
              <a:buNone/>
            </a:pPr>
            <a:endParaRPr lang="en-US" sz="800" dirty="0"/>
          </a:p>
        </p:txBody>
      </p:sp>
      <p:pic>
        <p:nvPicPr>
          <p:cNvPr id="4" name="Picture 3" descr="A close up of a logo&#10;&#10;Description generated with very high confidence">
            <a:extLst>
              <a:ext uri="{FF2B5EF4-FFF2-40B4-BE49-F238E27FC236}">
                <a16:creationId xmlns:a16="http://schemas.microsoft.com/office/drawing/2014/main" id="{774DD32E-4965-4D74-B170-65CA11BA031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0899222" y="5704114"/>
            <a:ext cx="1077103" cy="972983"/>
          </a:xfrm>
          <a:prstGeom prst="rect">
            <a:avLst/>
          </a:prstGeom>
          <a:noFill/>
          <a:ln>
            <a:noFill/>
          </a:ln>
        </p:spPr>
      </p:pic>
    </p:spTree>
    <p:extLst>
      <p:ext uri="{BB962C8B-B14F-4D97-AF65-F5344CB8AC3E}">
        <p14:creationId xmlns:p14="http://schemas.microsoft.com/office/powerpoint/2010/main" val="70591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4ED1-B129-442B-A1FA-791C9A39D6BA}"/>
              </a:ext>
            </a:extLst>
          </p:cNvPr>
          <p:cNvSpPr>
            <a:spLocks noGrp="1"/>
          </p:cNvSpPr>
          <p:nvPr>
            <p:ph type="title"/>
          </p:nvPr>
        </p:nvSpPr>
        <p:spPr/>
        <p:txBody>
          <a:bodyPr/>
          <a:lstStyle/>
          <a:p>
            <a:r>
              <a:rPr lang="en-US" dirty="0"/>
              <a:t>Literature Cited</a:t>
            </a:r>
          </a:p>
        </p:txBody>
      </p:sp>
      <p:sp>
        <p:nvSpPr>
          <p:cNvPr id="3" name="Content Placeholder 2">
            <a:extLst>
              <a:ext uri="{FF2B5EF4-FFF2-40B4-BE49-F238E27FC236}">
                <a16:creationId xmlns:a16="http://schemas.microsoft.com/office/drawing/2014/main" id="{6C437F62-27E4-42D1-A40A-06169EED8B0D}"/>
              </a:ext>
            </a:extLst>
          </p:cNvPr>
          <p:cNvSpPr>
            <a:spLocks noGrp="1"/>
          </p:cNvSpPr>
          <p:nvPr>
            <p:ph idx="1"/>
          </p:nvPr>
        </p:nvSpPr>
        <p:spPr>
          <a:xfrm>
            <a:off x="2589212" y="1540188"/>
            <a:ext cx="8915400" cy="4693701"/>
          </a:xfrm>
        </p:spPr>
        <p:txBody>
          <a:bodyPr>
            <a:normAutofit/>
          </a:bodyPr>
          <a:lstStyle/>
          <a:p>
            <a:pPr marL="465138" indent="-465138">
              <a:lnSpc>
                <a:spcPct val="120000"/>
              </a:lnSpc>
              <a:buNone/>
            </a:pPr>
            <a:r>
              <a:rPr lang="en-US" sz="1100" dirty="0"/>
              <a:t>Pagès-Puigdemont, N., </a:t>
            </a:r>
            <a:r>
              <a:rPr lang="en-US" sz="1100" dirty="0" err="1"/>
              <a:t>Mangues</a:t>
            </a:r>
            <a:r>
              <a:rPr lang="en-US" sz="1100" dirty="0"/>
              <a:t>, M. A., </a:t>
            </a:r>
            <a:r>
              <a:rPr lang="en-US" sz="1100" dirty="0" err="1"/>
              <a:t>Masip</a:t>
            </a:r>
            <a:r>
              <a:rPr lang="en-US" sz="1100" dirty="0"/>
              <a:t>, M., Gabriele, G., Fernández-Maldonado, L., </a:t>
            </a:r>
            <a:r>
              <a:rPr lang="en-US" sz="1100" dirty="0" err="1"/>
              <a:t>Blancafort</a:t>
            </a:r>
            <a:r>
              <a:rPr lang="en-US" sz="1100" dirty="0"/>
              <a:t>, S., &amp; </a:t>
            </a:r>
            <a:r>
              <a:rPr lang="en-US" sz="1100" dirty="0" err="1"/>
              <a:t>Tuneu</a:t>
            </a:r>
            <a:r>
              <a:rPr lang="en-US" sz="1100" dirty="0"/>
              <a:t>, L. (2016). Patients’ perspective of medication adherence in chronic conditions: A qualitative study. </a:t>
            </a:r>
            <a:r>
              <a:rPr lang="en-US" sz="1100" i="1" dirty="0"/>
              <a:t>Advances in Therapy</a:t>
            </a:r>
            <a:r>
              <a:rPr lang="en-US" sz="1100" dirty="0"/>
              <a:t>, </a:t>
            </a:r>
            <a:r>
              <a:rPr lang="en-US" sz="1100" i="1" dirty="0"/>
              <a:t>33</a:t>
            </a:r>
            <a:r>
              <a:rPr lang="en-US" sz="1100" dirty="0"/>
              <a:t>(10), 1740–1754. https://doi.org/10.1007/s12325-016-0394-6</a:t>
            </a:r>
          </a:p>
          <a:p>
            <a:pPr marL="465138" indent="-465138">
              <a:lnSpc>
                <a:spcPct val="120000"/>
              </a:lnSpc>
              <a:buNone/>
            </a:pPr>
            <a:r>
              <a:rPr lang="en-US" sz="1100" dirty="0" err="1"/>
              <a:t>Rezaei</a:t>
            </a:r>
            <a:r>
              <a:rPr lang="en-US" sz="1100" dirty="0"/>
              <a:t>, P., &amp; </a:t>
            </a:r>
            <a:r>
              <a:rPr lang="en-US" sz="1100" dirty="0" err="1"/>
              <a:t>Abyaneh</a:t>
            </a:r>
            <a:r>
              <a:rPr lang="en-US" sz="1100" dirty="0"/>
              <a:t>, S. (2016). Self-medication with antibiotics among patients. </a:t>
            </a:r>
            <a:r>
              <a:rPr lang="en-US" sz="1100" i="1" dirty="0"/>
              <a:t>International Journal of Nursing Education, 8</a:t>
            </a:r>
            <a:r>
              <a:rPr lang="en-US" sz="1100" dirty="0"/>
              <a:t>(4), 204-209. https://doi.org/10.5958/0974-9357.2016.00153.7</a:t>
            </a:r>
          </a:p>
          <a:p>
            <a:pPr marL="465138" indent="-465138">
              <a:lnSpc>
                <a:spcPct val="120000"/>
              </a:lnSpc>
              <a:buNone/>
            </a:pPr>
            <a:r>
              <a:rPr lang="en-US" sz="1100" dirty="0"/>
              <a:t>Schwartz, D. D., Stewart, S. D., Aikens, J. E., Bussell, J. K., Osborn, C. Y., &amp; Safford, M. M. (2017). Seeing the person, not the illness: promoting diabetes medication adherence through patient-centered collaboration. </a:t>
            </a:r>
            <a:r>
              <a:rPr lang="en-US" sz="1100" i="1" dirty="0"/>
              <a:t>Clinical Diabetes</a:t>
            </a:r>
            <a:r>
              <a:rPr lang="en-US" sz="1100" dirty="0"/>
              <a:t>, </a:t>
            </a:r>
            <a:r>
              <a:rPr lang="en-US" sz="1100" i="1" dirty="0"/>
              <a:t>35</a:t>
            </a:r>
            <a:r>
              <a:rPr lang="en-US" sz="1100" dirty="0"/>
              <a:t>(1), 35-42. https://doi.org/10.2337/cd16-0007</a:t>
            </a:r>
          </a:p>
          <a:p>
            <a:pPr marL="465138" indent="-465138">
              <a:lnSpc>
                <a:spcPct val="120000"/>
              </a:lnSpc>
              <a:buNone/>
            </a:pPr>
            <a:r>
              <a:rPr lang="en-US" sz="1100" dirty="0"/>
              <a:t>Singh, J., Singh, R., &amp; Gautam, C. S. (2012). Self-medication with herbal remedies amongst patients of type 2 diabetes mellitus: A preliminary study. </a:t>
            </a:r>
            <a:r>
              <a:rPr lang="en-US" sz="1100" i="1" dirty="0"/>
              <a:t>Indian Journal of Endocrinology and Metabolism</a:t>
            </a:r>
            <a:r>
              <a:rPr lang="en-US" sz="1100" dirty="0"/>
              <a:t>, </a:t>
            </a:r>
            <a:r>
              <a:rPr lang="en-US" sz="1100" i="1" dirty="0"/>
              <a:t>16</a:t>
            </a:r>
            <a:r>
              <a:rPr lang="en-US" sz="1100" dirty="0"/>
              <a:t>(4), 662–663. https://doi.org/10.4103/2230-8210.98041 </a:t>
            </a:r>
          </a:p>
          <a:p>
            <a:pPr marL="465138" indent="-465138">
              <a:lnSpc>
                <a:spcPct val="120000"/>
              </a:lnSpc>
              <a:buNone/>
            </a:pPr>
            <a:r>
              <a:rPr lang="en-US" sz="1100" dirty="0"/>
              <a:t>White, R., </a:t>
            </a:r>
            <a:r>
              <a:rPr lang="en-US" sz="1100" dirty="0" err="1"/>
              <a:t>Chakkalakal</a:t>
            </a:r>
            <a:r>
              <a:rPr lang="en-US" sz="1100" dirty="0"/>
              <a:t>, R. Presley, C., </a:t>
            </a:r>
            <a:r>
              <a:rPr lang="en-US" sz="1100" dirty="0" err="1"/>
              <a:t>Bian</a:t>
            </a:r>
            <a:r>
              <a:rPr lang="en-US" sz="1100" dirty="0"/>
              <a:t>, A., </a:t>
            </a:r>
            <a:r>
              <a:rPr lang="en-US" sz="1100" dirty="0" err="1"/>
              <a:t>Schildcrout</a:t>
            </a:r>
            <a:r>
              <a:rPr lang="en-US" sz="1100" dirty="0"/>
              <a:t>, J., </a:t>
            </a:r>
            <a:r>
              <a:rPr lang="en-US" sz="1100" dirty="0" err="1"/>
              <a:t>Wallston</a:t>
            </a:r>
            <a:r>
              <a:rPr lang="en-US" sz="1100" dirty="0"/>
              <a:t>, J., </a:t>
            </a:r>
            <a:r>
              <a:rPr lang="en-US" sz="1100" dirty="0" err="1"/>
              <a:t>Barto</a:t>
            </a:r>
            <a:r>
              <a:rPr lang="en-US" sz="1100" dirty="0"/>
              <a:t>, S., </a:t>
            </a:r>
            <a:r>
              <a:rPr lang="en-US" sz="1100" dirty="0" err="1"/>
              <a:t>Kripalani</a:t>
            </a:r>
            <a:r>
              <a:rPr lang="en-US" sz="1100" dirty="0"/>
              <a:t>, S., &amp; Rothman R. (2016). Perceptions of provider communication among vulnerable patients with diabetes: influences of medical mistrust and health literacy. </a:t>
            </a:r>
            <a:r>
              <a:rPr lang="en-US" sz="1100" i="1" dirty="0"/>
              <a:t>Journal of Health Communication. 26</a:t>
            </a:r>
            <a:r>
              <a:rPr lang="en-US" sz="1100" dirty="0"/>
              <a:t>(2), 127-134. https://doi.org/ 10.1080/10810730.2016.1207116</a:t>
            </a:r>
          </a:p>
          <a:p>
            <a:pPr marL="465138" indent="-465138">
              <a:lnSpc>
                <a:spcPct val="120000"/>
              </a:lnSpc>
              <a:buNone/>
            </a:pPr>
            <a:r>
              <a:rPr lang="en-US" sz="1100" dirty="0"/>
              <a:t>Wirshing, D., &amp; Buckley, P. (2003). Schizophrenia treatment challenges. </a:t>
            </a:r>
            <a:r>
              <a:rPr lang="en-US" sz="1100" i="1" dirty="0"/>
              <a:t>Psychiatric Times, 20</a:t>
            </a:r>
            <a:r>
              <a:rPr lang="en-US" sz="1100" dirty="0"/>
              <a:t>(5). Retrieved February 13, 2018 from http://www.psychiatrictimes.com/schizophrenia/schizophrenia-treatment-challenges</a:t>
            </a:r>
          </a:p>
          <a:p>
            <a:pPr marL="465138" indent="-465138">
              <a:lnSpc>
                <a:spcPct val="120000"/>
              </a:lnSpc>
              <a:buNone/>
            </a:pPr>
            <a:r>
              <a:rPr lang="en-US" sz="1100" dirty="0"/>
              <a:t>Zhang, N., Terry, A., and </a:t>
            </a:r>
            <a:r>
              <a:rPr lang="en-US" sz="1100" dirty="0" err="1"/>
              <a:t>McHorney</a:t>
            </a:r>
            <a:r>
              <a:rPr lang="en-US" sz="1100" dirty="0"/>
              <a:t>, C. (2014). Impact of health literacy on medication adherence: A systematic review and meta-analysis. </a:t>
            </a:r>
            <a:r>
              <a:rPr lang="en-US" sz="1100" i="1" dirty="0"/>
              <a:t>Annals of Pharmacotherapy, 38</a:t>
            </a:r>
            <a:r>
              <a:rPr lang="en-US" sz="1100" dirty="0"/>
              <a:t>(6), 741-751. https://doi.org/ 10.1177/1060028014526562</a:t>
            </a:r>
          </a:p>
          <a:p>
            <a:endParaRPr lang="en-US" sz="1100" dirty="0"/>
          </a:p>
        </p:txBody>
      </p:sp>
      <p:pic>
        <p:nvPicPr>
          <p:cNvPr id="4" name="Picture 3" descr="A close up of a logo&#10;&#10;Description generated with very high confidence">
            <a:extLst>
              <a:ext uri="{FF2B5EF4-FFF2-40B4-BE49-F238E27FC236}">
                <a16:creationId xmlns:a16="http://schemas.microsoft.com/office/drawing/2014/main" id="{774DD32E-4965-4D74-B170-65CA11BA031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0899222" y="5704114"/>
            <a:ext cx="1077103" cy="972983"/>
          </a:xfrm>
          <a:prstGeom prst="rect">
            <a:avLst/>
          </a:prstGeom>
          <a:noFill/>
          <a:ln>
            <a:noFill/>
          </a:ln>
        </p:spPr>
      </p:pic>
    </p:spTree>
    <p:extLst>
      <p:ext uri="{BB962C8B-B14F-4D97-AF65-F5344CB8AC3E}">
        <p14:creationId xmlns:p14="http://schemas.microsoft.com/office/powerpoint/2010/main" val="22411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37F62-27E4-42D1-A40A-06169EED8B0D}"/>
              </a:ext>
            </a:extLst>
          </p:cNvPr>
          <p:cNvSpPr>
            <a:spLocks noGrp="1"/>
          </p:cNvSpPr>
          <p:nvPr>
            <p:ph idx="1"/>
          </p:nvPr>
        </p:nvSpPr>
        <p:spPr>
          <a:xfrm>
            <a:off x="2522373" y="1256242"/>
            <a:ext cx="8915400" cy="5086763"/>
          </a:xfrm>
        </p:spPr>
        <p:txBody>
          <a:bodyPr>
            <a:normAutofit/>
          </a:bodyPr>
          <a:lstStyle/>
          <a:p>
            <a:pPr marL="0" indent="0" algn="ctr">
              <a:buNone/>
            </a:pPr>
            <a:r>
              <a:rPr lang="en-US" sz="3600" dirty="0"/>
              <a:t>Thank you to my committee members </a:t>
            </a:r>
            <a:br>
              <a:rPr lang="en-US" sz="3600" dirty="0"/>
            </a:br>
            <a:r>
              <a:rPr lang="en-US" sz="3600" dirty="0"/>
              <a:t>Dr. Laura Kicklighter, </a:t>
            </a:r>
            <a:br>
              <a:rPr lang="en-US" sz="3600" dirty="0"/>
            </a:br>
            <a:r>
              <a:rPr lang="en-US" sz="3600" dirty="0"/>
              <a:t>Professor Tonya Price,</a:t>
            </a:r>
            <a:br>
              <a:rPr lang="en-US" sz="3600" dirty="0"/>
            </a:br>
            <a:r>
              <a:rPr lang="en-US" sz="3600" dirty="0"/>
              <a:t>and Dr. Beth McKinney </a:t>
            </a:r>
            <a:br>
              <a:rPr lang="en-US" sz="3600" dirty="0"/>
            </a:br>
            <a:r>
              <a:rPr lang="en-US" sz="3600" dirty="0"/>
              <a:t>for their constant support, honest feedback, </a:t>
            </a:r>
            <a:br>
              <a:rPr lang="en-US" sz="3600" dirty="0"/>
            </a:br>
            <a:r>
              <a:rPr lang="en-US" sz="3600" dirty="0"/>
              <a:t>and encouragement.</a:t>
            </a:r>
          </a:p>
        </p:txBody>
      </p:sp>
      <p:pic>
        <p:nvPicPr>
          <p:cNvPr id="4" name="Picture 3" descr="A close up of a logo&#10;&#10;Description generated with very high confidence">
            <a:extLst>
              <a:ext uri="{FF2B5EF4-FFF2-40B4-BE49-F238E27FC236}">
                <a16:creationId xmlns:a16="http://schemas.microsoft.com/office/drawing/2014/main" id="{774DD32E-4965-4D74-B170-65CA11BA031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0899222" y="5704114"/>
            <a:ext cx="1077103" cy="972983"/>
          </a:xfrm>
          <a:prstGeom prst="rect">
            <a:avLst/>
          </a:prstGeom>
          <a:noFill/>
          <a:ln>
            <a:noFill/>
          </a:ln>
        </p:spPr>
      </p:pic>
    </p:spTree>
    <p:extLst>
      <p:ext uri="{BB962C8B-B14F-4D97-AF65-F5344CB8AC3E}">
        <p14:creationId xmlns:p14="http://schemas.microsoft.com/office/powerpoint/2010/main" val="93589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very high confidence">
            <a:extLst>
              <a:ext uri="{FF2B5EF4-FFF2-40B4-BE49-F238E27FC236}">
                <a16:creationId xmlns:a16="http://schemas.microsoft.com/office/drawing/2014/main" id="{774DD32E-4965-4D74-B170-65CA11BA031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0899222" y="5704114"/>
            <a:ext cx="1077103" cy="972983"/>
          </a:xfrm>
          <a:prstGeom prst="rect">
            <a:avLst/>
          </a:prstGeom>
          <a:noFill/>
          <a:ln>
            <a:noFill/>
          </a:ln>
        </p:spPr>
      </p:pic>
      <p:pic>
        <p:nvPicPr>
          <p:cNvPr id="7" name="Picture 6" descr="A close up of a logo&#10;&#10;Description generated with very high confidence">
            <a:extLst>
              <a:ext uri="{FF2B5EF4-FFF2-40B4-BE49-F238E27FC236}">
                <a16:creationId xmlns:a16="http://schemas.microsoft.com/office/drawing/2014/main" id="{A16E9C53-BA3C-4739-BBEE-FBE02528B09B}"/>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2683906" y="249003"/>
            <a:ext cx="6195934" cy="6608997"/>
          </a:xfrm>
          <a:prstGeom prst="rect">
            <a:avLst/>
          </a:prstGeom>
        </p:spPr>
      </p:pic>
    </p:spTree>
    <p:extLst>
      <p:ext uri="{BB962C8B-B14F-4D97-AF65-F5344CB8AC3E}">
        <p14:creationId xmlns:p14="http://schemas.microsoft.com/office/powerpoint/2010/main" val="420940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D773-BEB3-46AE-947B-573AF7DAC851}"/>
              </a:ext>
            </a:extLst>
          </p:cNvPr>
          <p:cNvSpPr>
            <a:spLocks noGrp="1"/>
          </p:cNvSpPr>
          <p:nvPr>
            <p:ph type="title"/>
          </p:nvPr>
        </p:nvSpPr>
        <p:spPr/>
        <p:txBody>
          <a:bodyPr/>
          <a:lstStyle/>
          <a:p>
            <a:r>
              <a:rPr lang="en-US" dirty="0"/>
              <a:t>Nonadherence</a:t>
            </a:r>
          </a:p>
        </p:txBody>
      </p:sp>
      <p:sp>
        <p:nvSpPr>
          <p:cNvPr id="3" name="Content Placeholder 2">
            <a:extLst>
              <a:ext uri="{FF2B5EF4-FFF2-40B4-BE49-F238E27FC236}">
                <a16:creationId xmlns:a16="http://schemas.microsoft.com/office/drawing/2014/main" id="{C4A9BA5C-B0DF-46B0-9D85-C212B2D69061}"/>
              </a:ext>
            </a:extLst>
          </p:cNvPr>
          <p:cNvSpPr>
            <a:spLocks noGrp="1"/>
          </p:cNvSpPr>
          <p:nvPr>
            <p:ph idx="1"/>
          </p:nvPr>
        </p:nvSpPr>
        <p:spPr>
          <a:xfrm>
            <a:off x="2589212" y="1540189"/>
            <a:ext cx="8915400" cy="3777622"/>
          </a:xfrm>
        </p:spPr>
        <p:txBody>
          <a:bodyPr>
            <a:normAutofit lnSpcReduction="10000"/>
          </a:bodyPr>
          <a:lstStyle/>
          <a:p>
            <a:r>
              <a:rPr lang="en-US" dirty="0"/>
              <a:t>Comorbidity of diseases (</a:t>
            </a:r>
            <a:r>
              <a:rPr lang="en-US" dirty="0" err="1"/>
              <a:t>Abbass</a:t>
            </a:r>
            <a:r>
              <a:rPr lang="en-US" dirty="0"/>
              <a:t>, et al., 2017).</a:t>
            </a:r>
          </a:p>
          <a:p>
            <a:r>
              <a:rPr lang="en-US" dirty="0"/>
              <a:t>U</a:t>
            </a:r>
            <a:r>
              <a:rPr lang="en-US" dirty="0" smtClean="0"/>
              <a:t>nintentional </a:t>
            </a:r>
            <a:r>
              <a:rPr lang="en-US" dirty="0"/>
              <a:t>non-adherence and intentional nonadherence. </a:t>
            </a:r>
          </a:p>
          <a:p>
            <a:pPr lvl="1"/>
            <a:r>
              <a:rPr lang="en-US" dirty="0"/>
              <a:t>Unintentional: inability to keep up with medication dosing schedules, complexity and duration of medication regimens, miscommunication, and physical disabilities and financial constraints (Car, Tan, Huang, </a:t>
            </a:r>
            <a:r>
              <a:rPr lang="en-US" dirty="0" err="1"/>
              <a:t>Sloot</a:t>
            </a:r>
            <a:r>
              <a:rPr lang="en-US" dirty="0"/>
              <a:t>, &amp; Franklin, 2017</a:t>
            </a:r>
            <a:r>
              <a:rPr lang="en-US" dirty="0" smtClean="0"/>
              <a:t>)</a:t>
            </a:r>
            <a:endParaRPr lang="en-US" dirty="0"/>
          </a:p>
          <a:p>
            <a:pPr lvl="1"/>
            <a:r>
              <a:rPr lang="en-US" dirty="0"/>
              <a:t>Intentional: patients choosing not to take their medications as prescribed (Car et al., 2017)</a:t>
            </a:r>
          </a:p>
          <a:p>
            <a:r>
              <a:rPr lang="en-US" dirty="0"/>
              <a:t>Medication adherence and medication </a:t>
            </a:r>
            <a:r>
              <a:rPr lang="en-US" dirty="0" smtClean="0"/>
              <a:t>compliance </a:t>
            </a:r>
            <a:endParaRPr lang="en-US" dirty="0"/>
          </a:p>
          <a:p>
            <a:pPr lvl="1"/>
            <a:r>
              <a:rPr lang="en-US" dirty="0"/>
              <a:t>Compliance: one-way relationship with a healthcare provider (Malek, Heath, &amp; Greene, 2017</a:t>
            </a:r>
            <a:r>
              <a:rPr lang="en-US" dirty="0" smtClean="0"/>
              <a:t>).</a:t>
            </a:r>
            <a:endParaRPr lang="en-US" dirty="0"/>
          </a:p>
          <a:p>
            <a:pPr lvl="1"/>
            <a:r>
              <a:rPr lang="en-US" dirty="0"/>
              <a:t>Medication adherence: partnership between the clinician and patient (Malek, Heath, &amp; Greene, 2017</a:t>
            </a:r>
            <a:r>
              <a:rPr lang="en-US" dirty="0" smtClean="0"/>
              <a:t>).</a:t>
            </a:r>
            <a:endParaRPr lang="en-US" dirty="0"/>
          </a:p>
        </p:txBody>
      </p:sp>
      <p:pic>
        <p:nvPicPr>
          <p:cNvPr id="4" name="Picture 3" descr="A close up of a logo&#10;&#10;Description generated with very high confidence">
            <a:extLst>
              <a:ext uri="{FF2B5EF4-FFF2-40B4-BE49-F238E27FC236}">
                <a16:creationId xmlns:a16="http://schemas.microsoft.com/office/drawing/2014/main" id="{CCD8927D-7132-4319-9DCB-721BF19ADFC9}"/>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spTree>
    <p:extLst>
      <p:ext uri="{BB962C8B-B14F-4D97-AF65-F5344CB8AC3E}">
        <p14:creationId xmlns:p14="http://schemas.microsoft.com/office/powerpoint/2010/main" val="418984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3AFC-CB24-451A-9D9B-3F0C93856181}"/>
              </a:ext>
            </a:extLst>
          </p:cNvPr>
          <p:cNvSpPr>
            <a:spLocks noGrp="1"/>
          </p:cNvSpPr>
          <p:nvPr>
            <p:ph type="title"/>
          </p:nvPr>
        </p:nvSpPr>
        <p:spPr/>
        <p:txBody>
          <a:bodyPr/>
          <a:lstStyle/>
          <a:p>
            <a:r>
              <a:rPr lang="en-US" dirty="0"/>
              <a:t>Medical Mistrust</a:t>
            </a:r>
          </a:p>
        </p:txBody>
      </p:sp>
      <p:sp>
        <p:nvSpPr>
          <p:cNvPr id="3" name="Content Placeholder 2">
            <a:extLst>
              <a:ext uri="{FF2B5EF4-FFF2-40B4-BE49-F238E27FC236}">
                <a16:creationId xmlns:a16="http://schemas.microsoft.com/office/drawing/2014/main" id="{A13F00E5-D5C0-4DA0-825E-3825402E2239}"/>
              </a:ext>
            </a:extLst>
          </p:cNvPr>
          <p:cNvSpPr>
            <a:spLocks noGrp="1"/>
          </p:cNvSpPr>
          <p:nvPr>
            <p:ph idx="1"/>
          </p:nvPr>
        </p:nvSpPr>
        <p:spPr>
          <a:xfrm>
            <a:off x="2592925" y="1540189"/>
            <a:ext cx="8915400" cy="4507914"/>
          </a:xfrm>
        </p:spPr>
        <p:txBody>
          <a:bodyPr>
            <a:normAutofit/>
          </a:bodyPr>
          <a:lstStyle/>
          <a:p>
            <a:r>
              <a:rPr lang="en-US" dirty="0"/>
              <a:t>Patient has a general distrust of doctors, nurses, medications, health care settings, other health professionals and health care </a:t>
            </a:r>
            <a:r>
              <a:rPr lang="en-US" dirty="0" smtClean="0"/>
              <a:t>interventions</a:t>
            </a:r>
            <a:br>
              <a:rPr lang="en-US" dirty="0" smtClean="0"/>
            </a:br>
            <a:r>
              <a:rPr lang="en-US" dirty="0" smtClean="0"/>
              <a:t>(</a:t>
            </a:r>
            <a:r>
              <a:rPr lang="en-US" dirty="0" err="1"/>
              <a:t>Kinlock</a:t>
            </a:r>
            <a:r>
              <a:rPr lang="en-US" dirty="0"/>
              <a:t> et al., 2017).</a:t>
            </a:r>
          </a:p>
          <a:p>
            <a:r>
              <a:rPr lang="en-US" dirty="0"/>
              <a:t>Acts as a barrier (</a:t>
            </a:r>
            <a:r>
              <a:rPr lang="en-US" dirty="0" err="1"/>
              <a:t>Kinlock</a:t>
            </a:r>
            <a:r>
              <a:rPr lang="en-US" dirty="0"/>
              <a:t> et al., 2017)</a:t>
            </a:r>
          </a:p>
          <a:p>
            <a:r>
              <a:rPr lang="en-US" dirty="0"/>
              <a:t>Influences decisions about health care</a:t>
            </a:r>
          </a:p>
          <a:p>
            <a:pPr lvl="1"/>
            <a:r>
              <a:rPr lang="en-US" dirty="0"/>
              <a:t>usually results in health outcomes that are </a:t>
            </a:r>
            <a:r>
              <a:rPr lang="en-US" dirty="0" smtClean="0"/>
              <a:t/>
            </a:r>
            <a:br>
              <a:rPr lang="en-US" dirty="0" smtClean="0"/>
            </a:br>
            <a:r>
              <a:rPr lang="en-US" dirty="0" smtClean="0"/>
              <a:t>poor </a:t>
            </a:r>
            <a:r>
              <a:rPr lang="en-US" dirty="0"/>
              <a:t>(</a:t>
            </a:r>
            <a:r>
              <a:rPr lang="en-US" dirty="0" err="1"/>
              <a:t>Kinlock</a:t>
            </a:r>
            <a:r>
              <a:rPr lang="en-US" dirty="0"/>
              <a:t> et al., 2017)</a:t>
            </a:r>
          </a:p>
          <a:p>
            <a:pPr lvl="1"/>
            <a:r>
              <a:rPr lang="en-US" dirty="0"/>
              <a:t>ultimately is associated with a lower </a:t>
            </a:r>
            <a:r>
              <a:rPr lang="en-US" dirty="0" smtClean="0"/>
              <a:t/>
            </a:r>
            <a:br>
              <a:rPr lang="en-US" dirty="0" smtClean="0"/>
            </a:br>
            <a:r>
              <a:rPr lang="en-US" dirty="0" smtClean="0"/>
              <a:t>quality </a:t>
            </a:r>
            <a:r>
              <a:rPr lang="en-US" dirty="0"/>
              <a:t>of life (</a:t>
            </a:r>
            <a:r>
              <a:rPr lang="en-US" dirty="0" err="1"/>
              <a:t>Kinlock</a:t>
            </a:r>
            <a:r>
              <a:rPr lang="en-US" dirty="0"/>
              <a:t> et al., 2017)</a:t>
            </a:r>
          </a:p>
          <a:p>
            <a:r>
              <a:rPr lang="en-US" dirty="0"/>
              <a:t>There tends to be higher levels of mistrust </a:t>
            </a:r>
            <a:r>
              <a:rPr lang="en-US" dirty="0" smtClean="0"/>
              <a:t/>
            </a:r>
            <a:br>
              <a:rPr lang="en-US" dirty="0" smtClean="0"/>
            </a:br>
            <a:r>
              <a:rPr lang="en-US" dirty="0" smtClean="0"/>
              <a:t>among </a:t>
            </a:r>
            <a:r>
              <a:rPr lang="en-US" dirty="0"/>
              <a:t>members of minority groups, </a:t>
            </a:r>
            <a:r>
              <a:rPr lang="en-US" dirty="0" smtClean="0"/>
              <a:t/>
            </a:r>
            <a:br>
              <a:rPr lang="en-US" dirty="0" smtClean="0"/>
            </a:br>
            <a:r>
              <a:rPr lang="en-US" dirty="0" smtClean="0"/>
              <a:t>but </a:t>
            </a:r>
            <a:r>
              <a:rPr lang="en-US" dirty="0"/>
              <a:t>this phenomenon is especially prominent </a:t>
            </a:r>
            <a:r>
              <a:rPr lang="en-US" dirty="0" smtClean="0"/>
              <a:t/>
            </a:r>
            <a:br>
              <a:rPr lang="en-US" dirty="0" smtClean="0"/>
            </a:br>
            <a:r>
              <a:rPr lang="en-US" dirty="0" smtClean="0"/>
              <a:t>in </a:t>
            </a:r>
            <a:r>
              <a:rPr lang="en-US" dirty="0"/>
              <a:t>African American populations.</a:t>
            </a:r>
          </a:p>
          <a:p>
            <a:pPr marL="0" indent="0">
              <a:buNone/>
            </a:pPr>
            <a:endParaRPr lang="en-US" dirty="0"/>
          </a:p>
        </p:txBody>
      </p:sp>
      <p:pic>
        <p:nvPicPr>
          <p:cNvPr id="4" name="Picture 3" descr="A close up of a logo&#10;&#10;Description generated with very high confidence">
            <a:extLst>
              <a:ext uri="{FF2B5EF4-FFF2-40B4-BE49-F238E27FC236}">
                <a16:creationId xmlns:a16="http://schemas.microsoft.com/office/drawing/2014/main" id="{8DC71F84-9172-4137-B6EC-278DA5DA540B}"/>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pic>
        <p:nvPicPr>
          <p:cNvPr id="5" name="Picture 4" descr="Pues si, como ya os he comentado en alguna que otra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8700" y="2387015"/>
            <a:ext cx="3179073" cy="3179073"/>
          </a:xfrm>
          <a:prstGeom prst="rect">
            <a:avLst/>
          </a:prstGeom>
        </p:spPr>
      </p:pic>
    </p:spTree>
    <p:extLst>
      <p:ext uri="{BB962C8B-B14F-4D97-AF65-F5344CB8AC3E}">
        <p14:creationId xmlns:p14="http://schemas.microsoft.com/office/powerpoint/2010/main" val="195731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1518-B24A-4D62-920D-6687A6F37EAB}"/>
              </a:ext>
            </a:extLst>
          </p:cNvPr>
          <p:cNvSpPr>
            <a:spLocks noGrp="1"/>
          </p:cNvSpPr>
          <p:nvPr>
            <p:ph type="title"/>
          </p:nvPr>
        </p:nvSpPr>
        <p:spPr/>
        <p:txBody>
          <a:bodyPr/>
          <a:lstStyle/>
          <a:p>
            <a:r>
              <a:rPr lang="en-US" dirty="0"/>
              <a:t>Medical Mistrust and Health Literacy</a:t>
            </a:r>
          </a:p>
        </p:txBody>
      </p:sp>
      <p:sp>
        <p:nvSpPr>
          <p:cNvPr id="3" name="Content Placeholder 2">
            <a:extLst>
              <a:ext uri="{FF2B5EF4-FFF2-40B4-BE49-F238E27FC236}">
                <a16:creationId xmlns:a16="http://schemas.microsoft.com/office/drawing/2014/main" id="{D44A65B5-DD89-4EAF-8761-2A185D56FAB4}"/>
              </a:ext>
            </a:extLst>
          </p:cNvPr>
          <p:cNvSpPr>
            <a:spLocks noGrp="1"/>
          </p:cNvSpPr>
          <p:nvPr>
            <p:ph idx="1"/>
          </p:nvPr>
        </p:nvSpPr>
        <p:spPr>
          <a:xfrm>
            <a:off x="2592925" y="1540189"/>
            <a:ext cx="8915400" cy="3777622"/>
          </a:xfrm>
        </p:spPr>
        <p:txBody>
          <a:bodyPr>
            <a:normAutofit/>
          </a:bodyPr>
          <a:lstStyle/>
          <a:p>
            <a:r>
              <a:rPr lang="en-US" dirty="0"/>
              <a:t>There are observed relationships between medical mistrust and higher levels of depression and lower health literacy (White et al., 2016). </a:t>
            </a:r>
          </a:p>
          <a:p>
            <a:r>
              <a:rPr lang="en-US" dirty="0"/>
              <a:t>Higher levels of mistrust </a:t>
            </a:r>
            <a:r>
              <a:rPr lang="en-US" dirty="0" smtClean="0"/>
              <a:t>are </a:t>
            </a:r>
            <a:r>
              <a:rPr lang="en-US" dirty="0"/>
              <a:t>correlated with lower levels of communication between doctors and patients in a study conducted by White et al. (2016). </a:t>
            </a:r>
          </a:p>
        </p:txBody>
      </p:sp>
      <p:pic>
        <p:nvPicPr>
          <p:cNvPr id="4" name="Picture 3" descr="A close up of a logo&#10;&#10;Description generated with very high confidence">
            <a:extLst>
              <a:ext uri="{FF2B5EF4-FFF2-40B4-BE49-F238E27FC236}">
                <a16:creationId xmlns:a16="http://schemas.microsoft.com/office/drawing/2014/main" id="{2495BDEF-147E-4912-A430-9171C53A8D81}"/>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pic>
        <p:nvPicPr>
          <p:cNvPr id="5" name="Picture 4" descr="Regimen Sanitatis 2.0: septiembre 20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9859" y="3196776"/>
            <a:ext cx="6312211" cy="3037114"/>
          </a:xfrm>
          <a:prstGeom prst="rect">
            <a:avLst/>
          </a:prstGeom>
        </p:spPr>
      </p:pic>
    </p:spTree>
    <p:extLst>
      <p:ext uri="{BB962C8B-B14F-4D97-AF65-F5344CB8AC3E}">
        <p14:creationId xmlns:p14="http://schemas.microsoft.com/office/powerpoint/2010/main" val="79060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EDD5-9218-4E4F-9386-1417361A14B0}"/>
              </a:ext>
            </a:extLst>
          </p:cNvPr>
          <p:cNvSpPr>
            <a:spLocks noGrp="1"/>
          </p:cNvSpPr>
          <p:nvPr>
            <p:ph type="title"/>
          </p:nvPr>
        </p:nvSpPr>
        <p:spPr/>
        <p:txBody>
          <a:bodyPr/>
          <a:lstStyle/>
          <a:p>
            <a:r>
              <a:rPr lang="en-US" dirty="0"/>
              <a:t>Self - Medication</a:t>
            </a:r>
          </a:p>
        </p:txBody>
      </p:sp>
      <p:sp>
        <p:nvSpPr>
          <p:cNvPr id="3" name="Content Placeholder 2">
            <a:extLst>
              <a:ext uri="{FF2B5EF4-FFF2-40B4-BE49-F238E27FC236}">
                <a16:creationId xmlns:a16="http://schemas.microsoft.com/office/drawing/2014/main" id="{C80A42F9-730C-4B00-9BF7-5F3728E2F7F0}"/>
              </a:ext>
            </a:extLst>
          </p:cNvPr>
          <p:cNvSpPr>
            <a:spLocks noGrp="1"/>
          </p:cNvSpPr>
          <p:nvPr>
            <p:ph idx="1"/>
          </p:nvPr>
        </p:nvSpPr>
        <p:spPr>
          <a:xfrm>
            <a:off x="2589212" y="1540189"/>
            <a:ext cx="8915400" cy="3777622"/>
          </a:xfrm>
        </p:spPr>
        <p:txBody>
          <a:bodyPr>
            <a:normAutofit/>
          </a:bodyPr>
          <a:lstStyle/>
          <a:p>
            <a:r>
              <a:rPr lang="en-US" dirty="0"/>
              <a:t>Almost half of prescribed drugs are not used as prescribed (</a:t>
            </a:r>
            <a:r>
              <a:rPr lang="en-US" dirty="0" err="1"/>
              <a:t>Oztora</a:t>
            </a:r>
            <a:r>
              <a:rPr lang="en-US" dirty="0"/>
              <a:t>, </a:t>
            </a:r>
            <a:r>
              <a:rPr lang="en-US" dirty="0" err="1"/>
              <a:t>Nepesova</a:t>
            </a:r>
            <a:r>
              <a:rPr lang="en-US" dirty="0"/>
              <a:t>, </a:t>
            </a:r>
            <a:r>
              <a:rPr lang="en-US" dirty="0" err="1"/>
              <a:t>Caylan</a:t>
            </a:r>
            <a:r>
              <a:rPr lang="en-US" dirty="0"/>
              <a:t>, &amp; </a:t>
            </a:r>
            <a:r>
              <a:rPr lang="en-US" dirty="0" err="1"/>
              <a:t>Dagdeviren</a:t>
            </a:r>
            <a:r>
              <a:rPr lang="en-US" dirty="0"/>
              <a:t>, 2017</a:t>
            </a:r>
            <a:r>
              <a:rPr lang="en-US" dirty="0" smtClean="0"/>
              <a:t>).</a:t>
            </a:r>
            <a:endParaRPr lang="en-US" dirty="0"/>
          </a:p>
          <a:p>
            <a:r>
              <a:rPr lang="en-US" dirty="0"/>
              <a:t>R</a:t>
            </a:r>
            <a:r>
              <a:rPr lang="en-US" dirty="0" smtClean="0"/>
              <a:t>easons </a:t>
            </a:r>
            <a:r>
              <a:rPr lang="en-US" dirty="0" smtClean="0"/>
              <a:t>for </a:t>
            </a:r>
            <a:r>
              <a:rPr lang="en-US" dirty="0"/>
              <a:t>Self – Medication (</a:t>
            </a:r>
            <a:r>
              <a:rPr lang="en-US" dirty="0" err="1"/>
              <a:t>Oztora</a:t>
            </a:r>
            <a:r>
              <a:rPr lang="en-US" dirty="0"/>
              <a:t> et al, 2017</a:t>
            </a:r>
            <a:r>
              <a:rPr lang="en-US" dirty="0" smtClean="0"/>
              <a:t>)</a:t>
            </a:r>
            <a:endParaRPr lang="en-US" dirty="0" smtClean="0"/>
          </a:p>
          <a:p>
            <a:pPr lvl="1"/>
            <a:r>
              <a:rPr lang="en-US" dirty="0" smtClean="0"/>
              <a:t>had </a:t>
            </a:r>
            <a:r>
              <a:rPr lang="en-US" dirty="0"/>
              <a:t>taken </a:t>
            </a:r>
            <a:r>
              <a:rPr lang="en-US" dirty="0" smtClean="0"/>
              <a:t>medication</a:t>
            </a:r>
            <a:r>
              <a:rPr lang="en-US" dirty="0" smtClean="0"/>
              <a:t> </a:t>
            </a:r>
            <a:r>
              <a:rPr lang="en-US" dirty="0"/>
              <a:t>in that fashion before and it was perceived as </a:t>
            </a:r>
            <a:r>
              <a:rPr lang="en-US" dirty="0" smtClean="0"/>
              <a:t>successful</a:t>
            </a:r>
          </a:p>
          <a:p>
            <a:pPr lvl="1"/>
            <a:r>
              <a:rPr lang="en-US" dirty="0" smtClean="0"/>
              <a:t>felt </a:t>
            </a:r>
            <a:r>
              <a:rPr lang="en-US" dirty="0"/>
              <a:t>that getting a prescription was too </a:t>
            </a:r>
            <a:r>
              <a:rPr lang="en-US" dirty="0" smtClean="0"/>
              <a:t>difficult</a:t>
            </a:r>
            <a:endParaRPr lang="en-US" dirty="0"/>
          </a:p>
          <a:p>
            <a:r>
              <a:rPr lang="en-US" dirty="0" smtClean="0"/>
              <a:t>The </a:t>
            </a:r>
            <a:r>
              <a:rPr lang="en-US" dirty="0"/>
              <a:t>most common drugs of use in self-medication are painkillers (</a:t>
            </a:r>
            <a:r>
              <a:rPr lang="en-US" dirty="0" err="1"/>
              <a:t>Oztora</a:t>
            </a:r>
            <a:r>
              <a:rPr lang="en-US" dirty="0"/>
              <a:t> et al, 2017).</a:t>
            </a:r>
          </a:p>
          <a:p>
            <a:r>
              <a:rPr lang="en-US" dirty="0"/>
              <a:t>Self-medication with antibiotics</a:t>
            </a:r>
          </a:p>
          <a:p>
            <a:pPr lvl="1"/>
            <a:r>
              <a:rPr lang="en-US" dirty="0"/>
              <a:t>creation of antibiotic resistant bacteria (</a:t>
            </a:r>
            <a:r>
              <a:rPr lang="en-US" dirty="0" err="1"/>
              <a:t>Rezaei</a:t>
            </a:r>
            <a:r>
              <a:rPr lang="en-US" dirty="0"/>
              <a:t> &amp; </a:t>
            </a:r>
            <a:r>
              <a:rPr lang="en-US" dirty="0" err="1"/>
              <a:t>Abyaneh</a:t>
            </a:r>
            <a:r>
              <a:rPr lang="en-US" dirty="0"/>
              <a:t>, 2016</a:t>
            </a:r>
            <a:r>
              <a:rPr lang="en-US" dirty="0" smtClean="0"/>
              <a:t>) </a:t>
            </a:r>
            <a:endParaRPr lang="en-US" dirty="0"/>
          </a:p>
        </p:txBody>
      </p:sp>
      <p:pic>
        <p:nvPicPr>
          <p:cNvPr id="4" name="Picture 3" descr="A close up of a logo&#10;&#10;Description generated with very high confidence">
            <a:extLst>
              <a:ext uri="{FF2B5EF4-FFF2-40B4-BE49-F238E27FC236}">
                <a16:creationId xmlns:a16="http://schemas.microsoft.com/office/drawing/2014/main" id="{60EDEDF0-C22F-42D9-9BC6-15DE75BB67E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spTree>
    <p:extLst>
      <p:ext uri="{BB962C8B-B14F-4D97-AF65-F5344CB8AC3E}">
        <p14:creationId xmlns:p14="http://schemas.microsoft.com/office/powerpoint/2010/main" val="266982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B605-CEBA-4003-9876-3D325A55E3AA}"/>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4DA8ED58-BCF9-4493-A6B0-F079BA40F438}"/>
              </a:ext>
            </a:extLst>
          </p:cNvPr>
          <p:cNvSpPr>
            <a:spLocks noGrp="1"/>
          </p:cNvSpPr>
          <p:nvPr>
            <p:ph idx="1"/>
          </p:nvPr>
        </p:nvSpPr>
        <p:spPr>
          <a:xfrm>
            <a:off x="2589212" y="1540188"/>
            <a:ext cx="8915400" cy="4743046"/>
          </a:xfrm>
        </p:spPr>
        <p:txBody>
          <a:bodyPr>
            <a:normAutofit fontScale="92500" lnSpcReduction="10000"/>
          </a:bodyPr>
          <a:lstStyle/>
          <a:p>
            <a:r>
              <a:rPr lang="en-US" dirty="0"/>
              <a:t>Extensive Review of Literature</a:t>
            </a:r>
          </a:p>
          <a:p>
            <a:r>
              <a:rPr lang="en-US" dirty="0" smtClean="0"/>
              <a:t>Keywords included </a:t>
            </a:r>
            <a:r>
              <a:rPr lang="en-US" dirty="0"/>
              <a:t>the following: </a:t>
            </a:r>
            <a:endParaRPr lang="en-US" dirty="0" smtClean="0"/>
          </a:p>
          <a:p>
            <a:pPr lvl="1"/>
            <a:r>
              <a:rPr lang="en-US" dirty="0" smtClean="0"/>
              <a:t>medication </a:t>
            </a:r>
            <a:r>
              <a:rPr lang="en-US" dirty="0"/>
              <a:t>adherence, </a:t>
            </a:r>
            <a:endParaRPr lang="en-US" dirty="0" smtClean="0"/>
          </a:p>
          <a:p>
            <a:pPr lvl="1"/>
            <a:r>
              <a:rPr lang="en-US" dirty="0" smtClean="0"/>
              <a:t>medication non-adherence,</a:t>
            </a:r>
          </a:p>
          <a:p>
            <a:pPr lvl="1"/>
            <a:r>
              <a:rPr lang="en-US" dirty="0" smtClean="0"/>
              <a:t>medical </a:t>
            </a:r>
            <a:r>
              <a:rPr lang="en-US" dirty="0"/>
              <a:t>mistrust, </a:t>
            </a:r>
            <a:endParaRPr lang="en-US" dirty="0" smtClean="0"/>
          </a:p>
          <a:p>
            <a:pPr lvl="1"/>
            <a:r>
              <a:rPr lang="en-US" dirty="0" smtClean="0"/>
              <a:t>psychology </a:t>
            </a:r>
            <a:r>
              <a:rPr lang="en-US" dirty="0"/>
              <a:t>and medical mistrust, </a:t>
            </a:r>
            <a:endParaRPr lang="en-US" dirty="0" smtClean="0"/>
          </a:p>
          <a:p>
            <a:pPr lvl="1"/>
            <a:r>
              <a:rPr lang="en-US" dirty="0" smtClean="0"/>
              <a:t>medical </a:t>
            </a:r>
            <a:r>
              <a:rPr lang="en-US" dirty="0"/>
              <a:t>mistrust and quality of life, </a:t>
            </a:r>
            <a:endParaRPr lang="en-US" dirty="0" smtClean="0"/>
          </a:p>
          <a:p>
            <a:pPr lvl="1"/>
            <a:r>
              <a:rPr lang="en-US" dirty="0" smtClean="0"/>
              <a:t>health </a:t>
            </a:r>
            <a:r>
              <a:rPr lang="en-US" dirty="0"/>
              <a:t>outcomes and medication adherence, </a:t>
            </a:r>
            <a:endParaRPr lang="en-US" dirty="0" smtClean="0"/>
          </a:p>
          <a:p>
            <a:pPr lvl="1"/>
            <a:r>
              <a:rPr lang="en-US" dirty="0" smtClean="0"/>
              <a:t>self- </a:t>
            </a:r>
            <a:r>
              <a:rPr lang="en-US" dirty="0"/>
              <a:t>medication and medical mistrust, </a:t>
            </a:r>
            <a:endParaRPr lang="en-US" dirty="0" smtClean="0"/>
          </a:p>
          <a:p>
            <a:pPr lvl="1"/>
            <a:r>
              <a:rPr lang="en-US" dirty="0" smtClean="0"/>
              <a:t>chronic </a:t>
            </a:r>
            <a:r>
              <a:rPr lang="en-US" dirty="0"/>
              <a:t>disease and medication adherence, </a:t>
            </a:r>
            <a:endParaRPr lang="en-US" dirty="0" smtClean="0"/>
          </a:p>
          <a:p>
            <a:pPr lvl="1"/>
            <a:r>
              <a:rPr lang="en-US" dirty="0" smtClean="0"/>
              <a:t>health </a:t>
            </a:r>
            <a:r>
              <a:rPr lang="en-US" dirty="0"/>
              <a:t>literacy and medication adherence, and several </a:t>
            </a:r>
            <a:r>
              <a:rPr lang="en-US" dirty="0" smtClean="0"/>
              <a:t>others </a:t>
            </a:r>
            <a:r>
              <a:rPr lang="en-US" dirty="0"/>
              <a:t>that yielded similar results. </a:t>
            </a:r>
            <a:endParaRPr lang="en-US" dirty="0" smtClean="0"/>
          </a:p>
          <a:p>
            <a:r>
              <a:rPr lang="en-US" dirty="0" smtClean="0"/>
              <a:t>Preference given to article written in the English </a:t>
            </a:r>
            <a:r>
              <a:rPr lang="en-US" dirty="0"/>
              <a:t>language, less than 15 years old, preference given to full text availability, and academic, peer-reviewed sources.</a:t>
            </a:r>
          </a:p>
          <a:p>
            <a:endParaRPr lang="en-US" dirty="0"/>
          </a:p>
        </p:txBody>
      </p:sp>
      <p:pic>
        <p:nvPicPr>
          <p:cNvPr id="4" name="Picture 3" descr="A close up of a logo&#10;&#10;Description generated with very high confidence">
            <a:extLst>
              <a:ext uri="{FF2B5EF4-FFF2-40B4-BE49-F238E27FC236}">
                <a16:creationId xmlns:a16="http://schemas.microsoft.com/office/drawing/2014/main" id="{C732B793-96A5-45EE-AD6A-448272755CDA}"/>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spTree>
    <p:extLst>
      <p:ext uri="{BB962C8B-B14F-4D97-AF65-F5344CB8AC3E}">
        <p14:creationId xmlns:p14="http://schemas.microsoft.com/office/powerpoint/2010/main" val="184699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B714-1C6A-4C0E-9576-A9DF835DE7E8}"/>
              </a:ext>
            </a:extLst>
          </p:cNvPr>
          <p:cNvSpPr>
            <a:spLocks noGrp="1"/>
          </p:cNvSpPr>
          <p:nvPr>
            <p:ph type="title"/>
          </p:nvPr>
        </p:nvSpPr>
        <p:spPr/>
        <p:txBody>
          <a:bodyPr/>
          <a:lstStyle/>
          <a:p>
            <a:r>
              <a:rPr lang="en-US" dirty="0"/>
              <a:t>Reasons for Nonadherence</a:t>
            </a:r>
            <a:br>
              <a:rPr lang="en-US" dirty="0"/>
            </a:br>
            <a:endParaRPr lang="en-US" dirty="0"/>
          </a:p>
        </p:txBody>
      </p:sp>
      <p:sp>
        <p:nvSpPr>
          <p:cNvPr id="3" name="Content Placeholder 2">
            <a:extLst>
              <a:ext uri="{FF2B5EF4-FFF2-40B4-BE49-F238E27FC236}">
                <a16:creationId xmlns:a16="http://schemas.microsoft.com/office/drawing/2014/main" id="{7C0EB740-44DD-4F72-8513-936C3FF5DB8E}"/>
              </a:ext>
            </a:extLst>
          </p:cNvPr>
          <p:cNvSpPr>
            <a:spLocks noGrp="1"/>
          </p:cNvSpPr>
          <p:nvPr>
            <p:ph idx="1"/>
          </p:nvPr>
        </p:nvSpPr>
        <p:spPr>
          <a:xfrm>
            <a:off x="2592925" y="1540189"/>
            <a:ext cx="8915400" cy="3777622"/>
          </a:xfrm>
        </p:spPr>
        <p:txBody>
          <a:bodyPr/>
          <a:lstStyle/>
          <a:p>
            <a:r>
              <a:rPr lang="en-US" dirty="0"/>
              <a:t>S</a:t>
            </a:r>
            <a:r>
              <a:rPr lang="en-US" dirty="0" smtClean="0"/>
              <a:t>elf-efficacy</a:t>
            </a:r>
            <a:r>
              <a:rPr lang="en-US" dirty="0"/>
              <a:t>, beliefs about medicines, impression management, conscientiousness, and habit strength were the main contributors to non-adherence (</a:t>
            </a:r>
            <a:r>
              <a:rPr lang="en-US" dirty="0" err="1"/>
              <a:t>Voils</a:t>
            </a:r>
            <a:r>
              <a:rPr lang="en-US" dirty="0"/>
              <a:t> et al., 2012).</a:t>
            </a:r>
          </a:p>
          <a:p>
            <a:r>
              <a:rPr lang="en-US" dirty="0" smtClean="0"/>
              <a:t>Primary reported </a:t>
            </a:r>
            <a:r>
              <a:rPr lang="en-US" dirty="0"/>
              <a:t>reasoning was “I forgot” at 27%, followed by feeling too ill to take their medication or going on a long car/bus/plane ride, both 7%. (</a:t>
            </a:r>
            <a:r>
              <a:rPr lang="en-US" dirty="0" err="1"/>
              <a:t>Voils</a:t>
            </a:r>
            <a:r>
              <a:rPr lang="en-US" dirty="0"/>
              <a:t> et al., 2012).</a:t>
            </a:r>
          </a:p>
          <a:p>
            <a:endParaRPr lang="en-US" dirty="0"/>
          </a:p>
        </p:txBody>
      </p:sp>
      <p:pic>
        <p:nvPicPr>
          <p:cNvPr id="4" name="Picture 3" descr="A close up of a logo&#10;&#10;Description generated with very high confidence">
            <a:extLst>
              <a:ext uri="{FF2B5EF4-FFF2-40B4-BE49-F238E27FC236}">
                <a16:creationId xmlns:a16="http://schemas.microsoft.com/office/drawing/2014/main" id="{2178488F-134A-4C09-8302-623294187781}"/>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pic>
        <p:nvPicPr>
          <p:cNvPr id="5" name="Picture 4" descr="Life of an Educator: Don't &lt;strong&gt;forget&lt;/strong&g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4880" y="3710359"/>
            <a:ext cx="3179717" cy="2755755"/>
          </a:xfrm>
          <a:prstGeom prst="rect">
            <a:avLst/>
          </a:prstGeom>
        </p:spPr>
      </p:pic>
    </p:spTree>
    <p:extLst>
      <p:ext uri="{BB962C8B-B14F-4D97-AF65-F5344CB8AC3E}">
        <p14:creationId xmlns:p14="http://schemas.microsoft.com/office/powerpoint/2010/main" val="329338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1865-710C-458C-95B2-BA194B1841FB}"/>
              </a:ext>
            </a:extLst>
          </p:cNvPr>
          <p:cNvSpPr>
            <a:spLocks noGrp="1"/>
          </p:cNvSpPr>
          <p:nvPr>
            <p:ph type="title"/>
          </p:nvPr>
        </p:nvSpPr>
        <p:spPr/>
        <p:txBody>
          <a:bodyPr/>
          <a:lstStyle/>
          <a:p>
            <a:r>
              <a:rPr lang="en-US" dirty="0"/>
              <a:t>Social </a:t>
            </a:r>
            <a:r>
              <a:rPr lang="en-US" dirty="0" smtClean="0"/>
              <a:t>Barriers</a:t>
            </a:r>
            <a:endParaRPr lang="en-US" dirty="0"/>
          </a:p>
        </p:txBody>
      </p:sp>
      <p:sp>
        <p:nvSpPr>
          <p:cNvPr id="3" name="Content Placeholder 2">
            <a:extLst>
              <a:ext uri="{FF2B5EF4-FFF2-40B4-BE49-F238E27FC236}">
                <a16:creationId xmlns:a16="http://schemas.microsoft.com/office/drawing/2014/main" id="{7E4A20F6-36E3-4B8F-ABEE-83B918733089}"/>
              </a:ext>
            </a:extLst>
          </p:cNvPr>
          <p:cNvSpPr>
            <a:spLocks noGrp="1"/>
          </p:cNvSpPr>
          <p:nvPr>
            <p:ph idx="1"/>
          </p:nvPr>
        </p:nvSpPr>
        <p:spPr>
          <a:xfrm>
            <a:off x="2589212" y="1540189"/>
            <a:ext cx="8915400" cy="3777622"/>
          </a:xfrm>
        </p:spPr>
        <p:txBody>
          <a:bodyPr>
            <a:normAutofit/>
          </a:bodyPr>
          <a:lstStyle/>
          <a:p>
            <a:r>
              <a:rPr lang="en-US" dirty="0"/>
              <a:t>30% were found to be </a:t>
            </a:r>
            <a:r>
              <a:rPr lang="en-US" dirty="0" err="1"/>
              <a:t>nonadherent</a:t>
            </a:r>
            <a:r>
              <a:rPr lang="en-US" dirty="0"/>
              <a:t> </a:t>
            </a:r>
            <a:r>
              <a:rPr lang="en-US" dirty="0" smtClean="0"/>
              <a:t> in a study with 291 </a:t>
            </a:r>
            <a:r>
              <a:rPr lang="en-US" dirty="0"/>
              <a:t>stable psychiatric </a:t>
            </a:r>
            <a:r>
              <a:rPr lang="en-US" dirty="0" smtClean="0"/>
              <a:t>patients (</a:t>
            </a:r>
            <a:r>
              <a:rPr lang="en-US" dirty="0" err="1" smtClean="0"/>
              <a:t>Dassa</a:t>
            </a:r>
            <a:r>
              <a:rPr lang="en-US" dirty="0"/>
              <a:t>, Boyer, Benoit, </a:t>
            </a:r>
            <a:r>
              <a:rPr lang="en-US" dirty="0" err="1"/>
              <a:t>Bourcet</a:t>
            </a:r>
            <a:r>
              <a:rPr lang="en-US" dirty="0"/>
              <a:t>, </a:t>
            </a:r>
            <a:r>
              <a:rPr lang="en-US" dirty="0" err="1"/>
              <a:t>Raymondet</a:t>
            </a:r>
            <a:r>
              <a:rPr lang="en-US" dirty="0"/>
              <a:t>, &amp;</a:t>
            </a:r>
            <a:r>
              <a:rPr lang="en-US" dirty="0" smtClean="0"/>
              <a:t> </a:t>
            </a:r>
            <a:r>
              <a:rPr lang="en-US" dirty="0" err="1" smtClean="0"/>
              <a:t>Bottai</a:t>
            </a:r>
            <a:r>
              <a:rPr lang="en-US" dirty="0" smtClean="0"/>
              <a:t>, 2010)</a:t>
            </a:r>
          </a:p>
          <a:p>
            <a:r>
              <a:rPr lang="en-US" dirty="0" smtClean="0"/>
              <a:t>It </a:t>
            </a:r>
            <a:r>
              <a:rPr lang="en-US" dirty="0"/>
              <a:t>was found that awareness of medication had a more positive impact on adherence than awareness of the illness itself (</a:t>
            </a:r>
            <a:r>
              <a:rPr lang="en-US" dirty="0" err="1"/>
              <a:t>Dassa</a:t>
            </a:r>
            <a:r>
              <a:rPr lang="en-US" dirty="0"/>
              <a:t> et al., 2010</a:t>
            </a:r>
            <a:r>
              <a:rPr lang="en-US" dirty="0" smtClean="0"/>
              <a:t>).</a:t>
            </a:r>
          </a:p>
          <a:p>
            <a:r>
              <a:rPr lang="en-US" dirty="0" smtClean="0"/>
              <a:t>If </a:t>
            </a:r>
            <a:r>
              <a:rPr lang="en-US" dirty="0"/>
              <a:t>the patients had a good relationship with their physician and were knowledgeable about their medication and its side effects, they had higher levels of adherence (</a:t>
            </a:r>
            <a:r>
              <a:rPr lang="en-US" dirty="0" err="1"/>
              <a:t>Dassa</a:t>
            </a:r>
            <a:r>
              <a:rPr lang="en-US" dirty="0"/>
              <a:t> et al., 2010).</a:t>
            </a:r>
          </a:p>
          <a:p>
            <a:endParaRPr lang="en-US" dirty="0"/>
          </a:p>
        </p:txBody>
      </p:sp>
      <p:pic>
        <p:nvPicPr>
          <p:cNvPr id="4" name="Picture 3" descr="A close up of a logo&#10;&#10;Description generated with very high confidence">
            <a:extLst>
              <a:ext uri="{FF2B5EF4-FFF2-40B4-BE49-F238E27FC236}">
                <a16:creationId xmlns:a16="http://schemas.microsoft.com/office/drawing/2014/main" id="{AC5257C0-05A7-4DDA-A04C-3ADB74D44D13}"/>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899222" y="5704114"/>
            <a:ext cx="1077103" cy="972983"/>
          </a:xfrm>
          <a:prstGeom prst="rect">
            <a:avLst/>
          </a:prstGeom>
          <a:noFill/>
          <a:ln>
            <a:noFill/>
          </a:ln>
        </p:spPr>
      </p:pic>
      <p:pic>
        <p:nvPicPr>
          <p:cNvPr id="5" name="Picture 4" descr="The Patient &lt;strong&gt;Doctor&lt;/strong&gt; Relationship in the Era of Healthcar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6057" y="3947779"/>
            <a:ext cx="4111701" cy="2740063"/>
          </a:xfrm>
          <a:prstGeom prst="rect">
            <a:avLst/>
          </a:prstGeom>
        </p:spPr>
      </p:pic>
    </p:spTree>
    <p:extLst>
      <p:ext uri="{BB962C8B-B14F-4D97-AF65-F5344CB8AC3E}">
        <p14:creationId xmlns:p14="http://schemas.microsoft.com/office/powerpoint/2010/main" val="130315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236</TotalTime>
  <Words>3911</Words>
  <Application>Microsoft Office PowerPoint</Application>
  <PresentationFormat>Widescreen</PresentationFormat>
  <Paragraphs>224</Paragraphs>
  <Slides>28</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Wingdings</vt:lpstr>
      <vt:lpstr>Wingdings 3</vt:lpstr>
      <vt:lpstr>Wisp</vt:lpstr>
      <vt:lpstr>Defining Relationships Between  Medication Adherence, Medical Mistrust, and Self-Medication</vt:lpstr>
      <vt:lpstr>Medication Adherence</vt:lpstr>
      <vt:lpstr>Nonadherence</vt:lpstr>
      <vt:lpstr>Medical Mistrust</vt:lpstr>
      <vt:lpstr>Medical Mistrust and Health Literacy</vt:lpstr>
      <vt:lpstr>Self - Medication</vt:lpstr>
      <vt:lpstr>Methodology</vt:lpstr>
      <vt:lpstr>Reasons for Nonadherence </vt:lpstr>
      <vt:lpstr>Social Barriers</vt:lpstr>
      <vt:lpstr>Social Barriers</vt:lpstr>
      <vt:lpstr>Medical Conditions</vt:lpstr>
      <vt:lpstr>Cardiovascular Disease</vt:lpstr>
      <vt:lpstr>Diabetes</vt:lpstr>
      <vt:lpstr>Cancer</vt:lpstr>
      <vt:lpstr>Side Effects</vt:lpstr>
      <vt:lpstr>Personal Beliefs and Characteristics</vt:lpstr>
      <vt:lpstr>Personal Beliefs and Characteristics</vt:lpstr>
      <vt:lpstr>Personal Beliefs and Characteristics</vt:lpstr>
      <vt:lpstr>Interventions</vt:lpstr>
      <vt:lpstr>Interventions</vt:lpstr>
      <vt:lpstr>Discussions and Conclusions</vt:lpstr>
      <vt:lpstr>Limitations</vt:lpstr>
      <vt:lpstr>Conclusion</vt:lpstr>
      <vt:lpstr>Literature Cited</vt:lpstr>
      <vt:lpstr>Literature Cited</vt:lpstr>
      <vt:lpstr>Literature Cited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Relationships between  Medication Adherence, Medical Mistrust, and Self-Medication</dc:title>
  <dc:creator>CARLTON, MIKAYLA N.</dc:creator>
  <cp:lastModifiedBy>ITR test account</cp:lastModifiedBy>
  <cp:revision>18</cp:revision>
  <dcterms:created xsi:type="dcterms:W3CDTF">2018-04-03T15:17:18Z</dcterms:created>
  <dcterms:modified xsi:type="dcterms:W3CDTF">2018-04-03T20:51:27Z</dcterms:modified>
</cp:coreProperties>
</file>