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18"/>
  </p:notesMasterIdLst>
  <p:sldIdLst>
    <p:sldId id="256" r:id="rId2"/>
    <p:sldId id="269" r:id="rId3"/>
    <p:sldId id="270" r:id="rId4"/>
    <p:sldId id="258" r:id="rId5"/>
    <p:sldId id="259" r:id="rId6"/>
    <p:sldId id="260" r:id="rId7"/>
    <p:sldId id="264" r:id="rId8"/>
    <p:sldId id="261" r:id="rId9"/>
    <p:sldId id="262" r:id="rId10"/>
    <p:sldId id="263" r:id="rId11"/>
    <p:sldId id="273" r:id="rId12"/>
    <p:sldId id="271" r:id="rId13"/>
    <p:sldId id="266" r:id="rId14"/>
    <p:sldId id="275" r:id="rId15"/>
    <p:sldId id="267" r:id="rId16"/>
    <p:sldId id="268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51"/>
    <p:restoredTop sz="94665"/>
  </p:normalViewPr>
  <p:slideViewPr>
    <p:cSldViewPr snapToGrid="0" snapToObjects="1">
      <p:cViewPr varScale="1">
        <p:scale>
          <a:sx n="71" d="100"/>
          <a:sy n="71" d="100"/>
        </p:scale>
        <p:origin x="168" y="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need to be a clear understanding of what I was looking at </a:t>
            </a:r>
            <a:endParaRPr/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significance- objective of research </a:t>
            </a:r>
            <a:endParaRPr/>
          </a:p>
        </p:txBody>
      </p:sp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Shape 1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Shape 1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citations</a:t>
            </a: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700" cy="27369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700" cy="1056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/>
          <a:lstStyle>
            <a:lvl1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2pPr>
            <a:lvl3pPr lvl="2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3pPr>
            <a:lvl4pPr lvl="3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4pPr>
            <a:lvl5pPr lvl="4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5pPr>
            <a:lvl6pPr lvl="5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6pPr>
            <a:lvl7pPr lvl="6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7pPr>
            <a:lvl8pPr lvl="7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8pPr>
            <a:lvl9pPr lvl="8" indent="0" rtl="0">
              <a:spcBef>
                <a:spcPts val="0"/>
              </a:spcBef>
              <a:spcAft>
                <a:spcPts val="0"/>
              </a:spcAft>
              <a:buSzPts val="3700"/>
              <a:buNone/>
              <a:defRPr sz="1800"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700" cy="1122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7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302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2pPr>
            <a:lvl3pPr marL="1371600" lvl="2" indent="-330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>
              <a:spcBef>
                <a:spcPts val="21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>
              <a:spcBef>
                <a:spcPts val="21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>
              <a:spcBef>
                <a:spcPts val="21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>
              <a:spcBef>
                <a:spcPts val="2100"/>
              </a:spcBef>
              <a:spcAft>
                <a:spcPts val="210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300" cy="5454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700" cy="1976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700" cy="1646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5900" cy="49269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/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300" cy="806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15600" y="1474833"/>
            <a:ext cx="11360700" cy="26181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700" cy="17343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/>
          <a:lstStyle>
            <a:lvl1pPr marL="457200" lvl="0" indent="-3810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914400" lvl="1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algn="ctr">
              <a:spcBef>
                <a:spcPts val="210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algn="ctr">
              <a:spcBef>
                <a:spcPts val="210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algn="ctr">
              <a:spcBef>
                <a:spcPts val="210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algn="ctr">
              <a:spcBef>
                <a:spcPts val="2100"/>
              </a:spcBef>
              <a:spcAft>
                <a:spcPts val="210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rgbClr val="DFE9FB"/>
            </a:gs>
            <a:gs pos="100000">
              <a:srgbClr val="6E9BE7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/>
          <a:lstStyle>
            <a:lvl1pPr marL="457200" lvl="0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1pPr>
            <a:lvl2pPr marL="914400" lvl="1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2pPr>
            <a:lvl3pPr marL="1371600" lvl="2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3pPr>
            <a:lvl4pPr marL="1828800" lvl="3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4pPr>
            <a:lvl5pPr marL="2286000" lvl="4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5pPr>
            <a:lvl6pPr marL="2743200" lvl="5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6pPr>
            <a:lvl7pPr marL="3200400" lvl="6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●"/>
              <a:defRPr sz="1900">
                <a:solidFill>
                  <a:schemeClr val="dk2"/>
                </a:solidFill>
              </a:defRPr>
            </a:lvl7pPr>
            <a:lvl8pPr marL="3657600" lvl="7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1900"/>
              <a:buChar char="○"/>
              <a:defRPr sz="1900">
                <a:solidFill>
                  <a:schemeClr val="dk2"/>
                </a:solidFill>
              </a:defRPr>
            </a:lvl8pPr>
            <a:lvl9pPr marL="4114800" lvl="8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1900"/>
              <a:buChar char="■"/>
              <a:defRPr sz="19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30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70"/>
              <a:buFont typeface="Times New Roman"/>
              <a:buNone/>
            </a:pPr>
            <a:br>
              <a:rPr lang="en-US" sz="477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-US" sz="477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lang="en-US" sz="477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4770" b="0" i="0" u="none" strike="noStrike" cap="none" dirty="0">
                <a:solidFill>
                  <a:srgbClr val="CC0000"/>
                </a:solidFill>
                <a:highlight>
                  <a:srgbClr val="EFEFE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Effects of the Environment on Recovery and Neuroplasticity in Brain Injury Patients</a:t>
            </a:r>
            <a:br>
              <a:rPr lang="en-US" sz="5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5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subTitle" idx="1"/>
          </p:nvPr>
        </p:nvSpPr>
        <p:spPr>
          <a:xfrm>
            <a:off x="1524000" y="4180113"/>
            <a:ext cx="9144000" cy="943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Rebekkah McLellan</a:t>
            </a:r>
            <a:endParaRPr sz="2400" b="0" i="0" u="none" strike="noStrike" cap="non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Shape 78"/>
          <p:cNvSpPr txBox="1"/>
          <p:nvPr/>
        </p:nvSpPr>
        <p:spPr>
          <a:xfrm>
            <a:off x="91775" y="6503950"/>
            <a:ext cx="9144000" cy="24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highlight>
                  <a:srgbClr val="FFFFFF"/>
                </a:highlight>
              </a:rPr>
              <a:t>https://www.army.mil/article/142825/traumatic_brain_injury_awareness_month_highlights_resources</a:t>
            </a:r>
            <a:endParaRPr sz="1200"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Combined versus Monotherapy</a:t>
            </a:r>
            <a:endParaRPr sz="44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21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Combined Therapy 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Shape 130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85800" marR="0" lvl="1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EE and stem cell therapy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Dunkerson</a:t>
            </a:r>
            <a:r>
              <a:rPr lang="en-US" sz="1200" dirty="0"/>
              <a:t> et al. 2014)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Music evoked and memory training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Gurr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Foxhall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2014)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EE with task specific training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(Mala and Rasmussen. 2017)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EE with growth treatment factor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(Mala and Rasmussen. </a:t>
            </a:r>
            <a:r>
              <a:rPr lang="en-US" sz="1200" dirty="0"/>
              <a:t>2017)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Task specific training and growth treatment factor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(Mala and Rasmussen. 2017)</a:t>
            </a:r>
            <a:endParaRPr dirty="0"/>
          </a:p>
          <a:p>
            <a: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210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Shape 13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21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2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Monotherapy</a:t>
            </a:r>
            <a:endParaRPr sz="32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Shape 13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Environmental Enrichment</a:t>
            </a:r>
            <a:endParaRPr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Neuropsychology </a:t>
            </a:r>
            <a:endParaRPr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Rehabilitation </a:t>
            </a:r>
            <a:endParaRPr dirty="0"/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Physical therapy </a:t>
            </a:r>
            <a:endParaRPr dirty="0"/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210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A9CDD-CF1C-FC4B-9C16-1AB1E970F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Limitations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1A16E9-4561-E44F-8D9B-09FF49E3C0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Small study pools</a:t>
            </a:r>
          </a:p>
          <a:p>
            <a:r>
              <a:rPr lang="en-US" sz="3600" dirty="0">
                <a:solidFill>
                  <a:schemeClr val="tx1"/>
                </a:solidFill>
              </a:rPr>
              <a:t>Animal models</a:t>
            </a:r>
          </a:p>
          <a:p>
            <a:r>
              <a:rPr lang="en-US" sz="3600" dirty="0">
                <a:solidFill>
                  <a:schemeClr val="tx1"/>
                </a:solidFill>
              </a:rPr>
              <a:t>Limited research on prior conditions</a:t>
            </a:r>
          </a:p>
          <a:p>
            <a:r>
              <a:rPr lang="en-US" sz="3600" dirty="0">
                <a:solidFill>
                  <a:schemeClr val="tx1"/>
                </a:solidFill>
              </a:rPr>
              <a:t>Only 24 sources used</a:t>
            </a:r>
          </a:p>
          <a:p>
            <a:r>
              <a:rPr lang="en-US" sz="3600" dirty="0">
                <a:solidFill>
                  <a:schemeClr val="tx1"/>
                </a:solidFill>
              </a:rPr>
              <a:t>Minimal research breaking down age, sex, race</a:t>
            </a:r>
          </a:p>
        </p:txBody>
      </p:sp>
    </p:spTree>
    <p:extLst>
      <p:ext uri="{BB962C8B-B14F-4D97-AF65-F5344CB8AC3E}">
        <p14:creationId xmlns:p14="http://schemas.microsoft.com/office/powerpoint/2010/main" val="987122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4E088-A824-6E43-BE74-820404B4B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Recommendations and 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DB6A8D-E6DD-EF41-B3F8-ABACC814F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669983"/>
            <a:ext cx="11360700" cy="4555200"/>
          </a:xfrm>
        </p:spPr>
        <p:txBody>
          <a:bodyPr/>
          <a:lstStyle/>
          <a:p>
            <a:pPr marL="228600" lvl="0" indent="-228600">
              <a:lnSpc>
                <a:spcPct val="100000"/>
              </a:lnSpc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</a:rPr>
              <a:t>More research dividing the kinds of EE</a:t>
            </a:r>
            <a:endParaRPr lang="en-US" sz="3200" dirty="0"/>
          </a:p>
          <a:p>
            <a:pPr marL="228600" lvl="0" indent="-228600">
              <a:lnSpc>
                <a:spcPct val="10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</a:rPr>
              <a:t>Discontinue repetitive studies </a:t>
            </a:r>
            <a:endParaRPr lang="en-US" sz="3200" dirty="0"/>
          </a:p>
          <a:p>
            <a:pPr marL="228600" lvl="0" indent="-228600">
              <a:lnSpc>
                <a:spcPct val="10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</a:rPr>
              <a:t>Transition to human subjects</a:t>
            </a:r>
            <a:endParaRPr lang="en-US" sz="3200" dirty="0"/>
          </a:p>
          <a:p>
            <a:pPr marL="228600" lvl="0" indent="-228600">
              <a:lnSpc>
                <a:spcPct val="10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</a:rPr>
              <a:t>More research on post-acute decline and pre- injury conditions</a:t>
            </a:r>
            <a:endParaRPr lang="en-US" sz="3200" dirty="0"/>
          </a:p>
          <a:p>
            <a:pPr marL="228600" lvl="0" indent="-228600">
              <a:lnSpc>
                <a:spcPct val="100000"/>
              </a:lnSpc>
              <a:spcBef>
                <a:spcPts val="1000"/>
              </a:spcBef>
              <a:spcAft>
                <a:spcPts val="210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</a:rPr>
              <a:t>Information more available to patients, families, and caretakers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137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Conclusion</a:t>
            </a:r>
            <a:endParaRPr sz="44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838200" y="1590950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06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3200" dirty="0"/>
              <a:t>Environmental Enrichment is a successful method to promote brain repair </a:t>
            </a:r>
            <a:endParaRPr sz="3200" dirty="0"/>
          </a:p>
          <a:p>
            <a:pPr marL="0" marR="0" lvl="0" indent="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None/>
            </a:pPr>
            <a:endParaRPr sz="3200" dirty="0"/>
          </a:p>
          <a:p>
            <a:pPr marL="457200" marR="0" lvl="0" indent="-4064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SzPts val="2800"/>
              <a:buChar char="•"/>
            </a:pPr>
            <a:r>
              <a:rPr lang="en-US" sz="3200" dirty="0"/>
              <a:t>Neuroplasticity and positive recovery effects sustain long term</a:t>
            </a:r>
            <a:endParaRPr sz="3200" dirty="0"/>
          </a:p>
          <a:p>
            <a:pPr marL="0" marR="0" lvl="0" indent="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None/>
            </a:pPr>
            <a:endParaRPr sz="3200" dirty="0"/>
          </a:p>
          <a:p>
            <a:pPr marL="457200" marR="0" lvl="0" indent="-406400" algn="l" rtl="0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SzPts val="2800"/>
              <a:buChar char="•"/>
            </a:pPr>
            <a:r>
              <a:rPr lang="en-US" sz="3200" dirty="0"/>
              <a:t>Focus should be refined to separate demographics and different areas of EE</a:t>
            </a:r>
            <a:endParaRPr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EFA12-5C80-DC49-9C6A-3686D30EC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91273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References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 err="1"/>
              <a:t>Frasca</a:t>
            </a:r>
            <a:r>
              <a:rPr lang="en-US" sz="1100" dirty="0"/>
              <a:t>, D., </a:t>
            </a:r>
            <a:r>
              <a:rPr lang="en-US" sz="1100" dirty="0" err="1"/>
              <a:t>Tomaszczyk</a:t>
            </a:r>
            <a:r>
              <a:rPr lang="en-US" sz="1100" dirty="0"/>
              <a:t>, J., </a:t>
            </a:r>
            <a:r>
              <a:rPr lang="en-US" sz="1100" dirty="0" err="1"/>
              <a:t>Mcfadyen</a:t>
            </a:r>
            <a:r>
              <a:rPr lang="en-US" sz="1100" dirty="0"/>
              <a:t>, B. J., &amp; Green, R. E. (17 April 2013). Traumatic brain injury and post-acute decline: what role does environmental enrichment play? A scoping review. </a:t>
            </a:r>
            <a:r>
              <a:rPr lang="en-US" sz="1100" i="1" dirty="0"/>
              <a:t>Frontiers in Human Neuroscience,7</a:t>
            </a:r>
            <a:r>
              <a:rPr lang="en-US" sz="1100" dirty="0"/>
              <a:t>(31), 1-25. doi:10.3389/fnhum.2013.00031</a:t>
            </a:r>
            <a:endParaRPr sz="1100" dirty="0"/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 err="1"/>
              <a:t>Hannan</a:t>
            </a:r>
            <a:r>
              <a:rPr lang="en-US" sz="1100" dirty="0"/>
              <a:t>, A. J. (2014). Review: Environmental enrichment and brain repair: harnessing the therapeutic effects of cognitive stimulation and physical activity to enhance experience-dependent plasticity. </a:t>
            </a:r>
            <a:r>
              <a:rPr lang="en-US" sz="1100" i="1" dirty="0"/>
              <a:t>Neuropathology and Applied Neurobiology,40</a:t>
            </a:r>
            <a:r>
              <a:rPr lang="en-US" sz="1100" dirty="0"/>
              <a:t>(1), 13-25. doi:10.1111/nan.12102</a:t>
            </a:r>
            <a:endParaRPr sz="1100" dirty="0"/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>
                <a:solidFill>
                  <a:schemeClr val="tx1"/>
                </a:solidFill>
              </a:rPr>
              <a:t>Kelly, J. C., </a:t>
            </a:r>
            <a:r>
              <a:rPr lang="en-US" sz="1100" dirty="0" err="1">
                <a:solidFill>
                  <a:schemeClr val="tx1"/>
                </a:solidFill>
              </a:rPr>
              <a:t>Amerson</a:t>
            </a:r>
            <a:r>
              <a:rPr lang="en-US" sz="1100" dirty="0">
                <a:solidFill>
                  <a:schemeClr val="tx1"/>
                </a:solidFill>
              </a:rPr>
              <a:t>, E. H., &amp; Barth, J. T. (2012). Mild Traumatic Brain Injury: Lessons Learned from Clinical, Sports, and Combat Concussions. </a:t>
            </a:r>
            <a:r>
              <a:rPr lang="en-US" sz="1100" i="1" dirty="0">
                <a:solidFill>
                  <a:schemeClr val="tx1"/>
                </a:solidFill>
              </a:rPr>
              <a:t>Rehabilitation Research and Practice,2012</a:t>
            </a:r>
            <a:r>
              <a:rPr lang="en-US" sz="1100" dirty="0">
                <a:solidFill>
                  <a:schemeClr val="tx1"/>
                </a:solidFill>
              </a:rPr>
              <a:t>, 1-5. doi:10.1155/2012/371970</a:t>
            </a:r>
          </a:p>
          <a:p>
            <a:pPr marL="0" indent="0">
              <a:lnSpc>
                <a:spcPct val="200000"/>
              </a:lnSpc>
              <a:spcBef>
                <a:spcPts val="0"/>
              </a:spcBef>
              <a:buSzPts val="1100"/>
              <a:buNone/>
            </a:pPr>
            <a:r>
              <a:rPr lang="en-US" sz="1100" dirty="0" err="1"/>
              <a:t>Malá</a:t>
            </a:r>
            <a:r>
              <a:rPr lang="en-US" sz="1100" dirty="0"/>
              <a:t>, H., &amp; Rasmussen, C. P. (2017). The effect of combined therapies on recovery after acquired brain injury: Systematic review of preclinical studies combining enriched environment, exercise, or task-specific training with other therapies. </a:t>
            </a:r>
            <a:r>
              <a:rPr lang="en-US" sz="1100" i="1" dirty="0"/>
              <a:t>Restorative Neurology and Neuroscience,35</a:t>
            </a:r>
            <a:r>
              <a:rPr lang="en-US" sz="1100" dirty="0"/>
              <a:t>(1), 25-64. doi:10.3233/rnn-160682</a:t>
            </a:r>
            <a:endParaRPr sz="1100" dirty="0"/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/>
              <a:t>Richardson, C., McKay, J., &amp; </a:t>
            </a:r>
            <a:r>
              <a:rPr lang="en-US" sz="1200" dirty="0" err="1"/>
              <a:t>Ponsford</a:t>
            </a:r>
            <a:r>
              <a:rPr lang="en-US" sz="1200" dirty="0"/>
              <a:t>, J.L. (2014) The trajectory of awareness across the first year after traumatic brain injury: The role of biopsychosocial factors, Brain Injury, 28:13-14, 1711-1720, DOI: 10.3109/02699052.2014.954270 </a:t>
            </a:r>
            <a:endParaRPr sz="1200" dirty="0"/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200" dirty="0"/>
              <a:t>Traumatic Brain Injury &amp; Concussion. (2017, July 06). Retrieved September 20, 2017, from https://</a:t>
            </a:r>
            <a:r>
              <a:rPr lang="en-US" sz="1200" dirty="0" err="1"/>
              <a:t>www.cdc.gov</a:t>
            </a:r>
            <a:r>
              <a:rPr lang="en-US" sz="1200" dirty="0"/>
              <a:t>/</a:t>
            </a:r>
            <a:r>
              <a:rPr lang="en-US" sz="1200" dirty="0" err="1"/>
              <a:t>traumaticbraininjury</a:t>
            </a:r>
            <a:r>
              <a:rPr lang="en-US" sz="1200" dirty="0"/>
              <a:t>/</a:t>
            </a:r>
            <a:r>
              <a:rPr lang="en-US" sz="1200" dirty="0" err="1"/>
              <a:t>index.html</a:t>
            </a:r>
            <a:endParaRPr sz="1200" dirty="0"/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rgbClr val="333333"/>
              </a:solidFill>
            </a:endParaRPr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 dirty="0">
              <a:solidFill>
                <a:srgbClr val="333333"/>
              </a:solidFill>
            </a:endParaRP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>
                <a:solidFill>
                  <a:srgbClr val="333333"/>
                </a:solidFill>
                <a:highlight>
                  <a:srgbClr val="FFFFFF"/>
                </a:highlight>
              </a:rPr>
              <a:t> </a:t>
            </a:r>
            <a:endParaRPr sz="1100" dirty="0">
              <a:solidFill>
                <a:srgbClr val="333333"/>
              </a:solidFill>
              <a:highlight>
                <a:srgbClr val="FFFFFF"/>
              </a:highlight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2100"/>
              </a:spcAft>
              <a:buClr>
                <a:schemeClr val="dk1"/>
              </a:buClr>
              <a:buSzPts val="28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>
                <a:solidFill>
                  <a:srgbClr val="333333"/>
                </a:solidFill>
              </a:rPr>
              <a:t>Traumatic Brain Injury Information Page. (</a:t>
            </a:r>
            <a:r>
              <a:rPr lang="en-US" sz="1100" dirty="0" err="1">
                <a:solidFill>
                  <a:srgbClr val="333333"/>
                </a:solidFill>
              </a:rPr>
              <a:t>n.d.</a:t>
            </a:r>
            <a:r>
              <a:rPr lang="en-US" sz="1100" dirty="0">
                <a:solidFill>
                  <a:srgbClr val="333333"/>
                </a:solidFill>
              </a:rPr>
              <a:t>). Retrieved November 21, 2017, from https://</a:t>
            </a:r>
            <a:r>
              <a:rPr lang="en-US" sz="1100" dirty="0" err="1">
                <a:solidFill>
                  <a:srgbClr val="333333"/>
                </a:solidFill>
              </a:rPr>
              <a:t>www.ninds.nih.gov</a:t>
            </a:r>
            <a:r>
              <a:rPr lang="en-US" sz="1100" dirty="0">
                <a:solidFill>
                  <a:srgbClr val="333333"/>
                </a:solidFill>
              </a:rPr>
              <a:t>/Disorders/All-Disorders/Traumatic-Brain-Injury-Information-Page</a:t>
            </a:r>
            <a:endParaRPr sz="1100" dirty="0">
              <a:solidFill>
                <a:srgbClr val="333333"/>
              </a:solidFill>
            </a:endParaRPr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>
                <a:solidFill>
                  <a:srgbClr val="333333"/>
                </a:solidFill>
              </a:rPr>
              <a:t>Treatment. (</a:t>
            </a:r>
            <a:r>
              <a:rPr lang="en-US" sz="1100" dirty="0" err="1">
                <a:solidFill>
                  <a:srgbClr val="333333"/>
                </a:solidFill>
              </a:rPr>
              <a:t>n.d.</a:t>
            </a:r>
            <a:r>
              <a:rPr lang="en-US" sz="1100" dirty="0">
                <a:solidFill>
                  <a:srgbClr val="333333"/>
                </a:solidFill>
              </a:rPr>
              <a:t>). Retrieved October 18, 2017, from http://</a:t>
            </a:r>
            <a:r>
              <a:rPr lang="en-US" sz="1100" dirty="0" err="1">
                <a:solidFill>
                  <a:srgbClr val="333333"/>
                </a:solidFill>
              </a:rPr>
              <a:t>www.biausa.org</a:t>
            </a:r>
            <a:r>
              <a:rPr lang="en-US" sz="1100" dirty="0">
                <a:solidFill>
                  <a:srgbClr val="333333"/>
                </a:solidFill>
              </a:rPr>
              <a:t>/brain-injury-</a:t>
            </a:r>
            <a:r>
              <a:rPr lang="en-US" sz="1100" dirty="0" err="1">
                <a:solidFill>
                  <a:srgbClr val="333333"/>
                </a:solidFill>
              </a:rPr>
              <a:t>treatment.htm</a:t>
            </a:r>
            <a:endParaRPr sz="1100" dirty="0">
              <a:solidFill>
                <a:srgbClr val="333333"/>
              </a:solidFill>
            </a:endParaRPr>
          </a:p>
          <a:p>
            <a:pPr marL="0" lvl="0" indent="0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 dirty="0">
                <a:solidFill>
                  <a:srgbClr val="333333"/>
                </a:solidFill>
              </a:rPr>
              <a:t>Wong, A. W., Ng, S., </a:t>
            </a:r>
            <a:r>
              <a:rPr lang="en-US" sz="1100" dirty="0" err="1">
                <a:solidFill>
                  <a:srgbClr val="333333"/>
                </a:solidFill>
              </a:rPr>
              <a:t>Dashner</a:t>
            </a:r>
            <a:r>
              <a:rPr lang="en-US" sz="1100" dirty="0">
                <a:solidFill>
                  <a:srgbClr val="333333"/>
                </a:solidFill>
              </a:rPr>
              <a:t>, J., Baum, M. C., </a:t>
            </a:r>
            <a:r>
              <a:rPr lang="en-US" sz="1100" dirty="0" err="1">
                <a:solidFill>
                  <a:srgbClr val="333333"/>
                </a:solidFill>
              </a:rPr>
              <a:t>Hammel</a:t>
            </a:r>
            <a:r>
              <a:rPr lang="en-US" sz="1100" dirty="0">
                <a:solidFill>
                  <a:srgbClr val="333333"/>
                </a:solidFill>
              </a:rPr>
              <a:t>, J., </a:t>
            </a:r>
            <a:r>
              <a:rPr lang="en-US" sz="1100" dirty="0" err="1">
                <a:solidFill>
                  <a:srgbClr val="333333"/>
                </a:solidFill>
              </a:rPr>
              <a:t>Magasi</a:t>
            </a:r>
            <a:r>
              <a:rPr lang="en-US" sz="1100" dirty="0">
                <a:solidFill>
                  <a:srgbClr val="333333"/>
                </a:solidFill>
              </a:rPr>
              <a:t>, S., . . . Heinemann, A. W. (2017). Relationships between environmental factors and participation in adults with traumatic brain injury, stroke, and spinal cord injury: a cross-sectional multi-center study. </a:t>
            </a:r>
            <a:r>
              <a:rPr lang="en-US" sz="1100" i="1" dirty="0">
                <a:solidFill>
                  <a:srgbClr val="333333"/>
                </a:solidFill>
              </a:rPr>
              <a:t>Quality of Life Research,26</a:t>
            </a:r>
            <a:r>
              <a:rPr lang="en-US" sz="1100" dirty="0">
                <a:solidFill>
                  <a:srgbClr val="333333"/>
                </a:solidFill>
              </a:rPr>
              <a:t>(10), 2633-2645. doi:10.1007/s11136-017-1586-5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9D385-DECB-3E43-9930-247417113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Significance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37B012-F04A-FE4E-9BC0-759867898F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300" dirty="0">
                <a:solidFill>
                  <a:schemeClr val="tx1"/>
                </a:solidFill>
              </a:rPr>
              <a:t>The “why”- I have a personal stake in learning about this because I have had a head injury that changed my life.  </a:t>
            </a:r>
          </a:p>
          <a:p>
            <a:endParaRPr lang="en-US" sz="2300" dirty="0">
              <a:solidFill>
                <a:schemeClr val="tx1"/>
              </a:solidFill>
            </a:endParaRPr>
          </a:p>
          <a:p>
            <a:r>
              <a:rPr lang="en-US" sz="2300" dirty="0">
                <a:solidFill>
                  <a:schemeClr val="tx1"/>
                </a:solidFill>
              </a:rPr>
              <a:t>Each year an estimated 1.7 million people in the United States sustain a Traumatic Brain Injury </a:t>
            </a:r>
            <a:r>
              <a:rPr lang="en-US" sz="1600" dirty="0">
                <a:solidFill>
                  <a:schemeClr val="tx1"/>
                </a:solidFill>
              </a:rPr>
              <a:t>(Center for Disease Control). </a:t>
            </a:r>
            <a:r>
              <a:rPr lang="en-US" sz="2300" dirty="0">
                <a:solidFill>
                  <a:schemeClr val="tx1"/>
                </a:solidFill>
              </a:rPr>
              <a:t>These people can live with deficits from this invisible disability without anyone ever knowing.</a:t>
            </a:r>
          </a:p>
          <a:p>
            <a:endParaRPr lang="en-US" sz="2300" dirty="0">
              <a:solidFill>
                <a:schemeClr val="tx1"/>
              </a:solidFill>
            </a:endParaRPr>
          </a:p>
          <a:p>
            <a:r>
              <a:rPr lang="en-US" sz="2300" dirty="0">
                <a:solidFill>
                  <a:schemeClr val="tx1"/>
                </a:solidFill>
              </a:rPr>
              <a:t>What was looked at?</a:t>
            </a:r>
          </a:p>
          <a:p>
            <a:pPr lvl="1"/>
            <a:r>
              <a:rPr lang="en-US" sz="2300" dirty="0">
                <a:solidFill>
                  <a:schemeClr val="tx1"/>
                </a:solidFill>
              </a:rPr>
              <a:t>Differences in types of environment and whether this benefitted or made no difference in a person’s self relationship, personal relationships, and recovery.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045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29C96-E1DB-7947-9784-F7095A34E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Objective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0F93F3-CC87-4C4C-9347-8467F13E5E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300" dirty="0">
                <a:solidFill>
                  <a:schemeClr val="tx1"/>
                </a:solidFill>
              </a:rPr>
              <a:t>The objective of this research was to complete a literature review in the MPH program. I wanted to gain an understanding of how the environment plays a role in the recovery from a brain injury and how the neuroplasticity is affected.</a:t>
            </a:r>
          </a:p>
          <a:p>
            <a:endParaRPr lang="en-US" sz="2300" dirty="0">
              <a:solidFill>
                <a:schemeClr val="tx1"/>
              </a:solidFill>
            </a:endParaRPr>
          </a:p>
          <a:p>
            <a:r>
              <a:rPr lang="en-US" sz="2300" dirty="0">
                <a:solidFill>
                  <a:schemeClr val="tx1"/>
                </a:solidFill>
              </a:rPr>
              <a:t>Methods:</a:t>
            </a:r>
          </a:p>
          <a:p>
            <a:pPr lvl="1"/>
            <a:r>
              <a:rPr lang="en-US" sz="2300" dirty="0">
                <a:solidFill>
                  <a:schemeClr val="tx1"/>
                </a:solidFill>
              </a:rPr>
              <a:t>Key words used were: brain injury, traumatic brain injury, acquired brain injury, environment, recovery, rehabilitation, enriched environment, and plasticity</a:t>
            </a:r>
          </a:p>
          <a:p>
            <a:pPr lvl="1"/>
            <a:r>
              <a:rPr lang="en-US" sz="2300" dirty="0">
                <a:solidFill>
                  <a:schemeClr val="tx1"/>
                </a:solidFill>
              </a:rPr>
              <a:t>Databases used were: LC </a:t>
            </a:r>
            <a:r>
              <a:rPr lang="en-US" sz="2300" dirty="0" err="1">
                <a:solidFill>
                  <a:schemeClr val="tx1"/>
                </a:solidFill>
              </a:rPr>
              <a:t>OneSearch</a:t>
            </a:r>
            <a:r>
              <a:rPr lang="en-US" sz="2300" dirty="0">
                <a:solidFill>
                  <a:schemeClr val="tx1"/>
                </a:solidFill>
              </a:rPr>
              <a:t>, Medline, EBSCOhost, and Google Scholar</a:t>
            </a:r>
          </a:p>
        </p:txBody>
      </p:sp>
    </p:spTree>
    <p:extLst>
      <p:ext uri="{BB962C8B-B14F-4D97-AF65-F5344CB8AC3E}">
        <p14:creationId xmlns:p14="http://schemas.microsoft.com/office/powerpoint/2010/main" val="2593982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15600" y="325550"/>
            <a:ext cx="1057625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Wha</a:t>
            </a:r>
            <a:r>
              <a:rPr lang="en-US" sz="4400" dirty="0">
                <a:latin typeface="+mn-lt"/>
                <a:ea typeface="Calibri"/>
                <a:cs typeface="Calibri"/>
                <a:sym typeface="Calibri"/>
              </a:rPr>
              <a:t>t is </a:t>
            </a:r>
            <a:r>
              <a:rPr lang="en-US" sz="44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Environmental Enrichment?</a:t>
            </a:r>
            <a:endParaRPr sz="44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415600" y="1607925"/>
            <a:ext cx="3744000" cy="423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Environment is referred to as the biological, social, and psychological aspects affecting a brain injury or post BI patient (Richardson, McKay, and </a:t>
            </a:r>
            <a:r>
              <a:rPr lang="en-US" sz="22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Ponsford</a:t>
            </a:r>
            <a:r>
              <a:rPr lang="en-US" sz="2200" dirty="0">
                <a:solidFill>
                  <a:schemeClr val="dk1"/>
                </a:solidFill>
              </a:rPr>
              <a:t>. </a:t>
            </a:r>
            <a:r>
              <a:rPr lang="en-US" sz="2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2014).</a:t>
            </a:r>
          </a:p>
          <a:p>
            <a:pPr marL="2540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sz="2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200" dirty="0">
                <a:solidFill>
                  <a:schemeClr val="dk1"/>
                </a:solidFill>
              </a:rPr>
              <a:t>Environmental Enrichment is treatment, socialization, or change in a patients environment that may have the ability to assist in the recovery process or plasticity post brain injury. </a:t>
            </a:r>
            <a:endParaRPr sz="2200" dirty="0"/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210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Shape 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40352" y="1607925"/>
            <a:ext cx="7573675" cy="4287675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Shape 93"/>
          <p:cNvSpPr txBox="1"/>
          <p:nvPr/>
        </p:nvSpPr>
        <p:spPr>
          <a:xfrm>
            <a:off x="4419025" y="5927000"/>
            <a:ext cx="7517700" cy="1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Image: https://www.frontiersin.org/articles/10.3389/fncel.2014.00097/full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Post-Injury or Post Acute Decline </a:t>
            </a:r>
            <a:endParaRPr sz="44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it? </a:t>
            </a:r>
            <a:endParaRPr dirty="0"/>
          </a:p>
          <a:p>
            <a:pPr marL="685800" marR="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time after the initial brain injury in which the patient has deterioration in one or more aspects of their life</a:t>
            </a:r>
            <a:r>
              <a:rPr lang="en-US" sz="2800" dirty="0"/>
              <a:t>, lifestyle,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or environment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Causes a disparity in mental flexibility and cognitive processing speed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(Kelly, </a:t>
            </a:r>
            <a:r>
              <a:rPr lang="en-US" sz="1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Amerson</a:t>
            </a: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and Barth. 2012)</a:t>
            </a:r>
            <a:endParaRPr sz="1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Difficulties faced:</a:t>
            </a:r>
            <a:endParaRPr dirty="0"/>
          </a:p>
          <a:p>
            <a:pPr marL="685800" marR="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Relationship</a:t>
            </a:r>
            <a:endParaRPr sz="2800" dirty="0"/>
          </a:p>
          <a:p>
            <a:pPr marL="685800" marR="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Poorer education outcomes</a:t>
            </a:r>
            <a:endParaRPr sz="2800" dirty="0"/>
          </a:p>
          <a:p>
            <a:pPr marL="685800" marR="0" lvl="1" indent="-228600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Difficulty living independently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(Richardson et al. 2014)</a:t>
            </a:r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210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Neurogenesis </a:t>
            </a:r>
            <a:endParaRPr sz="44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endParaRPr dirty="0"/>
          </a:p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endParaRPr dirty="0"/>
          </a:p>
        </p:txBody>
      </p:sp>
      <p:pic>
        <p:nvPicPr>
          <p:cNvPr id="107" name="Shape 10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5600" y="1356867"/>
            <a:ext cx="11360700" cy="5147108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Shape 108"/>
          <p:cNvSpPr txBox="1"/>
          <p:nvPr/>
        </p:nvSpPr>
        <p:spPr>
          <a:xfrm>
            <a:off x="196700" y="6503975"/>
            <a:ext cx="8392200" cy="1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Image: http://slideplayer.com/slide/9784949/31/images/12/Stroke+patients+rewired.jpg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8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Treatment</a:t>
            </a:r>
            <a:endParaRPr sz="48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5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  <a:p>
            <a:pPr marL="228600" marR="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50800" algn="l" rtl="0">
              <a:lnSpc>
                <a:spcPct val="80000"/>
              </a:lnSpc>
              <a:spcBef>
                <a:spcPts val="1000"/>
              </a:spcBef>
              <a:spcAft>
                <a:spcPts val="210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" name="Shape 139" descr="Image result for brain injury treatmen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8200" y="1352550"/>
            <a:ext cx="10451924" cy="5067575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Shape 140"/>
          <p:cNvSpPr txBox="1"/>
          <p:nvPr/>
        </p:nvSpPr>
        <p:spPr>
          <a:xfrm>
            <a:off x="222925" y="6477725"/>
            <a:ext cx="8221800" cy="1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Image:http://www.biausa.org/brain-injury-treatment.htm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361950" y="365125"/>
            <a:ext cx="1144905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dk1"/>
                </a:solidFill>
                <a:latin typeface="+mj-lt"/>
                <a:ea typeface="Calibri"/>
                <a:cs typeface="Calibri"/>
                <a:sym typeface="Calibri"/>
              </a:rPr>
              <a:t>Community Involvement and Self Participation</a:t>
            </a:r>
            <a:endParaRPr sz="4400" b="0" i="0" u="none" strike="noStrike" cap="none" dirty="0">
              <a:solidFill>
                <a:schemeClr val="dk1"/>
              </a:solidFill>
              <a:latin typeface="+mj-lt"/>
              <a:ea typeface="Calibri"/>
              <a:cs typeface="Calibri"/>
              <a:sym typeface="Calibri"/>
            </a:endParaRPr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Participation post injury within personal tasks and community involvement decreases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(Wong et al. 2017)</a:t>
            </a:r>
            <a:endParaRPr sz="1200" dirty="0"/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Post BI patients found disparities in the Information and Technology Access, social attitudes toward them and their support systems and their physical environment </a:t>
            </a:r>
            <a:r>
              <a:rPr lang="en-US" sz="12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(Wong et al. 2017)</a:t>
            </a:r>
            <a:endParaRPr sz="1200" dirty="0"/>
          </a:p>
          <a:p>
            <a:pPr marL="228600" marR="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210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dirty="0"/>
              <a:t>This causes reduced </a:t>
            </a:r>
            <a:r>
              <a:rPr lang="en-US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participation and poorer affect toward the community and self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4026188" y="0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Physical Activity 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Arial"/>
              <a:buNone/>
            </a:pPr>
            <a:endParaRPr sz="2220" dirty="0"/>
          </a:p>
          <a:p>
            <a:pPr marL="0" marR="0" lvl="0" indent="0" algn="l" rtl="0">
              <a:lnSpc>
                <a:spcPct val="7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220"/>
              <a:buFont typeface="Arial"/>
              <a:buNone/>
            </a:pPr>
            <a:endParaRPr sz="2220" dirty="0"/>
          </a:p>
          <a:p>
            <a:pPr marL="0" marR="0" lvl="0" indent="0" algn="ctr" rtl="0">
              <a:lnSpc>
                <a:spcPct val="70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220"/>
              <a:buFont typeface="Arial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Environmental Enrichment enhances the level of physical activity which then in turn has beneficial brain structure effects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Shape 1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03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Supported by AJ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Hannan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(2014)</a:t>
            </a:r>
            <a:endParaRPr sz="2400"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Study on rodents in standard and enriched housing conditions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210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Showed that physical activity increased in the enriched environment and increased hippocampal neurogenesis 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body" idx="3"/>
          </p:nvPr>
        </p:nvSpPr>
        <p:spPr>
          <a:xfrm>
            <a:off x="6172200" y="1343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210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Pairing EE with physical activity causes greater recovery and neurogenesis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Shape 12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Supported by </a:t>
            </a:r>
            <a:r>
              <a:rPr lang="en-US" sz="24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Frasca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et al (2013)</a:t>
            </a:r>
            <a:endParaRPr sz="2400"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 it or lose it theory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Social leisure activity is associated with less cognitive decline</a:t>
            </a:r>
            <a:endParaRPr dirty="0"/>
          </a:p>
          <a:p>
            <a:pPr marL="6858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Physical activity proposed as a buffer against post-acute decline</a:t>
            </a:r>
            <a:endParaRPr dirty="0"/>
          </a:p>
          <a:p>
            <a:pPr marL="457200" marR="0" lvl="1" indent="0" algn="l" rtl="0">
              <a:lnSpc>
                <a:spcPct val="90000"/>
              </a:lnSpc>
              <a:spcBef>
                <a:spcPts val="500"/>
              </a:spcBef>
              <a:spcAft>
                <a:spcPts val="210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8369</TotalTime>
  <Words>1082</Words>
  <Application>Microsoft Macintosh PowerPoint</Application>
  <PresentationFormat>Widescreen</PresentationFormat>
  <Paragraphs>103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Simple Light</vt:lpstr>
      <vt:lpstr>   Effects of the Environment on Recovery and Neuroplasticity in Brain Injury Patients </vt:lpstr>
      <vt:lpstr>Significance</vt:lpstr>
      <vt:lpstr>Objective</vt:lpstr>
      <vt:lpstr>What is Environmental Enrichment?</vt:lpstr>
      <vt:lpstr>Post-Injury or Post Acute Decline </vt:lpstr>
      <vt:lpstr>Neurogenesis </vt:lpstr>
      <vt:lpstr>Treatment</vt:lpstr>
      <vt:lpstr>Community Involvement and Self Participation</vt:lpstr>
      <vt:lpstr>Physical Activity </vt:lpstr>
      <vt:lpstr>Combined versus Monotherapy</vt:lpstr>
      <vt:lpstr>Limitations </vt:lpstr>
      <vt:lpstr>Recommendations and Discussion</vt:lpstr>
      <vt:lpstr>Conclusion</vt:lpstr>
      <vt:lpstr>Questions?</vt:lpstr>
      <vt:lpstr>References</vt:lpstr>
      <vt:lpstr>References</vt:lpstr>
    </vt:vector>
  </TitlesOfParts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Effects of the Environment on Recovery and Neuroplasticity in Brain Injury Patients </dc:title>
  <cp:lastModifiedBy>Rebekkah McLellan</cp:lastModifiedBy>
  <cp:revision>15</cp:revision>
  <dcterms:modified xsi:type="dcterms:W3CDTF">2018-04-04T16:27:40Z</dcterms:modified>
</cp:coreProperties>
</file>