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8"/>
  </p:notes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9144000" cy="5143500" type="screen16x9"/>
  <p:notesSz cx="6858000" cy="9144000"/>
  <p:embeddedFontLst>
    <p:embeddedFont>
      <p:font typeface="Maven Pro" panose="020B0604020202020204" charset="0"/>
      <p:regular r:id="rId29"/>
      <p:bold r:id="rId30"/>
    </p:embeddedFont>
    <p:embeddedFont>
      <p:font typeface="Nunito" panose="020B0604020202020204" charset="0"/>
      <p:regular r:id="rId31"/>
      <p:bold r:id="rId32"/>
      <p:italic r:id="rId33"/>
      <p:boldItalic r:id="rId3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DC8B57C-0D47-4884-B6CA-2EA265228084}">
  <a:tblStyle styleId="{8DC8B57C-0D47-4884-B6CA-2EA26522808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16" y="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6.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5.fntdata"/><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4.fntdata"/><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font" Target="fonts/font2.fntdata"/><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5" name="Google Shape;27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3"/>
        <p:cNvGrpSpPr/>
        <p:nvPr/>
      </p:nvGrpSpPr>
      <p:grpSpPr>
        <a:xfrm>
          <a:off x="0" y="0"/>
          <a:ext cx="0" cy="0"/>
          <a:chOff x="0" y="0"/>
          <a:chExt cx="0" cy="0"/>
        </a:xfrm>
      </p:grpSpPr>
      <p:sp>
        <p:nvSpPr>
          <p:cNvPr id="334" name="Google Shape;334;g54e2d1adf3_0_1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5" name="Google Shape;335;g54e2d1adf3_0_1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Explain recruitment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9"/>
        <p:cNvGrpSpPr/>
        <p:nvPr/>
      </p:nvGrpSpPr>
      <p:grpSpPr>
        <a:xfrm>
          <a:off x="0" y="0"/>
          <a:ext cx="0" cy="0"/>
          <a:chOff x="0" y="0"/>
          <a:chExt cx="0" cy="0"/>
        </a:xfrm>
      </p:grpSpPr>
      <p:sp>
        <p:nvSpPr>
          <p:cNvPr id="340" name="Google Shape;340;g549ec8bab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1" name="Google Shape;341;g549ec8bab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5"/>
        <p:cNvGrpSpPr/>
        <p:nvPr/>
      </p:nvGrpSpPr>
      <p:grpSpPr>
        <a:xfrm>
          <a:off x="0" y="0"/>
          <a:ext cx="0" cy="0"/>
          <a:chOff x="0" y="0"/>
          <a:chExt cx="0" cy="0"/>
        </a:xfrm>
      </p:grpSpPr>
      <p:sp>
        <p:nvSpPr>
          <p:cNvPr id="346" name="Google Shape;346;g546cf79503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7" name="Google Shape;347;g546cf79503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a:latin typeface="Nunito"/>
                <a:ea typeface="Nunito"/>
                <a:cs typeface="Nunito"/>
                <a:sym typeface="Nunito"/>
              </a:rPr>
              <a:t>Memory- 10 questions</a:t>
            </a:r>
            <a:endParaRPr sz="1200">
              <a:latin typeface="Nunito"/>
              <a:ea typeface="Nunito"/>
              <a:cs typeface="Nunito"/>
              <a:sym typeface="Nunito"/>
            </a:endParaRPr>
          </a:p>
          <a:p>
            <a:pPr marL="0" lvl="0" indent="0" algn="l" rtl="0">
              <a:spcBef>
                <a:spcPts val="0"/>
              </a:spcBef>
              <a:spcAft>
                <a:spcPts val="0"/>
              </a:spcAft>
              <a:buNone/>
            </a:pPr>
            <a:r>
              <a:rPr lang="en" sz="1200">
                <a:latin typeface="Nunito"/>
                <a:ea typeface="Nunito"/>
                <a:cs typeface="Nunito"/>
                <a:sym typeface="Nunito"/>
              </a:rPr>
              <a:t>FoMo- 10 questions </a:t>
            </a:r>
            <a:endParaRPr sz="1200">
              <a:latin typeface="Nunito"/>
              <a:ea typeface="Nunito"/>
              <a:cs typeface="Nunito"/>
              <a:sym typeface="Nunito"/>
            </a:endParaRPr>
          </a:p>
          <a:p>
            <a:pPr marL="0" lvl="0" indent="0" algn="l" rtl="0">
              <a:spcBef>
                <a:spcPts val="0"/>
              </a:spcBef>
              <a:spcAft>
                <a:spcPts val="0"/>
              </a:spcAft>
              <a:buNone/>
            </a:pPr>
            <a:r>
              <a:rPr lang="en" sz="1200">
                <a:latin typeface="Nunito"/>
                <a:ea typeface="Nunito"/>
                <a:cs typeface="Nunito"/>
                <a:sym typeface="Nunito"/>
              </a:rPr>
              <a:t>Anxiety- 7 questions</a:t>
            </a:r>
            <a:endParaRPr sz="1200">
              <a:latin typeface="Nunito"/>
              <a:ea typeface="Nunito"/>
              <a:cs typeface="Nunito"/>
              <a:sym typeface="Nunito"/>
            </a:endParaRPr>
          </a:p>
          <a:p>
            <a:pPr marL="0" lvl="0" indent="0" algn="l" rtl="0">
              <a:spcBef>
                <a:spcPts val="0"/>
              </a:spcBef>
              <a:spcAft>
                <a:spcPts val="0"/>
              </a:spcAft>
              <a:buNone/>
            </a:pPr>
            <a:r>
              <a:rPr lang="en" sz="1200">
                <a:latin typeface="Nunito"/>
                <a:ea typeface="Nunito"/>
                <a:cs typeface="Nunito"/>
                <a:sym typeface="Nunito"/>
              </a:rPr>
              <a:t>SSES- 13 questions (half &amp; half social and appearance) </a:t>
            </a:r>
            <a:r>
              <a:rPr lang="en" sz="1200">
                <a:latin typeface="Times New Roman"/>
                <a:ea typeface="Times New Roman"/>
                <a:cs typeface="Times New Roman"/>
                <a:sym typeface="Times New Roman"/>
              </a:rPr>
              <a:t>(with the exclusion of question four for both Pre and Post-SESS totals because it did not prove to be internally consistent)</a:t>
            </a:r>
            <a:endParaRPr sz="1200">
              <a:latin typeface="Times New Roman"/>
              <a:ea typeface="Times New Roman"/>
              <a:cs typeface="Times New Roman"/>
              <a:sym typeface="Times New Roman"/>
            </a:endParaRPr>
          </a:p>
          <a:p>
            <a:pPr marL="0" lvl="0" indent="0" algn="l" rtl="0">
              <a:spcBef>
                <a:spcPts val="0"/>
              </a:spcBef>
              <a:spcAft>
                <a:spcPts val="0"/>
              </a:spcAft>
              <a:buNone/>
            </a:pPr>
            <a:r>
              <a:rPr lang="en" sz="1200">
                <a:latin typeface="Nunito"/>
                <a:ea typeface="Nunito"/>
                <a:cs typeface="Nunito"/>
                <a:sym typeface="Nunito"/>
              </a:rPr>
              <a:t>Perception of Instagram Use- 4 questions </a:t>
            </a:r>
            <a:endParaRPr sz="1200">
              <a:latin typeface="Times New Roman"/>
              <a:ea typeface="Times New Roman"/>
              <a:cs typeface="Times New Roman"/>
              <a:sym typeface="Times New Roman"/>
            </a:endParaRPr>
          </a:p>
          <a:p>
            <a:pPr marL="0" lvl="0" indent="457200" algn="l" rtl="0">
              <a:lnSpc>
                <a:spcPct val="200000"/>
              </a:lnSpc>
              <a:spcBef>
                <a:spcPts val="0"/>
              </a:spcBef>
              <a:spcAft>
                <a:spcPts val="0"/>
              </a:spcAft>
              <a:buClr>
                <a:srgbClr val="000000"/>
              </a:buClr>
              <a:buSzPts val="1100"/>
              <a:buFont typeface="Arial"/>
              <a:buNone/>
            </a:pPr>
            <a:endParaRPr sz="1200">
              <a:latin typeface="Times New Roman"/>
              <a:ea typeface="Times New Roman"/>
              <a:cs typeface="Times New Roman"/>
              <a:sym typeface="Times New Roman"/>
            </a:endParaRPr>
          </a:p>
          <a:p>
            <a:pPr marL="0" lvl="0" indent="0" algn="l" rtl="0">
              <a:spcBef>
                <a:spcPts val="0"/>
              </a:spcBef>
              <a:spcAft>
                <a:spcPts val="0"/>
              </a:spcAft>
              <a:buNone/>
            </a:pPr>
            <a:endParaRPr sz="1200">
              <a:latin typeface="Nunito"/>
              <a:ea typeface="Nunito"/>
              <a:cs typeface="Nunito"/>
              <a:sym typeface="Nunito"/>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1"/>
        <p:cNvGrpSpPr/>
        <p:nvPr/>
      </p:nvGrpSpPr>
      <p:grpSpPr>
        <a:xfrm>
          <a:off x="0" y="0"/>
          <a:ext cx="0" cy="0"/>
          <a:chOff x="0" y="0"/>
          <a:chExt cx="0" cy="0"/>
        </a:xfrm>
      </p:grpSpPr>
      <p:sp>
        <p:nvSpPr>
          <p:cNvPr id="352" name="Google Shape;352;g54e2d1adf3_0_1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3" name="Google Shape;353;g54e2d1adf3_0_1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304800" algn="l" rtl="0">
              <a:lnSpc>
                <a:spcPct val="115000"/>
              </a:lnSpc>
              <a:spcBef>
                <a:spcPts val="0"/>
              </a:spcBef>
              <a:spcAft>
                <a:spcPts val="0"/>
              </a:spcAft>
              <a:buSzPts val="1200"/>
              <a:buFont typeface="Times New Roman"/>
              <a:buChar char="●"/>
            </a:pPr>
            <a:r>
              <a:rPr lang="en" sz="1200">
                <a:latin typeface="Times New Roman"/>
                <a:ea typeface="Times New Roman"/>
                <a:cs typeface="Times New Roman"/>
                <a:sym typeface="Times New Roman"/>
              </a:rPr>
              <a:t>Pre-test- demographics, anxiety, and self-esteem scales</a:t>
            </a:r>
            <a:endParaRPr sz="1200">
              <a:latin typeface="Times New Roman"/>
              <a:ea typeface="Times New Roman"/>
              <a:cs typeface="Times New Roman"/>
              <a:sym typeface="Times New Roman"/>
            </a:endParaRPr>
          </a:p>
          <a:p>
            <a:pPr marL="457200" lvl="0" indent="-304800" algn="l" rtl="0">
              <a:lnSpc>
                <a:spcPct val="115000"/>
              </a:lnSpc>
              <a:spcBef>
                <a:spcPts val="0"/>
              </a:spcBef>
              <a:spcAft>
                <a:spcPts val="0"/>
              </a:spcAft>
              <a:buSzPts val="1200"/>
              <a:buFont typeface="Times New Roman"/>
              <a:buChar char="●"/>
            </a:pPr>
            <a:r>
              <a:rPr lang="en" sz="1200">
                <a:latin typeface="Times New Roman"/>
                <a:ea typeface="Times New Roman"/>
                <a:cs typeface="Times New Roman"/>
                <a:sym typeface="Times New Roman"/>
              </a:rPr>
              <a:t>Then I gave a 5-minute presentation about my study abroad experience</a:t>
            </a:r>
            <a:endParaRPr sz="1200">
              <a:latin typeface="Times New Roman"/>
              <a:ea typeface="Times New Roman"/>
              <a:cs typeface="Times New Roman"/>
              <a:sym typeface="Times New Roman"/>
            </a:endParaRPr>
          </a:p>
          <a:p>
            <a:pPr marL="457200" lvl="0" indent="-304800" algn="l" rtl="0">
              <a:lnSpc>
                <a:spcPct val="115000"/>
              </a:lnSpc>
              <a:spcBef>
                <a:spcPts val="0"/>
              </a:spcBef>
              <a:spcAft>
                <a:spcPts val="0"/>
              </a:spcAft>
              <a:buSzPts val="1200"/>
              <a:buFont typeface="Times New Roman"/>
              <a:buChar char="●"/>
            </a:pPr>
            <a:r>
              <a:rPr lang="en" sz="1200">
                <a:latin typeface="Times New Roman"/>
                <a:ea typeface="Times New Roman"/>
                <a:cs typeface="Times New Roman"/>
                <a:sym typeface="Times New Roman"/>
              </a:rPr>
              <a:t>Framed as promoting study abroad </a:t>
            </a:r>
            <a:endParaRPr sz="1200">
              <a:latin typeface="Times New Roman"/>
              <a:ea typeface="Times New Roman"/>
              <a:cs typeface="Times New Roman"/>
              <a:sym typeface="Times New Roman"/>
            </a:endParaRPr>
          </a:p>
          <a:p>
            <a:pPr marL="457200" lvl="0" indent="-304800" algn="l" rtl="0">
              <a:lnSpc>
                <a:spcPct val="115000"/>
              </a:lnSpc>
              <a:spcBef>
                <a:spcPts val="0"/>
              </a:spcBef>
              <a:spcAft>
                <a:spcPts val="0"/>
              </a:spcAft>
              <a:buSzPts val="1200"/>
              <a:buFont typeface="Times New Roman"/>
              <a:buChar char="●"/>
            </a:pPr>
            <a:r>
              <a:rPr lang="en" sz="1200">
                <a:latin typeface="Times New Roman"/>
                <a:ea typeface="Times New Roman"/>
                <a:cs typeface="Times New Roman"/>
                <a:sym typeface="Times New Roman"/>
              </a:rPr>
              <a:t>Talked about the class I took, excursions, and take away message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8"/>
        <p:cNvGrpSpPr/>
        <p:nvPr/>
      </p:nvGrpSpPr>
      <p:grpSpPr>
        <a:xfrm>
          <a:off x="0" y="0"/>
          <a:ext cx="0" cy="0"/>
          <a:chOff x="0" y="0"/>
          <a:chExt cx="0" cy="0"/>
        </a:xfrm>
      </p:grpSpPr>
      <p:sp>
        <p:nvSpPr>
          <p:cNvPr id="359" name="Google Shape;359;g546c405778_0_9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0" name="Google Shape;360;g546c405778_0_9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304800" algn="l" rtl="0">
              <a:lnSpc>
                <a:spcPct val="115000"/>
              </a:lnSpc>
              <a:spcBef>
                <a:spcPts val="0"/>
              </a:spcBef>
              <a:spcAft>
                <a:spcPts val="0"/>
              </a:spcAft>
              <a:buSzPts val="1200"/>
              <a:buFont typeface="Times New Roman"/>
              <a:buChar char="●"/>
            </a:pPr>
            <a:r>
              <a:rPr lang="en" sz="1200">
                <a:latin typeface="Times New Roman"/>
                <a:ea typeface="Times New Roman"/>
                <a:cs typeface="Times New Roman"/>
                <a:sym typeface="Times New Roman"/>
              </a:rPr>
              <a:t>10-minutes of cognitive stimulation- randomly assigned to coloring on an iPad or scroll through Instagram</a:t>
            </a:r>
            <a:endParaRPr sz="1200">
              <a:latin typeface="Times New Roman"/>
              <a:ea typeface="Times New Roman"/>
              <a:cs typeface="Times New Roman"/>
              <a:sym typeface="Times New Roman"/>
            </a:endParaRPr>
          </a:p>
          <a:p>
            <a:pPr marL="457200" lvl="0" indent="-304800" algn="l" rtl="0">
              <a:lnSpc>
                <a:spcPct val="115000"/>
              </a:lnSpc>
              <a:spcBef>
                <a:spcPts val="0"/>
              </a:spcBef>
              <a:spcAft>
                <a:spcPts val="0"/>
              </a:spcAft>
              <a:buSzPts val="1200"/>
              <a:buFont typeface="Times New Roman"/>
              <a:buChar char="●"/>
            </a:pPr>
            <a:r>
              <a:rPr lang="en" sz="1200">
                <a:latin typeface="Times New Roman"/>
                <a:ea typeface="Times New Roman"/>
                <a:cs typeface="Times New Roman"/>
                <a:sym typeface="Times New Roman"/>
              </a:rPr>
              <a:t>Post-test- the perception of Instagram use only for the Instagram condition, same anxiety and self-esteem scales, FoMo, and memory scales</a:t>
            </a:r>
            <a:endParaRPr sz="1200">
              <a:latin typeface="Times New Roman"/>
              <a:ea typeface="Times New Roman"/>
              <a:cs typeface="Times New Roman"/>
              <a:sym typeface="Times New Roman"/>
            </a:endParaRPr>
          </a:p>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Google Shape;365;g5511ab9d3a_1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6" name="Google Shape;366;g5511ab9d3a_1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Independent Samples T-Test- significance between the Instagram and coloring groups</a:t>
            </a:r>
            <a:endParaRPr/>
          </a:p>
          <a:p>
            <a:pPr marL="0" lvl="0" indent="0" algn="l" rtl="0">
              <a:spcBef>
                <a:spcPts val="0"/>
              </a:spcBef>
              <a:spcAft>
                <a:spcPts val="0"/>
              </a:spcAft>
              <a:buClr>
                <a:srgbClr val="000000"/>
              </a:buClr>
              <a:buSzPts val="1100"/>
              <a:buFont typeface="Arial"/>
              <a:buNone/>
            </a:pPr>
            <a:r>
              <a:rPr lang="en"/>
              <a:t>Mixed Model ANOVA (time)- pre- and post-test evaluation for anxiety, self-esteem, social self-esteem, &amp; appearance self-esteem (within)</a:t>
            </a:r>
            <a:endParaRPr/>
          </a:p>
          <a:p>
            <a:pPr marL="0" lvl="0" indent="0" algn="l" rtl="0">
              <a:spcBef>
                <a:spcPts val="0"/>
              </a:spcBef>
              <a:spcAft>
                <a:spcPts val="0"/>
              </a:spcAft>
              <a:buClr>
                <a:srgbClr val="000000"/>
              </a:buClr>
              <a:buSzPts val="1100"/>
              <a:buFont typeface="Arial"/>
              <a:buNone/>
            </a:pPr>
            <a:r>
              <a:rPr lang="en"/>
              <a:t>Mixed Model ANOVA (condition)- Instagram versus coloring condition for anxiety and self-esteem (between)</a:t>
            </a:r>
            <a:endParaRPr/>
          </a:p>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0"/>
        <p:cNvGrpSpPr/>
        <p:nvPr/>
      </p:nvGrpSpPr>
      <p:grpSpPr>
        <a:xfrm>
          <a:off x="0" y="0"/>
          <a:ext cx="0" cy="0"/>
          <a:chOff x="0" y="0"/>
          <a:chExt cx="0" cy="0"/>
        </a:xfrm>
      </p:grpSpPr>
      <p:sp>
        <p:nvSpPr>
          <p:cNvPr id="371" name="Google Shape;371;g5511ab9d3a_1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2" name="Google Shape;372;g5511ab9d3a_1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304800" algn="l" rtl="0">
              <a:lnSpc>
                <a:spcPct val="115000"/>
              </a:lnSpc>
              <a:spcBef>
                <a:spcPts val="0"/>
              </a:spcBef>
              <a:spcAft>
                <a:spcPts val="0"/>
              </a:spcAft>
              <a:buSzPts val="1200"/>
              <a:buFont typeface="Times New Roman"/>
              <a:buChar char="●"/>
            </a:pPr>
            <a:r>
              <a:rPr lang="en" sz="1200">
                <a:latin typeface="Times New Roman"/>
                <a:ea typeface="Times New Roman"/>
                <a:cs typeface="Times New Roman"/>
                <a:sym typeface="Times New Roman"/>
              </a:rPr>
              <a:t>Memory recall saw no significant difference between the Instagram and coloring condition</a:t>
            </a:r>
            <a:endParaRPr sz="1200">
              <a:latin typeface="Times New Roman"/>
              <a:ea typeface="Times New Roman"/>
              <a:cs typeface="Times New Roman"/>
              <a:sym typeface="Times New Roman"/>
            </a:endParaRPr>
          </a:p>
          <a:p>
            <a:pPr marL="457200" lvl="0" indent="-304800" algn="l" rtl="0">
              <a:lnSpc>
                <a:spcPct val="115000"/>
              </a:lnSpc>
              <a:spcBef>
                <a:spcPts val="0"/>
              </a:spcBef>
              <a:spcAft>
                <a:spcPts val="0"/>
              </a:spcAft>
              <a:buSzPts val="1200"/>
              <a:buFont typeface="Times New Roman"/>
              <a:buChar char="●"/>
            </a:pPr>
            <a:r>
              <a:rPr lang="en" sz="1200">
                <a:latin typeface="Times New Roman"/>
                <a:ea typeface="Times New Roman"/>
                <a:cs typeface="Times New Roman"/>
                <a:sym typeface="Times New Roman"/>
              </a:rPr>
              <a:t>FoMo saw a significant difference between the Instagram and coloring condition as the Instagram group had higher levels of FoMo than the coloring group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6"/>
        <p:cNvGrpSpPr/>
        <p:nvPr/>
      </p:nvGrpSpPr>
      <p:grpSpPr>
        <a:xfrm>
          <a:off x="0" y="0"/>
          <a:ext cx="0" cy="0"/>
          <a:chOff x="0" y="0"/>
          <a:chExt cx="0" cy="0"/>
        </a:xfrm>
      </p:grpSpPr>
      <p:sp>
        <p:nvSpPr>
          <p:cNvPr id="377" name="Google Shape;377;g5511ab9d3a_1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8" name="Google Shape;378;g5511ab9d3a_1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Here you can see the means for the Instagram versus the coloring group with the instagram group mean of 27 and coloring group mean of 24</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2"/>
        <p:cNvGrpSpPr/>
        <p:nvPr/>
      </p:nvGrpSpPr>
      <p:grpSpPr>
        <a:xfrm>
          <a:off x="0" y="0"/>
          <a:ext cx="0" cy="0"/>
          <a:chOff x="0" y="0"/>
          <a:chExt cx="0" cy="0"/>
        </a:xfrm>
      </p:grpSpPr>
      <p:sp>
        <p:nvSpPr>
          <p:cNvPr id="383" name="Google Shape;383;g54e2d1adf3_0_1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4" name="Google Shape;384;g54e2d1adf3_0_1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Looking at the factor of time which was comparing pre to post test, within subjects results:</a:t>
            </a:r>
            <a:endParaRPr/>
          </a:p>
          <a:p>
            <a:pPr marL="0" lvl="0" indent="0" algn="l" rtl="0">
              <a:spcBef>
                <a:spcPts val="0"/>
              </a:spcBef>
              <a:spcAft>
                <a:spcPts val="0"/>
              </a:spcAft>
              <a:buNone/>
            </a:pPr>
            <a:r>
              <a:rPr lang="en"/>
              <a:t>-anxiety was not significant overall for any participants regardless of condition</a:t>
            </a:r>
            <a:endParaRPr/>
          </a:p>
          <a:p>
            <a:pPr marL="0" lvl="0" indent="0" algn="l" rtl="0">
              <a:spcBef>
                <a:spcPts val="0"/>
              </a:spcBef>
              <a:spcAft>
                <a:spcPts val="0"/>
              </a:spcAft>
              <a:buNone/>
            </a:pPr>
            <a:r>
              <a:rPr lang="en"/>
              <a:t>-overall self-esteem and the subscale of social self-esteem were significant =&gt; means that viewing social media demonstrated a slight increase in overall and social self-esteem from the pre to post-test </a:t>
            </a:r>
            <a:endParaRPr/>
          </a:p>
          <a:p>
            <a:pPr marL="0" lvl="0" indent="0" algn="l" rtl="0">
              <a:spcBef>
                <a:spcPts val="0"/>
              </a:spcBef>
              <a:spcAft>
                <a:spcPts val="0"/>
              </a:spcAft>
              <a:buNone/>
            </a:pPr>
            <a:r>
              <a:rPr lang="en"/>
              <a:t>-appearance self-esteem did not significantly change from the pre to post-test condition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8"/>
        <p:cNvGrpSpPr/>
        <p:nvPr/>
      </p:nvGrpSpPr>
      <p:grpSpPr>
        <a:xfrm>
          <a:off x="0" y="0"/>
          <a:ext cx="0" cy="0"/>
          <a:chOff x="0" y="0"/>
          <a:chExt cx="0" cy="0"/>
        </a:xfrm>
      </p:grpSpPr>
      <p:sp>
        <p:nvSpPr>
          <p:cNvPr id="389" name="Google Shape;389;g5511ab9d3a_1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0" name="Google Shape;390;g5511ab9d3a_1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g54e2d1adf3_0_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1" name="Google Shape;281;g54e2d1adf3_0_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7"/>
        <p:cNvGrpSpPr/>
        <p:nvPr/>
      </p:nvGrpSpPr>
      <p:grpSpPr>
        <a:xfrm>
          <a:off x="0" y="0"/>
          <a:ext cx="0" cy="0"/>
          <a:chOff x="0" y="0"/>
          <a:chExt cx="0" cy="0"/>
        </a:xfrm>
      </p:grpSpPr>
      <p:sp>
        <p:nvSpPr>
          <p:cNvPr id="398" name="Google Shape;398;g5511ab9d3a_1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9" name="Google Shape;399;g5511ab9d3a_1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3"/>
        <p:cNvGrpSpPr/>
        <p:nvPr/>
      </p:nvGrpSpPr>
      <p:grpSpPr>
        <a:xfrm>
          <a:off x="0" y="0"/>
          <a:ext cx="0" cy="0"/>
          <a:chOff x="0" y="0"/>
          <a:chExt cx="0" cy="0"/>
        </a:xfrm>
      </p:grpSpPr>
      <p:sp>
        <p:nvSpPr>
          <p:cNvPr id="404" name="Google Shape;404;g5511ab9d3a_1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5" name="Google Shape;405;g5511ab9d3a_1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9"/>
        <p:cNvGrpSpPr/>
        <p:nvPr/>
      </p:nvGrpSpPr>
      <p:grpSpPr>
        <a:xfrm>
          <a:off x="0" y="0"/>
          <a:ext cx="0" cy="0"/>
          <a:chOff x="0" y="0"/>
          <a:chExt cx="0" cy="0"/>
        </a:xfrm>
      </p:grpSpPr>
      <p:sp>
        <p:nvSpPr>
          <p:cNvPr id="410" name="Google Shape;410;g54e2d1adf3_0_1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1" name="Google Shape;411;g54e2d1adf3_0_1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rgbClr val="000000"/>
              </a:buClr>
              <a:buSzPts val="1100"/>
              <a:buFont typeface="Arial"/>
              <a:buNone/>
            </a:pPr>
            <a:r>
              <a:rPr lang="en" sz="1200">
                <a:latin typeface="Nunito"/>
                <a:ea typeface="Nunito"/>
                <a:cs typeface="Nunito"/>
                <a:sym typeface="Nunito"/>
              </a:rPr>
              <a:t>Memory- may be that </a:t>
            </a:r>
            <a:r>
              <a:rPr lang="en" sz="1200">
                <a:highlight>
                  <a:schemeClr val="lt1"/>
                </a:highlight>
                <a:latin typeface="Nunito"/>
                <a:ea typeface="Nunito"/>
                <a:cs typeface="Nunito"/>
                <a:sym typeface="Nunito"/>
              </a:rPr>
              <a:t>viewing Instagram does not cause the same cognitive effect in emerging adults that viewing a fast-paced tv show does in children, perhaps emerging adults are cognitively better at shifting their attention, or not stimulating enough like spongebob (shifts every 11 seconds) and inconsistent with previous research</a:t>
            </a:r>
            <a:endParaRPr sz="1200">
              <a:latin typeface="Nunito"/>
              <a:ea typeface="Nunito"/>
              <a:cs typeface="Nunito"/>
              <a:sym typeface="Nunito"/>
            </a:endParaRPr>
          </a:p>
          <a:p>
            <a:pPr marL="0" lvl="0" indent="0" algn="l" rtl="0">
              <a:lnSpc>
                <a:spcPct val="115000"/>
              </a:lnSpc>
              <a:spcBef>
                <a:spcPts val="1600"/>
              </a:spcBef>
              <a:spcAft>
                <a:spcPts val="0"/>
              </a:spcAft>
              <a:buClr>
                <a:srgbClr val="000000"/>
              </a:buClr>
              <a:buSzPts val="1100"/>
              <a:buFont typeface="Arial"/>
              <a:buNone/>
            </a:pPr>
            <a:r>
              <a:rPr lang="en" sz="1200">
                <a:latin typeface="Nunito"/>
                <a:ea typeface="Nunito"/>
                <a:cs typeface="Nunito"/>
                <a:sym typeface="Nunito"/>
              </a:rPr>
              <a:t>FoMo- with a short 10-minute stimulation period, participants may have felt that after seeing their friends having fun and portraying themselves in a desirable way that they were jealous and wanted to engage in similar activity, consistent with previous research </a:t>
            </a:r>
            <a:endParaRPr sz="1200">
              <a:latin typeface="Nunito"/>
              <a:ea typeface="Nunito"/>
              <a:cs typeface="Nunito"/>
              <a:sym typeface="Nunito"/>
            </a:endParaRPr>
          </a:p>
          <a:p>
            <a:pPr marL="0" lvl="0" indent="0" algn="l" rtl="0">
              <a:lnSpc>
                <a:spcPct val="115000"/>
              </a:lnSpc>
              <a:spcBef>
                <a:spcPts val="1600"/>
              </a:spcBef>
              <a:spcAft>
                <a:spcPts val="0"/>
              </a:spcAft>
              <a:buClr>
                <a:srgbClr val="000000"/>
              </a:buClr>
              <a:buSzPts val="1100"/>
              <a:buFont typeface="Arial"/>
              <a:buNone/>
            </a:pPr>
            <a:r>
              <a:rPr lang="en" sz="1200">
                <a:latin typeface="Nunito"/>
                <a:ea typeface="Nunito"/>
                <a:cs typeface="Nunito"/>
                <a:sym typeface="Nunito"/>
              </a:rPr>
              <a:t>Anxiety Why- perhaps Instagram and anxiety are not related or 10 minutes was too short, may have caught on to anxiety being measured b/c pre- and post-test and is not consistent with previous research</a:t>
            </a:r>
            <a:endParaRPr sz="1200">
              <a:latin typeface="Nunito"/>
              <a:ea typeface="Nunito"/>
              <a:cs typeface="Nunito"/>
              <a:sym typeface="Nunito"/>
            </a:endParaRPr>
          </a:p>
          <a:p>
            <a:pPr marL="0" lvl="0" indent="0" algn="l" rtl="0">
              <a:lnSpc>
                <a:spcPct val="115000"/>
              </a:lnSpc>
              <a:spcBef>
                <a:spcPts val="1600"/>
              </a:spcBef>
              <a:spcAft>
                <a:spcPts val="0"/>
              </a:spcAft>
              <a:buClr>
                <a:srgbClr val="000000"/>
              </a:buClr>
              <a:buSzPts val="1100"/>
              <a:buFont typeface="Arial"/>
              <a:buNone/>
            </a:pPr>
            <a:r>
              <a:rPr lang="en" sz="1200">
                <a:latin typeface="Nunito"/>
                <a:ea typeface="Nunito"/>
                <a:cs typeface="Nunito"/>
                <a:sym typeface="Nunito"/>
              </a:rPr>
              <a:t>Self-esteem significance- aspects of self-esteem are affected, not consistent with hypothesis but support the null hypothesis that self-esteem increases over time perhaps participants did not use social media long enough to affect self-esteem and viewed for a short period of time and felt better about self for shorter periods of viewing consistent with previous research</a:t>
            </a:r>
            <a:endParaRPr sz="1200">
              <a:latin typeface="Nunito"/>
              <a:ea typeface="Nunito"/>
              <a:cs typeface="Nunito"/>
              <a:sym typeface="Nunito"/>
            </a:endParaRPr>
          </a:p>
          <a:p>
            <a:pPr marL="0" lvl="0" indent="0" algn="l" rtl="0">
              <a:lnSpc>
                <a:spcPct val="115000"/>
              </a:lnSpc>
              <a:spcBef>
                <a:spcPts val="1600"/>
              </a:spcBef>
              <a:spcAft>
                <a:spcPts val="1600"/>
              </a:spcAft>
              <a:buClr>
                <a:srgbClr val="000000"/>
              </a:buClr>
              <a:buSzPts val="1100"/>
              <a:buFont typeface="Arial"/>
              <a:buNone/>
            </a:pPr>
            <a:endParaRPr sz="1200">
              <a:highlight>
                <a:schemeClr val="lt1"/>
              </a:highlight>
              <a:latin typeface="Nunito"/>
              <a:ea typeface="Nunito"/>
              <a:cs typeface="Nunito"/>
              <a:sym typeface="Nunito"/>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
        <p:cNvGrpSpPr/>
        <p:nvPr/>
      </p:nvGrpSpPr>
      <p:grpSpPr>
        <a:xfrm>
          <a:off x="0" y="0"/>
          <a:ext cx="0" cy="0"/>
          <a:chOff x="0" y="0"/>
          <a:chExt cx="0" cy="0"/>
        </a:xfrm>
      </p:grpSpPr>
      <p:sp>
        <p:nvSpPr>
          <p:cNvPr id="416" name="Google Shape;416;g54765415b9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7" name="Google Shape;417;g54765415b9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Problem- experienced participant bias from guessing what the experimenter was looking for</a:t>
            </a:r>
            <a:endParaRPr/>
          </a:p>
          <a:p>
            <a:pPr marL="0" lvl="0" indent="0" algn="l" rtl="0">
              <a:spcBef>
                <a:spcPts val="0"/>
              </a:spcBef>
              <a:spcAft>
                <a:spcPts val="0"/>
              </a:spcAft>
              <a:buNone/>
            </a:pPr>
            <a:r>
              <a:rPr lang="en"/>
              <a:t>Future Research-  </a:t>
            </a:r>
            <a:r>
              <a:rPr lang="en" sz="1200">
                <a:latin typeface="Times New Roman"/>
                <a:ea typeface="Times New Roman"/>
                <a:cs typeface="Times New Roman"/>
                <a:sym typeface="Times New Roman"/>
              </a:rPr>
              <a:t>evaluating self-esteem and anxiety overall rather than considering time, only have one anxiety and self-esteem scale evaluate like memory and FoMo</a:t>
            </a:r>
            <a:endParaRPr sz="1200">
              <a:latin typeface="Times New Roman"/>
              <a:ea typeface="Times New Roman"/>
              <a:cs typeface="Times New Roman"/>
              <a:sym typeface="Times New Roman"/>
            </a:endParaRPr>
          </a:p>
          <a:p>
            <a:pPr marL="0" lvl="0" indent="0" algn="l" rtl="0">
              <a:spcBef>
                <a:spcPts val="0"/>
              </a:spcBef>
              <a:spcAft>
                <a:spcPts val="0"/>
              </a:spcAft>
              <a:buNone/>
            </a:pPr>
            <a:r>
              <a:rPr lang="en" sz="1200">
                <a:latin typeface="Times New Roman"/>
                <a:ea typeface="Times New Roman"/>
                <a:cs typeface="Times New Roman"/>
                <a:sym typeface="Times New Roman"/>
              </a:rPr>
              <a:t>Problem- perhaps topic was too interesting or the memory recall questions were not difficult enough to evaluate memory </a:t>
            </a:r>
            <a:endParaRPr sz="1200">
              <a:latin typeface="Times New Roman"/>
              <a:ea typeface="Times New Roman"/>
              <a:cs typeface="Times New Roman"/>
              <a:sym typeface="Times New Roman"/>
            </a:endParaRPr>
          </a:p>
          <a:p>
            <a:pPr marL="0" lvl="0" indent="0" algn="l" rtl="0">
              <a:spcBef>
                <a:spcPts val="0"/>
              </a:spcBef>
              <a:spcAft>
                <a:spcPts val="0"/>
              </a:spcAft>
              <a:buNone/>
            </a:pPr>
            <a:r>
              <a:rPr lang="en" sz="1200">
                <a:latin typeface="Times New Roman"/>
                <a:ea typeface="Times New Roman"/>
                <a:cs typeface="Times New Roman"/>
                <a:sym typeface="Times New Roman"/>
              </a:rPr>
              <a:t>Future research- could chose a more broad and generalized topic with more difficult memory recall questions </a:t>
            </a:r>
            <a:endParaRPr sz="1200">
              <a:latin typeface="Times New Roman"/>
              <a:ea typeface="Times New Roman"/>
              <a:cs typeface="Times New Roman"/>
              <a:sym typeface="Times New Roman"/>
            </a:endParaRPr>
          </a:p>
          <a:p>
            <a:pPr marL="0" lvl="0" indent="0" algn="l" rtl="0">
              <a:spcBef>
                <a:spcPts val="0"/>
              </a:spcBef>
              <a:spcAft>
                <a:spcPts val="0"/>
              </a:spcAft>
              <a:buNone/>
            </a:pPr>
            <a:r>
              <a:rPr lang="en" sz="1200">
                <a:latin typeface="Times New Roman"/>
                <a:ea typeface="Times New Roman"/>
                <a:cs typeface="Times New Roman"/>
                <a:sym typeface="Times New Roman"/>
              </a:rPr>
              <a:t>Problem- general anxiety was not involved using Instagram but perhaps other forms of social media</a:t>
            </a:r>
            <a:endParaRPr sz="1200">
              <a:latin typeface="Times New Roman"/>
              <a:ea typeface="Times New Roman"/>
              <a:cs typeface="Times New Roman"/>
              <a:sym typeface="Times New Roman"/>
            </a:endParaRPr>
          </a:p>
          <a:p>
            <a:pPr marL="0" lvl="0" indent="0" algn="l" rtl="0">
              <a:spcBef>
                <a:spcPts val="0"/>
              </a:spcBef>
              <a:spcAft>
                <a:spcPts val="0"/>
              </a:spcAft>
              <a:buNone/>
            </a:pPr>
            <a:r>
              <a:rPr lang="en" sz="1200">
                <a:latin typeface="Times New Roman"/>
                <a:ea typeface="Times New Roman"/>
                <a:cs typeface="Times New Roman"/>
                <a:sym typeface="Times New Roman"/>
              </a:rPr>
              <a:t>Future research- compare different platforms of social media and how each one individuals evokes social media as well as having several social media sources </a:t>
            </a:r>
            <a:endParaRPr sz="1200">
              <a:latin typeface="Times New Roman"/>
              <a:ea typeface="Times New Roman"/>
              <a:cs typeface="Times New Roman"/>
              <a:sym typeface="Times New Roman"/>
            </a:endParaRPr>
          </a:p>
          <a:p>
            <a:pPr marL="0" lvl="0" indent="0" algn="l" rtl="0">
              <a:spcBef>
                <a:spcPts val="0"/>
              </a:spcBef>
              <a:spcAft>
                <a:spcPts val="0"/>
              </a:spcAft>
              <a:buNone/>
            </a:pPr>
            <a:r>
              <a:rPr lang="en" sz="1200">
                <a:latin typeface="Times New Roman"/>
                <a:ea typeface="Times New Roman"/>
                <a:cs typeface="Times New Roman"/>
                <a:sym typeface="Times New Roman"/>
              </a:rPr>
              <a:t>Future research- may want to look specifically at appearance self-esteem by using a more extensive scale </a:t>
            </a:r>
            <a:endParaRPr sz="1200">
              <a:latin typeface="Times New Roman"/>
              <a:ea typeface="Times New Roman"/>
              <a:cs typeface="Times New Roman"/>
              <a:sym typeface="Times New Roman"/>
            </a:endParaRPr>
          </a:p>
          <a:p>
            <a:pPr marL="0" lvl="0" indent="0" algn="l" rtl="0">
              <a:spcBef>
                <a:spcPts val="0"/>
              </a:spcBef>
              <a:spcAft>
                <a:spcPts val="0"/>
              </a:spcAft>
              <a:buNone/>
            </a:pPr>
            <a:r>
              <a:rPr lang="en" sz="1200">
                <a:latin typeface="Times New Roman"/>
                <a:ea typeface="Times New Roman"/>
                <a:cs typeface="Times New Roman"/>
                <a:sym typeface="Times New Roman"/>
              </a:rPr>
              <a:t>Future research- long term effects of FoMo </a:t>
            </a:r>
            <a:endParaRPr sz="1200">
              <a:latin typeface="Times New Roman"/>
              <a:ea typeface="Times New Roman"/>
              <a:cs typeface="Times New Roman"/>
              <a:sym typeface="Times New Roman"/>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1"/>
        <p:cNvGrpSpPr/>
        <p:nvPr/>
      </p:nvGrpSpPr>
      <p:grpSpPr>
        <a:xfrm>
          <a:off x="0" y="0"/>
          <a:ext cx="0" cy="0"/>
          <a:chOff x="0" y="0"/>
          <a:chExt cx="0" cy="0"/>
        </a:xfrm>
      </p:grpSpPr>
      <p:sp>
        <p:nvSpPr>
          <p:cNvPr id="422" name="Google Shape;422;g54e2d1adf3_0_1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3" name="Google Shape;423;g54e2d1adf3_0_1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7"/>
        <p:cNvGrpSpPr/>
        <p:nvPr/>
      </p:nvGrpSpPr>
      <p:grpSpPr>
        <a:xfrm>
          <a:off x="0" y="0"/>
          <a:ext cx="0" cy="0"/>
          <a:chOff x="0" y="0"/>
          <a:chExt cx="0" cy="0"/>
        </a:xfrm>
      </p:grpSpPr>
      <p:sp>
        <p:nvSpPr>
          <p:cNvPr id="428" name="Google Shape;428;g546c405778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9" name="Google Shape;429;g546c405778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3"/>
        <p:cNvGrpSpPr/>
        <p:nvPr/>
      </p:nvGrpSpPr>
      <p:grpSpPr>
        <a:xfrm>
          <a:off x="0" y="0"/>
          <a:ext cx="0" cy="0"/>
          <a:chOff x="0" y="0"/>
          <a:chExt cx="0" cy="0"/>
        </a:xfrm>
      </p:grpSpPr>
      <p:sp>
        <p:nvSpPr>
          <p:cNvPr id="434" name="Google Shape;434;g546c405778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5" name="Google Shape;435;g546c405778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g5511ab9d3a_1_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7" name="Google Shape;287;g5511ab9d3a_1_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200000"/>
              </a:lnSpc>
              <a:spcBef>
                <a:spcPts val="0"/>
              </a:spcBef>
              <a:spcAft>
                <a:spcPts val="0"/>
              </a:spcAft>
              <a:buNone/>
            </a:pPr>
            <a:r>
              <a:rPr lang="en" sz="1200">
                <a:latin typeface="Times New Roman"/>
                <a:ea typeface="Times New Roman"/>
                <a:cs typeface="Times New Roman"/>
                <a:sym typeface="Times New Roman"/>
              </a:rPr>
              <a:t>-studied the deficit in executive functioning among emerging adults, specifically those with ADHD and anxiety</a:t>
            </a:r>
            <a:endParaRPr sz="1200">
              <a:latin typeface="Times New Roman"/>
              <a:ea typeface="Times New Roman"/>
              <a:cs typeface="Times New Roman"/>
              <a:sym typeface="Times New Roman"/>
            </a:endParaRPr>
          </a:p>
          <a:p>
            <a:pPr marL="0" lvl="0" indent="0" algn="l" rtl="0">
              <a:lnSpc>
                <a:spcPct val="200000"/>
              </a:lnSpc>
              <a:spcBef>
                <a:spcPts val="0"/>
              </a:spcBef>
              <a:spcAft>
                <a:spcPts val="0"/>
              </a:spcAft>
              <a:buNone/>
            </a:pPr>
            <a:r>
              <a:rPr lang="en" sz="1200">
                <a:latin typeface="Times New Roman"/>
                <a:ea typeface="Times New Roman"/>
                <a:cs typeface="Times New Roman"/>
                <a:sym typeface="Times New Roman"/>
              </a:rPr>
              <a:t>-college students completed scales that assessed anxiety, ADHD, and general psychological distress</a:t>
            </a:r>
            <a:endParaRPr sz="1200">
              <a:latin typeface="Times New Roman"/>
              <a:ea typeface="Times New Roman"/>
              <a:cs typeface="Times New Roman"/>
              <a:sym typeface="Times New Roman"/>
            </a:endParaRPr>
          </a:p>
          <a:p>
            <a:pPr marL="0" lvl="0" indent="0" algn="l" rtl="0">
              <a:lnSpc>
                <a:spcPct val="200000"/>
              </a:lnSpc>
              <a:spcBef>
                <a:spcPts val="0"/>
              </a:spcBef>
              <a:spcAft>
                <a:spcPts val="0"/>
              </a:spcAft>
              <a:buClr>
                <a:srgbClr val="000000"/>
              </a:buClr>
              <a:buSzPts val="1100"/>
              <a:buFont typeface="Arial"/>
              <a:buNone/>
            </a:pPr>
            <a:r>
              <a:rPr lang="en" sz="1200">
                <a:latin typeface="Times New Roman"/>
                <a:ea typeface="Times New Roman"/>
                <a:cs typeface="Times New Roman"/>
                <a:sym typeface="Times New Roman"/>
              </a:rPr>
              <a:t>-working memory is someone’s ability to pull information from their long-term memory to their attention by recalling the information</a:t>
            </a:r>
            <a:endParaRPr sz="1200">
              <a:latin typeface="Times New Roman"/>
              <a:ea typeface="Times New Roman"/>
              <a:cs typeface="Times New Roman"/>
              <a:sym typeface="Times New Roman"/>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546cf79503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3" name="Google Shape;293;g546cf79503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a:latin typeface="Nunito"/>
                <a:ea typeface="Nunito"/>
                <a:cs typeface="Nunito"/>
                <a:sym typeface="Nunito"/>
              </a:rPr>
              <a:t>Executive function- various skills that allow all ages to execute various tasks through memory, attention, self-regulation, and alertness</a:t>
            </a:r>
            <a:endParaRPr sz="1200">
              <a:latin typeface="Nunito"/>
              <a:ea typeface="Nunito"/>
              <a:cs typeface="Nunito"/>
              <a:sym typeface="Nunito"/>
            </a:endParaRPr>
          </a:p>
          <a:p>
            <a:pPr marL="0" lvl="0" indent="0" algn="l" rtl="0">
              <a:spcBef>
                <a:spcPts val="0"/>
              </a:spcBef>
              <a:spcAft>
                <a:spcPts val="0"/>
              </a:spcAft>
              <a:buNone/>
            </a:pPr>
            <a:r>
              <a:rPr lang="en" sz="1200">
                <a:latin typeface="Nunito"/>
                <a:ea typeface="Nunito"/>
                <a:cs typeface="Nunito"/>
                <a:sym typeface="Nunito"/>
              </a:rPr>
              <a:t>Results: exposure to fast-paced television shows affected children’s short-term memory</a:t>
            </a:r>
            <a:endParaRPr sz="1200">
              <a:latin typeface="Nunito"/>
              <a:ea typeface="Nunito"/>
              <a:cs typeface="Nunito"/>
              <a:sym typeface="Nunito"/>
            </a:endParaRPr>
          </a:p>
          <a:p>
            <a:pPr marL="0" lvl="0" indent="0" algn="l" rtl="0">
              <a:spcBef>
                <a:spcPts val="0"/>
              </a:spcBef>
              <a:spcAft>
                <a:spcPts val="0"/>
              </a:spcAft>
              <a:buNone/>
            </a:pPr>
            <a:r>
              <a:rPr lang="en" sz="1200">
                <a:latin typeface="Nunito"/>
                <a:ea typeface="Nunito"/>
                <a:cs typeface="Nunito"/>
                <a:sym typeface="Nunito"/>
              </a:rPr>
              <a:t>Current research- shifting attention and the fast-pace of viewing may be similarly cognitively stimulating for emerging adults when viewing Instagram </a:t>
            </a:r>
            <a:endParaRPr sz="1200">
              <a:latin typeface="Nunito"/>
              <a:ea typeface="Nunito"/>
              <a:cs typeface="Nunito"/>
              <a:sym typeface="Nunito"/>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Google Shape;304;g54e2d1adf3_0_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5" name="Google Shape;305;g54e2d1adf3_0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a:latin typeface="Nunito"/>
                <a:ea typeface="Nunito"/>
                <a:cs typeface="Nunito"/>
                <a:sym typeface="Nunito"/>
              </a:rPr>
              <a:t>Looked at effects of social media (Facebook) use on immediate emotional well-being and satisfaction with life</a:t>
            </a:r>
            <a:endParaRPr sz="1200">
              <a:latin typeface="Nunito"/>
              <a:ea typeface="Nunito"/>
              <a:cs typeface="Nunito"/>
              <a:sym typeface="Nunito"/>
            </a:endParaRPr>
          </a:p>
          <a:p>
            <a:pPr marL="0" lvl="0" indent="0" algn="l" rtl="0">
              <a:spcBef>
                <a:spcPts val="0"/>
              </a:spcBef>
              <a:spcAft>
                <a:spcPts val="0"/>
              </a:spcAft>
              <a:buNone/>
            </a:pPr>
            <a:r>
              <a:rPr lang="en" sz="1200">
                <a:latin typeface="Nunito"/>
                <a:ea typeface="Nunito"/>
                <a:cs typeface="Nunito"/>
                <a:sym typeface="Nunito"/>
              </a:rPr>
              <a:t>Satisfaction with life was measured using anxiety and self-esteem scales</a:t>
            </a:r>
            <a:endParaRPr sz="1200">
              <a:latin typeface="Nunito"/>
              <a:ea typeface="Nunito"/>
              <a:cs typeface="Nunito"/>
              <a:sym typeface="Nunito"/>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Google Shape;310;g54e2d1adf3_0_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1" name="Google Shape;311;g54e2d1adf3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a:latin typeface="Nunito"/>
                <a:ea typeface="Nunito"/>
                <a:cs typeface="Nunito"/>
                <a:sym typeface="Nunito"/>
              </a:rPr>
              <a:t>Definition- FoMo can be defined as a sense of anxiety or loneliness because of seeing other friends or followers on social media engaging in behaviors or activities that they wish they were a part of </a:t>
            </a:r>
            <a:endParaRPr sz="1200">
              <a:latin typeface="Nunito"/>
              <a:ea typeface="Nunito"/>
              <a:cs typeface="Nunito"/>
              <a:sym typeface="Nunito"/>
            </a:endParaRPr>
          </a:p>
          <a:p>
            <a:pPr marL="0" lvl="0" indent="0" algn="l" rtl="0">
              <a:spcBef>
                <a:spcPts val="0"/>
              </a:spcBef>
              <a:spcAft>
                <a:spcPts val="0"/>
              </a:spcAft>
              <a:buNone/>
            </a:pPr>
            <a:endParaRPr sz="1200">
              <a:latin typeface="Times New Roman"/>
              <a:ea typeface="Times New Roman"/>
              <a:cs typeface="Times New Roman"/>
              <a:sym typeface="Times New Roman"/>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g54e2d1adf3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7" name="Google Shape;317;g54e2d1adf3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Google Shape;322;g546cf7950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3" name="Google Shape;323;g546cf7950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Chose coloring on an ipad to be consistent so that using technology was not an extraneous variable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
        <p:cNvGrpSpPr/>
        <p:nvPr/>
      </p:nvGrpSpPr>
      <p:grpSpPr>
        <a:xfrm>
          <a:off x="0" y="0"/>
          <a:ext cx="0" cy="0"/>
          <a:chOff x="0" y="0"/>
          <a:chExt cx="0" cy="0"/>
        </a:xfrm>
      </p:grpSpPr>
      <p:sp>
        <p:nvSpPr>
          <p:cNvPr id="328" name="Google Shape;328;g54e2d1adf3_0_1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9" name="Google Shape;329;g54e2d1adf3_0_1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3"/>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7343003" y="3409675"/>
            <a:ext cx="1691422" cy="1732548"/>
            <a:chOff x="7343003" y="3409675"/>
            <a:chExt cx="1691422" cy="1732548"/>
          </a:xfrm>
        </p:grpSpPr>
        <p:grpSp>
          <p:nvGrpSpPr>
            <p:cNvPr id="11" name="Google Shape;11;p2"/>
            <p:cNvGrpSpPr/>
            <p:nvPr/>
          </p:nvGrpSpPr>
          <p:grpSpPr>
            <a:xfrm>
              <a:off x="7343003" y="4453711"/>
              <a:ext cx="316800" cy="688513"/>
              <a:chOff x="7343003" y="4453711"/>
              <a:chExt cx="316800" cy="688513"/>
            </a:xfrm>
          </p:grpSpPr>
          <p:sp>
            <p:nvSpPr>
              <p:cNvPr id="12" name="Google Shape;12;p2"/>
              <p:cNvSpPr/>
              <p:nvPr/>
            </p:nvSpPr>
            <p:spPr>
              <a:xfrm>
                <a:off x="7343003"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7343003"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7801210"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7801210"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8259418"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8259418"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8259418"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8717625"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8717625"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8717625" y="3409675"/>
                <a:ext cx="316800" cy="1732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8717625"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9" name="Google Shape;29;p2"/>
          <p:cNvGrpSpPr/>
          <p:nvPr/>
        </p:nvGrpSpPr>
        <p:grpSpPr>
          <a:xfrm>
            <a:off x="5043503" y="0"/>
            <a:ext cx="3814072" cy="3839102"/>
            <a:chOff x="5043503" y="0"/>
            <a:chExt cx="3814072" cy="3839102"/>
          </a:xfrm>
        </p:grpSpPr>
        <p:sp>
          <p:nvSpPr>
            <p:cNvPr id="30" name="Google Shape;30;p2"/>
            <p:cNvSpPr/>
            <p:nvPr/>
          </p:nvSpPr>
          <p:spPr>
            <a:xfrm>
              <a:off x="8460975" y="1817775"/>
              <a:ext cx="396600" cy="3966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rot="-9830444">
              <a:off x="6469759" y="3480728"/>
              <a:ext cx="320148" cy="320148"/>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rot="5400000">
                <a:off x="6725724" y="2701260"/>
                <a:ext cx="1208100" cy="1208100"/>
              </a:xfrm>
              <a:prstGeom prst="pie">
                <a:avLst>
                  <a:gd name="adj1" fmla="val 8244818"/>
                  <a:gd name="adj2" fmla="val 16246175"/>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rot="5400000">
                <a:off x="6954988" y="2930398"/>
                <a:ext cx="749700" cy="7497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2"/>
            <p:cNvSpPr/>
            <p:nvPr/>
          </p:nvSpPr>
          <p:spPr>
            <a:xfrm>
              <a:off x="8460975" y="1817775"/>
              <a:ext cx="396600" cy="396600"/>
            </a:xfrm>
            <a:prstGeom prst="pie">
              <a:avLst>
                <a:gd name="adj1" fmla="val 1937684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rot="-8647347">
                <a:off x="7831319" y="285616"/>
                <a:ext cx="388018" cy="388018"/>
              </a:xfrm>
              <a:prstGeom prst="pie">
                <a:avLst>
                  <a:gd name="adj1" fmla="val 19376841"/>
                  <a:gd name="adj2" fmla="val 12313574"/>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 name="Google Shape;40;p2"/>
            <p:cNvSpPr/>
            <p:nvPr/>
          </p:nvSpPr>
          <p:spPr>
            <a:xfrm>
              <a:off x="5399840" y="356365"/>
              <a:ext cx="2577000" cy="25770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rot="2043858">
              <a:off x="5503813" y="460310"/>
              <a:ext cx="2369480" cy="236948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5399795" y="360281"/>
              <a:ext cx="2577000" cy="2577000"/>
            </a:xfrm>
            <a:prstGeom prst="pie">
              <a:avLst>
                <a:gd name="adj1" fmla="val 8801158"/>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5399795" y="356358"/>
              <a:ext cx="2577000" cy="2577000"/>
            </a:xfrm>
            <a:prstGeom prst="pie">
              <a:avLst>
                <a:gd name="adj1" fmla="val 1255410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rot="-9830444">
              <a:off x="6469759" y="3480727"/>
              <a:ext cx="320148" cy="320148"/>
            </a:xfrm>
            <a:prstGeom prst="pie">
              <a:avLst>
                <a:gd name="adj1" fmla="val 1937684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6" name="Google Shape;46;p2"/>
          <p:cNvSpPr txBox="1">
            <a:spLocks noGrp="1"/>
          </p:cNvSpPr>
          <p:nvPr>
            <p:ph type="ctrTitle"/>
          </p:nvPr>
        </p:nvSpPr>
        <p:spPr>
          <a:xfrm>
            <a:off x="824000" y="1613813"/>
            <a:ext cx="4255500" cy="1872900"/>
          </a:xfrm>
          <a:prstGeom prst="rect">
            <a:avLst/>
          </a:prstGeom>
        </p:spPr>
        <p:txBody>
          <a:bodyPr spcFirstLastPara="1" wrap="square" lIns="91425" tIns="91425" rIns="91425" bIns="91425" anchor="ctr" anchorCtr="0"/>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47" name="Google Shape;47;p2"/>
          <p:cNvSpPr txBox="1">
            <a:spLocks noGrp="1"/>
          </p:cNvSpPr>
          <p:nvPr>
            <p:ph type="subTitle" idx="1"/>
          </p:nvPr>
        </p:nvSpPr>
        <p:spPr>
          <a:xfrm>
            <a:off x="824000" y="3596300"/>
            <a:ext cx="4255500" cy="695400"/>
          </a:xfrm>
          <a:prstGeom prst="rect">
            <a:avLst/>
          </a:prstGeom>
        </p:spPr>
        <p:txBody>
          <a:bodyPr spcFirstLastPara="1" wrap="square" lIns="91425" tIns="91425" rIns="91425" bIns="91425" anchor="t" anchorCtr="0"/>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48" name="Google Shape;48;p2"/>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3"/>
        </a:solidFill>
        <a:effectLst/>
      </p:bgPr>
    </p:bg>
    <p:spTree>
      <p:nvGrpSpPr>
        <p:cNvPr id="1" name="Shape 141"/>
        <p:cNvGrpSpPr/>
        <p:nvPr/>
      </p:nvGrpSpPr>
      <p:grpSpPr>
        <a:xfrm>
          <a:off x="0" y="0"/>
          <a:ext cx="0" cy="0"/>
          <a:chOff x="0" y="0"/>
          <a:chExt cx="0" cy="0"/>
        </a:xfrm>
      </p:grpSpPr>
      <p:grpSp>
        <p:nvGrpSpPr>
          <p:cNvPr id="142" name="Google Shape;142;p11"/>
          <p:cNvGrpSpPr/>
          <p:nvPr/>
        </p:nvGrpSpPr>
        <p:grpSpPr>
          <a:xfrm>
            <a:off x="52" y="4099200"/>
            <a:ext cx="9144036" cy="1044300"/>
            <a:chOff x="52" y="4099200"/>
            <a:chExt cx="9144036" cy="1044300"/>
          </a:xfrm>
        </p:grpSpPr>
        <p:grpSp>
          <p:nvGrpSpPr>
            <p:cNvPr id="143" name="Google Shape;143;p11"/>
            <p:cNvGrpSpPr/>
            <p:nvPr/>
          </p:nvGrpSpPr>
          <p:grpSpPr>
            <a:xfrm>
              <a:off x="52" y="4309200"/>
              <a:ext cx="231622" cy="834300"/>
              <a:chOff x="2688737" y="4301380"/>
              <a:chExt cx="231900" cy="834300"/>
            </a:xfrm>
          </p:grpSpPr>
          <p:sp>
            <p:nvSpPr>
              <p:cNvPr id="144" name="Google Shape;144;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8" name="Google Shape;148;p11"/>
            <p:cNvGrpSpPr/>
            <p:nvPr/>
          </p:nvGrpSpPr>
          <p:grpSpPr>
            <a:xfrm>
              <a:off x="371406" y="4099200"/>
              <a:ext cx="231622" cy="1044300"/>
              <a:chOff x="2688737" y="4091380"/>
              <a:chExt cx="231900" cy="1044300"/>
            </a:xfrm>
          </p:grpSpPr>
          <p:sp>
            <p:nvSpPr>
              <p:cNvPr id="149" name="Google Shape;149;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11"/>
              <p:cNvSpPr/>
              <p:nvPr/>
            </p:nvSpPr>
            <p:spPr>
              <a:xfrm flipH="1">
                <a:off x="2688737" y="4091380"/>
                <a:ext cx="2319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4" name="Google Shape;154;p11"/>
            <p:cNvGrpSpPr/>
            <p:nvPr/>
          </p:nvGrpSpPr>
          <p:grpSpPr>
            <a:xfrm>
              <a:off x="742761" y="4309200"/>
              <a:ext cx="231622" cy="834300"/>
              <a:chOff x="2688737" y="4301380"/>
              <a:chExt cx="231900" cy="834300"/>
            </a:xfrm>
          </p:grpSpPr>
          <p:sp>
            <p:nvSpPr>
              <p:cNvPr id="155" name="Google Shape;155;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9" name="Google Shape;159;p11"/>
            <p:cNvGrpSpPr/>
            <p:nvPr/>
          </p:nvGrpSpPr>
          <p:grpSpPr>
            <a:xfrm>
              <a:off x="1114115" y="4518900"/>
              <a:ext cx="231622" cy="624600"/>
              <a:chOff x="2688737" y="4511080"/>
              <a:chExt cx="231900" cy="624600"/>
            </a:xfrm>
          </p:grpSpPr>
          <p:sp>
            <p:nvSpPr>
              <p:cNvPr id="160" name="Google Shape;160;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3" name="Google Shape;163;p11"/>
            <p:cNvGrpSpPr/>
            <p:nvPr/>
          </p:nvGrpSpPr>
          <p:grpSpPr>
            <a:xfrm>
              <a:off x="1856753" y="4099200"/>
              <a:ext cx="231600" cy="1044300"/>
              <a:chOff x="1856753" y="4099200"/>
              <a:chExt cx="231600" cy="1044300"/>
            </a:xfrm>
          </p:grpSpPr>
          <p:sp>
            <p:nvSpPr>
              <p:cNvPr id="164" name="Google Shape;164;p11"/>
              <p:cNvSpPr/>
              <p:nvPr/>
            </p:nvSpPr>
            <p:spPr>
              <a:xfrm flipH="1">
                <a:off x="185675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11"/>
              <p:cNvSpPr/>
              <p:nvPr/>
            </p:nvSpPr>
            <p:spPr>
              <a:xfrm flipH="1">
                <a:off x="185675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11"/>
              <p:cNvSpPr/>
              <p:nvPr/>
            </p:nvSpPr>
            <p:spPr>
              <a:xfrm flipH="1">
                <a:off x="185675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11"/>
              <p:cNvSpPr/>
              <p:nvPr/>
            </p:nvSpPr>
            <p:spPr>
              <a:xfrm flipH="1">
                <a:off x="1856753"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11"/>
              <p:cNvSpPr/>
              <p:nvPr/>
            </p:nvSpPr>
            <p:spPr>
              <a:xfrm flipH="1">
                <a:off x="185675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9" name="Google Shape;169;p11"/>
            <p:cNvGrpSpPr/>
            <p:nvPr/>
          </p:nvGrpSpPr>
          <p:grpSpPr>
            <a:xfrm>
              <a:off x="2228107" y="4309200"/>
              <a:ext cx="231600" cy="834300"/>
              <a:chOff x="2228107" y="4309200"/>
              <a:chExt cx="231600" cy="834300"/>
            </a:xfrm>
          </p:grpSpPr>
          <p:sp>
            <p:nvSpPr>
              <p:cNvPr id="170" name="Google Shape;170;p11"/>
              <p:cNvSpPr/>
              <p:nvPr/>
            </p:nvSpPr>
            <p:spPr>
              <a:xfrm flipH="1">
                <a:off x="222810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11"/>
              <p:cNvSpPr/>
              <p:nvPr/>
            </p:nvSpPr>
            <p:spPr>
              <a:xfrm flipH="1">
                <a:off x="2228107"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11"/>
              <p:cNvSpPr/>
              <p:nvPr/>
            </p:nvSpPr>
            <p:spPr>
              <a:xfrm flipH="1">
                <a:off x="222810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11"/>
              <p:cNvSpPr/>
              <p:nvPr/>
            </p:nvSpPr>
            <p:spPr>
              <a:xfrm flipH="1">
                <a:off x="222810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4" name="Google Shape;174;p11"/>
            <p:cNvGrpSpPr/>
            <p:nvPr/>
          </p:nvGrpSpPr>
          <p:grpSpPr>
            <a:xfrm>
              <a:off x="2599462" y="4518900"/>
              <a:ext cx="231600" cy="624600"/>
              <a:chOff x="2599462" y="4518900"/>
              <a:chExt cx="231600" cy="624600"/>
            </a:xfrm>
          </p:grpSpPr>
          <p:sp>
            <p:nvSpPr>
              <p:cNvPr id="175" name="Google Shape;175;p11"/>
              <p:cNvSpPr/>
              <p:nvPr/>
            </p:nvSpPr>
            <p:spPr>
              <a:xfrm flipH="1">
                <a:off x="259946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11"/>
              <p:cNvSpPr/>
              <p:nvPr/>
            </p:nvSpPr>
            <p:spPr>
              <a:xfrm flipH="1">
                <a:off x="259946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11"/>
              <p:cNvSpPr/>
              <p:nvPr/>
            </p:nvSpPr>
            <p:spPr>
              <a:xfrm flipH="1">
                <a:off x="259946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8" name="Google Shape;178;p11"/>
            <p:cNvGrpSpPr/>
            <p:nvPr/>
          </p:nvGrpSpPr>
          <p:grpSpPr>
            <a:xfrm>
              <a:off x="3342171" y="4099200"/>
              <a:ext cx="231600" cy="1044300"/>
              <a:chOff x="3342171" y="4099200"/>
              <a:chExt cx="231600" cy="1044300"/>
            </a:xfrm>
          </p:grpSpPr>
          <p:sp>
            <p:nvSpPr>
              <p:cNvPr id="179" name="Google Shape;179;p11"/>
              <p:cNvSpPr/>
              <p:nvPr/>
            </p:nvSpPr>
            <p:spPr>
              <a:xfrm flipH="1">
                <a:off x="334217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11"/>
              <p:cNvSpPr/>
              <p:nvPr/>
            </p:nvSpPr>
            <p:spPr>
              <a:xfrm flipH="1">
                <a:off x="334217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11"/>
              <p:cNvSpPr/>
              <p:nvPr/>
            </p:nvSpPr>
            <p:spPr>
              <a:xfrm flipH="1">
                <a:off x="334217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11"/>
              <p:cNvSpPr/>
              <p:nvPr/>
            </p:nvSpPr>
            <p:spPr>
              <a:xfrm flipH="1">
                <a:off x="3342171"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11"/>
              <p:cNvSpPr/>
              <p:nvPr/>
            </p:nvSpPr>
            <p:spPr>
              <a:xfrm flipH="1">
                <a:off x="334217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4" name="Google Shape;184;p11"/>
            <p:cNvGrpSpPr/>
            <p:nvPr/>
          </p:nvGrpSpPr>
          <p:grpSpPr>
            <a:xfrm>
              <a:off x="3713525" y="4309200"/>
              <a:ext cx="231600" cy="834300"/>
              <a:chOff x="3713525" y="4309200"/>
              <a:chExt cx="231600" cy="834300"/>
            </a:xfrm>
          </p:grpSpPr>
          <p:sp>
            <p:nvSpPr>
              <p:cNvPr id="185" name="Google Shape;185;p11"/>
              <p:cNvSpPr/>
              <p:nvPr/>
            </p:nvSpPr>
            <p:spPr>
              <a:xfrm flipH="1">
                <a:off x="371352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11"/>
              <p:cNvSpPr/>
              <p:nvPr/>
            </p:nvSpPr>
            <p:spPr>
              <a:xfrm flipH="1">
                <a:off x="3713525"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11"/>
              <p:cNvSpPr/>
              <p:nvPr/>
            </p:nvSpPr>
            <p:spPr>
              <a:xfrm flipH="1">
                <a:off x="371352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11"/>
              <p:cNvSpPr/>
              <p:nvPr/>
            </p:nvSpPr>
            <p:spPr>
              <a:xfrm flipH="1">
                <a:off x="371352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9" name="Google Shape;189;p11"/>
            <p:cNvGrpSpPr/>
            <p:nvPr/>
          </p:nvGrpSpPr>
          <p:grpSpPr>
            <a:xfrm>
              <a:off x="1485398" y="4309200"/>
              <a:ext cx="231600" cy="834300"/>
              <a:chOff x="1485398" y="4309200"/>
              <a:chExt cx="231600" cy="834300"/>
            </a:xfrm>
          </p:grpSpPr>
          <p:sp>
            <p:nvSpPr>
              <p:cNvPr id="190" name="Google Shape;190;p11"/>
              <p:cNvSpPr/>
              <p:nvPr/>
            </p:nvSpPr>
            <p:spPr>
              <a:xfrm flipH="1">
                <a:off x="148539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11"/>
              <p:cNvSpPr/>
              <p:nvPr/>
            </p:nvSpPr>
            <p:spPr>
              <a:xfrm flipH="1">
                <a:off x="148539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11"/>
              <p:cNvSpPr/>
              <p:nvPr/>
            </p:nvSpPr>
            <p:spPr>
              <a:xfrm flipH="1">
                <a:off x="148539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11"/>
              <p:cNvSpPr/>
              <p:nvPr/>
            </p:nvSpPr>
            <p:spPr>
              <a:xfrm flipH="1">
                <a:off x="148539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4" name="Google Shape;194;p11"/>
            <p:cNvGrpSpPr/>
            <p:nvPr/>
          </p:nvGrpSpPr>
          <p:grpSpPr>
            <a:xfrm>
              <a:off x="4084879" y="4518900"/>
              <a:ext cx="231600" cy="624600"/>
              <a:chOff x="4084879" y="4518900"/>
              <a:chExt cx="231600" cy="624600"/>
            </a:xfrm>
          </p:grpSpPr>
          <p:sp>
            <p:nvSpPr>
              <p:cNvPr id="195" name="Google Shape;195;p11"/>
              <p:cNvSpPr/>
              <p:nvPr/>
            </p:nvSpPr>
            <p:spPr>
              <a:xfrm flipH="1">
                <a:off x="40848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1"/>
              <p:cNvSpPr/>
              <p:nvPr/>
            </p:nvSpPr>
            <p:spPr>
              <a:xfrm flipH="1">
                <a:off x="40848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1"/>
              <p:cNvSpPr/>
              <p:nvPr/>
            </p:nvSpPr>
            <p:spPr>
              <a:xfrm flipH="1">
                <a:off x="40848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8" name="Google Shape;198;p11"/>
            <p:cNvGrpSpPr/>
            <p:nvPr/>
          </p:nvGrpSpPr>
          <p:grpSpPr>
            <a:xfrm>
              <a:off x="2970816" y="4309200"/>
              <a:ext cx="231600" cy="834300"/>
              <a:chOff x="2970816" y="4309200"/>
              <a:chExt cx="231600" cy="834300"/>
            </a:xfrm>
          </p:grpSpPr>
          <p:sp>
            <p:nvSpPr>
              <p:cNvPr id="199" name="Google Shape;199;p11"/>
              <p:cNvSpPr/>
              <p:nvPr/>
            </p:nvSpPr>
            <p:spPr>
              <a:xfrm flipH="1">
                <a:off x="297081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1"/>
              <p:cNvSpPr/>
              <p:nvPr/>
            </p:nvSpPr>
            <p:spPr>
              <a:xfrm flipH="1">
                <a:off x="297081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1"/>
              <p:cNvSpPr/>
              <p:nvPr/>
            </p:nvSpPr>
            <p:spPr>
              <a:xfrm flipH="1">
                <a:off x="297081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1"/>
              <p:cNvSpPr/>
              <p:nvPr/>
            </p:nvSpPr>
            <p:spPr>
              <a:xfrm flipH="1">
                <a:off x="297081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3" name="Google Shape;203;p11"/>
            <p:cNvGrpSpPr/>
            <p:nvPr/>
          </p:nvGrpSpPr>
          <p:grpSpPr>
            <a:xfrm>
              <a:off x="4456234" y="4309200"/>
              <a:ext cx="231600" cy="834300"/>
              <a:chOff x="4456234" y="4309200"/>
              <a:chExt cx="231600" cy="834300"/>
            </a:xfrm>
          </p:grpSpPr>
          <p:sp>
            <p:nvSpPr>
              <p:cNvPr id="204" name="Google Shape;204;p11"/>
              <p:cNvSpPr/>
              <p:nvPr/>
            </p:nvSpPr>
            <p:spPr>
              <a:xfrm flipH="1">
                <a:off x="445623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1"/>
              <p:cNvSpPr/>
              <p:nvPr/>
            </p:nvSpPr>
            <p:spPr>
              <a:xfrm flipH="1">
                <a:off x="445623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1"/>
              <p:cNvSpPr/>
              <p:nvPr/>
            </p:nvSpPr>
            <p:spPr>
              <a:xfrm flipH="1">
                <a:off x="445623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1"/>
              <p:cNvSpPr/>
              <p:nvPr/>
            </p:nvSpPr>
            <p:spPr>
              <a:xfrm flipH="1">
                <a:off x="445623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8" name="Google Shape;208;p11"/>
            <p:cNvGrpSpPr/>
            <p:nvPr/>
          </p:nvGrpSpPr>
          <p:grpSpPr>
            <a:xfrm>
              <a:off x="4827588" y="4099200"/>
              <a:ext cx="231600" cy="1044300"/>
              <a:chOff x="4827588" y="4099200"/>
              <a:chExt cx="231600" cy="1044300"/>
            </a:xfrm>
          </p:grpSpPr>
          <p:sp>
            <p:nvSpPr>
              <p:cNvPr id="209" name="Google Shape;209;p11"/>
              <p:cNvSpPr/>
              <p:nvPr/>
            </p:nvSpPr>
            <p:spPr>
              <a:xfrm flipH="1">
                <a:off x="48275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11"/>
              <p:cNvSpPr/>
              <p:nvPr/>
            </p:nvSpPr>
            <p:spPr>
              <a:xfrm flipH="1">
                <a:off x="48275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11"/>
              <p:cNvSpPr/>
              <p:nvPr/>
            </p:nvSpPr>
            <p:spPr>
              <a:xfrm flipH="1">
                <a:off x="48275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11"/>
              <p:cNvSpPr/>
              <p:nvPr/>
            </p:nvSpPr>
            <p:spPr>
              <a:xfrm flipH="1">
                <a:off x="4827588"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11"/>
              <p:cNvSpPr/>
              <p:nvPr/>
            </p:nvSpPr>
            <p:spPr>
              <a:xfrm flipH="1">
                <a:off x="48275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4" name="Google Shape;214;p11"/>
            <p:cNvGrpSpPr/>
            <p:nvPr/>
          </p:nvGrpSpPr>
          <p:grpSpPr>
            <a:xfrm>
              <a:off x="5198943" y="4309200"/>
              <a:ext cx="231600" cy="834300"/>
              <a:chOff x="5198943" y="4309200"/>
              <a:chExt cx="231600" cy="834300"/>
            </a:xfrm>
          </p:grpSpPr>
          <p:sp>
            <p:nvSpPr>
              <p:cNvPr id="215" name="Google Shape;215;p11"/>
              <p:cNvSpPr/>
              <p:nvPr/>
            </p:nvSpPr>
            <p:spPr>
              <a:xfrm flipH="1">
                <a:off x="519894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11"/>
              <p:cNvSpPr/>
              <p:nvPr/>
            </p:nvSpPr>
            <p:spPr>
              <a:xfrm flipH="1">
                <a:off x="519894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11"/>
              <p:cNvSpPr/>
              <p:nvPr/>
            </p:nvSpPr>
            <p:spPr>
              <a:xfrm flipH="1">
                <a:off x="519894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11"/>
              <p:cNvSpPr/>
              <p:nvPr/>
            </p:nvSpPr>
            <p:spPr>
              <a:xfrm flipH="1">
                <a:off x="519894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9" name="Google Shape;219;p11"/>
            <p:cNvGrpSpPr/>
            <p:nvPr/>
          </p:nvGrpSpPr>
          <p:grpSpPr>
            <a:xfrm>
              <a:off x="5570297" y="4518900"/>
              <a:ext cx="231600" cy="624600"/>
              <a:chOff x="5570297" y="4518900"/>
              <a:chExt cx="231600" cy="624600"/>
            </a:xfrm>
          </p:grpSpPr>
          <p:sp>
            <p:nvSpPr>
              <p:cNvPr id="220" name="Google Shape;220;p11"/>
              <p:cNvSpPr/>
              <p:nvPr/>
            </p:nvSpPr>
            <p:spPr>
              <a:xfrm flipH="1">
                <a:off x="557029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11"/>
              <p:cNvSpPr/>
              <p:nvPr/>
            </p:nvSpPr>
            <p:spPr>
              <a:xfrm flipH="1">
                <a:off x="557029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11"/>
              <p:cNvSpPr/>
              <p:nvPr/>
            </p:nvSpPr>
            <p:spPr>
              <a:xfrm flipH="1">
                <a:off x="557029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3" name="Google Shape;223;p11"/>
            <p:cNvGrpSpPr/>
            <p:nvPr/>
          </p:nvGrpSpPr>
          <p:grpSpPr>
            <a:xfrm>
              <a:off x="5941652" y="4309200"/>
              <a:ext cx="231600" cy="834300"/>
              <a:chOff x="5941652" y="4309200"/>
              <a:chExt cx="231600" cy="834300"/>
            </a:xfrm>
          </p:grpSpPr>
          <p:sp>
            <p:nvSpPr>
              <p:cNvPr id="224" name="Google Shape;224;p11"/>
              <p:cNvSpPr/>
              <p:nvPr/>
            </p:nvSpPr>
            <p:spPr>
              <a:xfrm flipH="1">
                <a:off x="594165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11"/>
              <p:cNvSpPr/>
              <p:nvPr/>
            </p:nvSpPr>
            <p:spPr>
              <a:xfrm flipH="1">
                <a:off x="5941652"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11"/>
              <p:cNvSpPr/>
              <p:nvPr/>
            </p:nvSpPr>
            <p:spPr>
              <a:xfrm flipH="1">
                <a:off x="594165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11"/>
              <p:cNvSpPr/>
              <p:nvPr/>
            </p:nvSpPr>
            <p:spPr>
              <a:xfrm flipH="1">
                <a:off x="594165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8" name="Google Shape;228;p11"/>
            <p:cNvGrpSpPr/>
            <p:nvPr/>
          </p:nvGrpSpPr>
          <p:grpSpPr>
            <a:xfrm>
              <a:off x="6313006" y="4099200"/>
              <a:ext cx="231600" cy="1044300"/>
              <a:chOff x="6313006" y="4099200"/>
              <a:chExt cx="231600" cy="1044300"/>
            </a:xfrm>
          </p:grpSpPr>
          <p:sp>
            <p:nvSpPr>
              <p:cNvPr id="229" name="Google Shape;229;p11"/>
              <p:cNvSpPr/>
              <p:nvPr/>
            </p:nvSpPr>
            <p:spPr>
              <a:xfrm flipH="1">
                <a:off x="631300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11"/>
              <p:cNvSpPr/>
              <p:nvPr/>
            </p:nvSpPr>
            <p:spPr>
              <a:xfrm flipH="1">
                <a:off x="631300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11"/>
              <p:cNvSpPr/>
              <p:nvPr/>
            </p:nvSpPr>
            <p:spPr>
              <a:xfrm flipH="1">
                <a:off x="631300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11"/>
              <p:cNvSpPr/>
              <p:nvPr/>
            </p:nvSpPr>
            <p:spPr>
              <a:xfrm flipH="1">
                <a:off x="6313006"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11"/>
              <p:cNvSpPr/>
              <p:nvPr/>
            </p:nvSpPr>
            <p:spPr>
              <a:xfrm flipH="1">
                <a:off x="631300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4" name="Google Shape;234;p11"/>
            <p:cNvGrpSpPr/>
            <p:nvPr/>
          </p:nvGrpSpPr>
          <p:grpSpPr>
            <a:xfrm>
              <a:off x="6684361" y="4309200"/>
              <a:ext cx="231600" cy="834300"/>
              <a:chOff x="6684361" y="4309200"/>
              <a:chExt cx="231600" cy="834300"/>
            </a:xfrm>
          </p:grpSpPr>
          <p:sp>
            <p:nvSpPr>
              <p:cNvPr id="235" name="Google Shape;235;p11"/>
              <p:cNvSpPr/>
              <p:nvPr/>
            </p:nvSpPr>
            <p:spPr>
              <a:xfrm flipH="1">
                <a:off x="668436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11"/>
              <p:cNvSpPr/>
              <p:nvPr/>
            </p:nvSpPr>
            <p:spPr>
              <a:xfrm flipH="1">
                <a:off x="668436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11"/>
              <p:cNvSpPr/>
              <p:nvPr/>
            </p:nvSpPr>
            <p:spPr>
              <a:xfrm flipH="1">
                <a:off x="668436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11"/>
              <p:cNvSpPr/>
              <p:nvPr/>
            </p:nvSpPr>
            <p:spPr>
              <a:xfrm flipH="1">
                <a:off x="668436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9" name="Google Shape;239;p11"/>
            <p:cNvGrpSpPr/>
            <p:nvPr/>
          </p:nvGrpSpPr>
          <p:grpSpPr>
            <a:xfrm>
              <a:off x="7055715" y="4518900"/>
              <a:ext cx="231600" cy="624600"/>
              <a:chOff x="7055715" y="4518900"/>
              <a:chExt cx="231600" cy="624600"/>
            </a:xfrm>
          </p:grpSpPr>
          <p:sp>
            <p:nvSpPr>
              <p:cNvPr id="240" name="Google Shape;240;p11"/>
              <p:cNvSpPr/>
              <p:nvPr/>
            </p:nvSpPr>
            <p:spPr>
              <a:xfrm flipH="1">
                <a:off x="705571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11"/>
              <p:cNvSpPr/>
              <p:nvPr/>
            </p:nvSpPr>
            <p:spPr>
              <a:xfrm flipH="1">
                <a:off x="705571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11"/>
              <p:cNvSpPr/>
              <p:nvPr/>
            </p:nvSpPr>
            <p:spPr>
              <a:xfrm flipH="1">
                <a:off x="705571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3" name="Google Shape;243;p11"/>
            <p:cNvGrpSpPr/>
            <p:nvPr/>
          </p:nvGrpSpPr>
          <p:grpSpPr>
            <a:xfrm>
              <a:off x="7798424" y="4099200"/>
              <a:ext cx="231600" cy="1044300"/>
              <a:chOff x="7798424" y="4099200"/>
              <a:chExt cx="231600" cy="1044300"/>
            </a:xfrm>
          </p:grpSpPr>
          <p:sp>
            <p:nvSpPr>
              <p:cNvPr id="244" name="Google Shape;244;p11"/>
              <p:cNvSpPr/>
              <p:nvPr/>
            </p:nvSpPr>
            <p:spPr>
              <a:xfrm flipH="1">
                <a:off x="779842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11"/>
              <p:cNvSpPr/>
              <p:nvPr/>
            </p:nvSpPr>
            <p:spPr>
              <a:xfrm flipH="1">
                <a:off x="779842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11"/>
              <p:cNvSpPr/>
              <p:nvPr/>
            </p:nvSpPr>
            <p:spPr>
              <a:xfrm flipH="1">
                <a:off x="779842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11"/>
              <p:cNvSpPr/>
              <p:nvPr/>
            </p:nvSpPr>
            <p:spPr>
              <a:xfrm flipH="1">
                <a:off x="7798424"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11"/>
              <p:cNvSpPr/>
              <p:nvPr/>
            </p:nvSpPr>
            <p:spPr>
              <a:xfrm flipH="1">
                <a:off x="779842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9" name="Google Shape;249;p11"/>
            <p:cNvGrpSpPr/>
            <p:nvPr/>
          </p:nvGrpSpPr>
          <p:grpSpPr>
            <a:xfrm>
              <a:off x="8169779" y="4309200"/>
              <a:ext cx="231600" cy="834300"/>
              <a:chOff x="8169779" y="4309200"/>
              <a:chExt cx="231600" cy="834300"/>
            </a:xfrm>
          </p:grpSpPr>
          <p:sp>
            <p:nvSpPr>
              <p:cNvPr id="250" name="Google Shape;250;p11"/>
              <p:cNvSpPr/>
              <p:nvPr/>
            </p:nvSpPr>
            <p:spPr>
              <a:xfrm flipH="1">
                <a:off x="81697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11"/>
              <p:cNvSpPr/>
              <p:nvPr/>
            </p:nvSpPr>
            <p:spPr>
              <a:xfrm flipH="1">
                <a:off x="8169779"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11"/>
              <p:cNvSpPr/>
              <p:nvPr/>
            </p:nvSpPr>
            <p:spPr>
              <a:xfrm flipH="1">
                <a:off x="81697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11"/>
              <p:cNvSpPr/>
              <p:nvPr/>
            </p:nvSpPr>
            <p:spPr>
              <a:xfrm flipH="1">
                <a:off x="81697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4" name="Google Shape;254;p11"/>
            <p:cNvGrpSpPr/>
            <p:nvPr/>
          </p:nvGrpSpPr>
          <p:grpSpPr>
            <a:xfrm>
              <a:off x="7427070" y="4309200"/>
              <a:ext cx="231600" cy="834300"/>
              <a:chOff x="7427070" y="4309200"/>
              <a:chExt cx="231600" cy="834300"/>
            </a:xfrm>
          </p:grpSpPr>
          <p:sp>
            <p:nvSpPr>
              <p:cNvPr id="255" name="Google Shape;255;p11"/>
              <p:cNvSpPr/>
              <p:nvPr/>
            </p:nvSpPr>
            <p:spPr>
              <a:xfrm flipH="1">
                <a:off x="7427070"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11"/>
              <p:cNvSpPr/>
              <p:nvPr/>
            </p:nvSpPr>
            <p:spPr>
              <a:xfrm flipH="1">
                <a:off x="7427070"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11"/>
              <p:cNvSpPr/>
              <p:nvPr/>
            </p:nvSpPr>
            <p:spPr>
              <a:xfrm flipH="1">
                <a:off x="7427070"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11"/>
              <p:cNvSpPr/>
              <p:nvPr/>
            </p:nvSpPr>
            <p:spPr>
              <a:xfrm flipH="1">
                <a:off x="7427070"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9" name="Google Shape;259;p11"/>
            <p:cNvGrpSpPr/>
            <p:nvPr/>
          </p:nvGrpSpPr>
          <p:grpSpPr>
            <a:xfrm>
              <a:off x="8541133" y="4518900"/>
              <a:ext cx="231600" cy="624600"/>
              <a:chOff x="8541133" y="4518900"/>
              <a:chExt cx="231600" cy="624600"/>
            </a:xfrm>
          </p:grpSpPr>
          <p:sp>
            <p:nvSpPr>
              <p:cNvPr id="260" name="Google Shape;260;p11"/>
              <p:cNvSpPr/>
              <p:nvPr/>
            </p:nvSpPr>
            <p:spPr>
              <a:xfrm flipH="1">
                <a:off x="854113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11"/>
              <p:cNvSpPr/>
              <p:nvPr/>
            </p:nvSpPr>
            <p:spPr>
              <a:xfrm flipH="1">
                <a:off x="854113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11"/>
              <p:cNvSpPr/>
              <p:nvPr/>
            </p:nvSpPr>
            <p:spPr>
              <a:xfrm flipH="1">
                <a:off x="854113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3" name="Google Shape;263;p11"/>
            <p:cNvGrpSpPr/>
            <p:nvPr/>
          </p:nvGrpSpPr>
          <p:grpSpPr>
            <a:xfrm>
              <a:off x="8912488" y="4309200"/>
              <a:ext cx="231600" cy="834300"/>
              <a:chOff x="8912488" y="4309200"/>
              <a:chExt cx="231600" cy="834300"/>
            </a:xfrm>
          </p:grpSpPr>
          <p:sp>
            <p:nvSpPr>
              <p:cNvPr id="264" name="Google Shape;264;p11"/>
              <p:cNvSpPr/>
              <p:nvPr/>
            </p:nvSpPr>
            <p:spPr>
              <a:xfrm flipH="1">
                <a:off x="89124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11"/>
              <p:cNvSpPr/>
              <p:nvPr/>
            </p:nvSpPr>
            <p:spPr>
              <a:xfrm flipH="1">
                <a:off x="89124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11"/>
              <p:cNvSpPr/>
              <p:nvPr/>
            </p:nvSpPr>
            <p:spPr>
              <a:xfrm flipH="1">
                <a:off x="89124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11"/>
              <p:cNvSpPr/>
              <p:nvPr/>
            </p:nvSpPr>
            <p:spPr>
              <a:xfrm flipH="1">
                <a:off x="89124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68" name="Google Shape;268;p11"/>
          <p:cNvSpPr txBox="1">
            <a:spLocks noGrp="1"/>
          </p:cNvSpPr>
          <p:nvPr>
            <p:ph type="title" hasCustomPrompt="1"/>
          </p:nvPr>
        </p:nvSpPr>
        <p:spPr>
          <a:xfrm>
            <a:off x="1388625" y="772725"/>
            <a:ext cx="6366900" cy="1863300"/>
          </a:xfrm>
          <a:prstGeom prst="rect">
            <a:avLst/>
          </a:prstGeom>
        </p:spPr>
        <p:txBody>
          <a:bodyPr spcFirstLastPara="1" wrap="square" lIns="91425" tIns="91425" rIns="91425" bIns="91425" anchor="ctr" anchorCtr="0"/>
          <a:lstStyle>
            <a:lvl1pPr lvl="0" algn="ctr">
              <a:spcBef>
                <a:spcPts val="0"/>
              </a:spcBef>
              <a:spcAft>
                <a:spcPts val="0"/>
              </a:spcAft>
              <a:buClr>
                <a:schemeClr val="lt1"/>
              </a:buClr>
              <a:buSzPts val="8000"/>
              <a:buNone/>
              <a:defRPr sz="8000">
                <a:solidFill>
                  <a:schemeClr val="lt1"/>
                </a:solidFill>
              </a:defRPr>
            </a:lvl1pPr>
            <a:lvl2pPr lvl="1" algn="ctr">
              <a:spcBef>
                <a:spcPts val="0"/>
              </a:spcBef>
              <a:spcAft>
                <a:spcPts val="0"/>
              </a:spcAft>
              <a:buClr>
                <a:schemeClr val="lt1"/>
              </a:buClr>
              <a:buSzPts val="8000"/>
              <a:buNone/>
              <a:defRPr sz="8000">
                <a:solidFill>
                  <a:schemeClr val="lt1"/>
                </a:solidFill>
              </a:defRPr>
            </a:lvl2pPr>
            <a:lvl3pPr lvl="2" algn="ctr">
              <a:spcBef>
                <a:spcPts val="0"/>
              </a:spcBef>
              <a:spcAft>
                <a:spcPts val="0"/>
              </a:spcAft>
              <a:buClr>
                <a:schemeClr val="lt1"/>
              </a:buClr>
              <a:buSzPts val="8000"/>
              <a:buNone/>
              <a:defRPr sz="8000">
                <a:solidFill>
                  <a:schemeClr val="lt1"/>
                </a:solidFill>
              </a:defRPr>
            </a:lvl3pPr>
            <a:lvl4pPr lvl="3" algn="ctr">
              <a:spcBef>
                <a:spcPts val="0"/>
              </a:spcBef>
              <a:spcAft>
                <a:spcPts val="0"/>
              </a:spcAft>
              <a:buClr>
                <a:schemeClr val="lt1"/>
              </a:buClr>
              <a:buSzPts val="8000"/>
              <a:buNone/>
              <a:defRPr sz="8000">
                <a:solidFill>
                  <a:schemeClr val="lt1"/>
                </a:solidFill>
              </a:defRPr>
            </a:lvl4pPr>
            <a:lvl5pPr lvl="4" algn="ctr">
              <a:spcBef>
                <a:spcPts val="0"/>
              </a:spcBef>
              <a:spcAft>
                <a:spcPts val="0"/>
              </a:spcAft>
              <a:buClr>
                <a:schemeClr val="lt1"/>
              </a:buClr>
              <a:buSzPts val="8000"/>
              <a:buNone/>
              <a:defRPr sz="8000">
                <a:solidFill>
                  <a:schemeClr val="lt1"/>
                </a:solidFill>
              </a:defRPr>
            </a:lvl5pPr>
            <a:lvl6pPr lvl="5" algn="ctr">
              <a:spcBef>
                <a:spcPts val="0"/>
              </a:spcBef>
              <a:spcAft>
                <a:spcPts val="0"/>
              </a:spcAft>
              <a:buClr>
                <a:schemeClr val="lt1"/>
              </a:buClr>
              <a:buSzPts val="8000"/>
              <a:buNone/>
              <a:defRPr sz="8000">
                <a:solidFill>
                  <a:schemeClr val="lt1"/>
                </a:solidFill>
              </a:defRPr>
            </a:lvl6pPr>
            <a:lvl7pPr lvl="6" algn="ctr">
              <a:spcBef>
                <a:spcPts val="0"/>
              </a:spcBef>
              <a:spcAft>
                <a:spcPts val="0"/>
              </a:spcAft>
              <a:buClr>
                <a:schemeClr val="lt1"/>
              </a:buClr>
              <a:buSzPts val="8000"/>
              <a:buNone/>
              <a:defRPr sz="8000">
                <a:solidFill>
                  <a:schemeClr val="lt1"/>
                </a:solidFill>
              </a:defRPr>
            </a:lvl7pPr>
            <a:lvl8pPr lvl="7" algn="ctr">
              <a:spcBef>
                <a:spcPts val="0"/>
              </a:spcBef>
              <a:spcAft>
                <a:spcPts val="0"/>
              </a:spcAft>
              <a:buClr>
                <a:schemeClr val="lt1"/>
              </a:buClr>
              <a:buSzPts val="8000"/>
              <a:buNone/>
              <a:defRPr sz="8000">
                <a:solidFill>
                  <a:schemeClr val="lt1"/>
                </a:solidFill>
              </a:defRPr>
            </a:lvl8pPr>
            <a:lvl9pPr lvl="8" algn="ctr">
              <a:spcBef>
                <a:spcPts val="0"/>
              </a:spcBef>
              <a:spcAft>
                <a:spcPts val="0"/>
              </a:spcAft>
              <a:buClr>
                <a:schemeClr val="lt1"/>
              </a:buClr>
              <a:buSzPts val="8000"/>
              <a:buNone/>
              <a:defRPr sz="8000">
                <a:solidFill>
                  <a:schemeClr val="lt1"/>
                </a:solidFill>
              </a:defRPr>
            </a:lvl9pPr>
          </a:lstStyle>
          <a:p>
            <a:r>
              <a:t>xx%</a:t>
            </a:r>
          </a:p>
        </p:txBody>
      </p:sp>
      <p:sp>
        <p:nvSpPr>
          <p:cNvPr id="269" name="Google Shape;269;p11"/>
          <p:cNvSpPr txBox="1">
            <a:spLocks noGrp="1"/>
          </p:cNvSpPr>
          <p:nvPr>
            <p:ph type="body" idx="1"/>
          </p:nvPr>
        </p:nvSpPr>
        <p:spPr>
          <a:xfrm>
            <a:off x="1388625" y="2712300"/>
            <a:ext cx="6366900" cy="1111200"/>
          </a:xfrm>
          <a:prstGeom prst="rect">
            <a:avLst/>
          </a:prstGeom>
        </p:spPr>
        <p:txBody>
          <a:bodyPr spcFirstLastPara="1" wrap="square" lIns="91425" tIns="91425" rIns="91425" bIns="91425" anchor="t" anchorCtr="0"/>
          <a:lstStyle>
            <a:lvl1pPr marL="457200" lvl="0" indent="-311150" algn="ctr">
              <a:spcBef>
                <a:spcPts val="0"/>
              </a:spcBef>
              <a:spcAft>
                <a:spcPts val="0"/>
              </a:spcAft>
              <a:buClr>
                <a:schemeClr val="lt1"/>
              </a:buClr>
              <a:buSzPts val="1300"/>
              <a:buChar char="●"/>
              <a:defRPr>
                <a:solidFill>
                  <a:schemeClr val="lt1"/>
                </a:solidFill>
              </a:defRPr>
            </a:lvl1pPr>
            <a:lvl2pPr marL="914400" lvl="1" indent="-298450" algn="ctr">
              <a:spcBef>
                <a:spcPts val="1600"/>
              </a:spcBef>
              <a:spcAft>
                <a:spcPts val="0"/>
              </a:spcAft>
              <a:buClr>
                <a:schemeClr val="lt1"/>
              </a:buClr>
              <a:buSzPts val="1100"/>
              <a:buChar char="○"/>
              <a:defRPr>
                <a:solidFill>
                  <a:schemeClr val="lt1"/>
                </a:solidFill>
              </a:defRPr>
            </a:lvl2pPr>
            <a:lvl3pPr marL="1371600" lvl="2" indent="-298450" algn="ctr">
              <a:spcBef>
                <a:spcPts val="1600"/>
              </a:spcBef>
              <a:spcAft>
                <a:spcPts val="0"/>
              </a:spcAft>
              <a:buClr>
                <a:schemeClr val="lt1"/>
              </a:buClr>
              <a:buSzPts val="1100"/>
              <a:buChar char="■"/>
              <a:defRPr>
                <a:solidFill>
                  <a:schemeClr val="lt1"/>
                </a:solidFill>
              </a:defRPr>
            </a:lvl3pPr>
            <a:lvl4pPr marL="1828800" lvl="3" indent="-298450" algn="ctr">
              <a:spcBef>
                <a:spcPts val="1600"/>
              </a:spcBef>
              <a:spcAft>
                <a:spcPts val="0"/>
              </a:spcAft>
              <a:buClr>
                <a:schemeClr val="lt1"/>
              </a:buClr>
              <a:buSzPts val="1100"/>
              <a:buChar char="●"/>
              <a:defRPr>
                <a:solidFill>
                  <a:schemeClr val="lt1"/>
                </a:solidFill>
              </a:defRPr>
            </a:lvl4pPr>
            <a:lvl5pPr marL="2286000" lvl="4" indent="-298450" algn="ctr">
              <a:spcBef>
                <a:spcPts val="1600"/>
              </a:spcBef>
              <a:spcAft>
                <a:spcPts val="0"/>
              </a:spcAft>
              <a:buClr>
                <a:schemeClr val="lt1"/>
              </a:buClr>
              <a:buSzPts val="1100"/>
              <a:buChar char="○"/>
              <a:defRPr>
                <a:solidFill>
                  <a:schemeClr val="lt1"/>
                </a:solidFill>
              </a:defRPr>
            </a:lvl5pPr>
            <a:lvl6pPr marL="2743200" lvl="5" indent="-298450" algn="ctr">
              <a:spcBef>
                <a:spcPts val="1600"/>
              </a:spcBef>
              <a:spcAft>
                <a:spcPts val="0"/>
              </a:spcAft>
              <a:buClr>
                <a:schemeClr val="lt1"/>
              </a:buClr>
              <a:buSzPts val="1100"/>
              <a:buChar char="■"/>
              <a:defRPr>
                <a:solidFill>
                  <a:schemeClr val="lt1"/>
                </a:solidFill>
              </a:defRPr>
            </a:lvl6pPr>
            <a:lvl7pPr marL="3200400" lvl="6" indent="-298450" algn="ctr">
              <a:spcBef>
                <a:spcPts val="1600"/>
              </a:spcBef>
              <a:spcAft>
                <a:spcPts val="0"/>
              </a:spcAft>
              <a:buClr>
                <a:schemeClr val="lt1"/>
              </a:buClr>
              <a:buSzPts val="1100"/>
              <a:buChar char="●"/>
              <a:defRPr>
                <a:solidFill>
                  <a:schemeClr val="lt1"/>
                </a:solidFill>
              </a:defRPr>
            </a:lvl7pPr>
            <a:lvl8pPr marL="3657600" lvl="7" indent="-298450" algn="ctr">
              <a:spcBef>
                <a:spcPts val="1600"/>
              </a:spcBef>
              <a:spcAft>
                <a:spcPts val="0"/>
              </a:spcAft>
              <a:buClr>
                <a:schemeClr val="lt1"/>
              </a:buClr>
              <a:buSzPts val="1100"/>
              <a:buChar char="○"/>
              <a:defRPr>
                <a:solidFill>
                  <a:schemeClr val="lt1"/>
                </a:solidFill>
              </a:defRPr>
            </a:lvl8pPr>
            <a:lvl9pPr marL="4114800" lvl="8" indent="-298450" algn="ctr">
              <a:spcBef>
                <a:spcPts val="1600"/>
              </a:spcBef>
              <a:spcAft>
                <a:spcPts val="1600"/>
              </a:spcAft>
              <a:buClr>
                <a:schemeClr val="lt1"/>
              </a:buClr>
              <a:buSzPts val="1100"/>
              <a:buChar char="■"/>
              <a:defRPr>
                <a:solidFill>
                  <a:schemeClr val="lt1"/>
                </a:solidFill>
              </a:defRPr>
            </a:lvl9pPr>
          </a:lstStyle>
          <a:p>
            <a:endParaRPr/>
          </a:p>
        </p:txBody>
      </p:sp>
      <p:sp>
        <p:nvSpPr>
          <p:cNvPr id="270" name="Google Shape;270;p11"/>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71"/>
        <p:cNvGrpSpPr/>
        <p:nvPr/>
      </p:nvGrpSpPr>
      <p:grpSpPr>
        <a:xfrm>
          <a:off x="0" y="0"/>
          <a:ext cx="0" cy="0"/>
          <a:chOff x="0" y="0"/>
          <a:chExt cx="0" cy="0"/>
        </a:xfrm>
      </p:grpSpPr>
      <p:sp>
        <p:nvSpPr>
          <p:cNvPr id="272" name="Google Shape;272;p12"/>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49"/>
        <p:cNvGrpSpPr/>
        <p:nvPr/>
      </p:nvGrpSpPr>
      <p:grpSpPr>
        <a:xfrm>
          <a:off x="0" y="0"/>
          <a:ext cx="0" cy="0"/>
          <a:chOff x="0" y="0"/>
          <a:chExt cx="0" cy="0"/>
        </a:xfrm>
      </p:grpSpPr>
      <p:grpSp>
        <p:nvGrpSpPr>
          <p:cNvPr id="50" name="Google Shape;50;p3"/>
          <p:cNvGrpSpPr/>
          <p:nvPr/>
        </p:nvGrpSpPr>
        <p:grpSpPr>
          <a:xfrm>
            <a:off x="146769" y="3406"/>
            <a:ext cx="1233215" cy="1384535"/>
            <a:chOff x="146769" y="3406"/>
            <a:chExt cx="1233215" cy="1384535"/>
          </a:xfrm>
        </p:grpSpPr>
        <p:grpSp>
          <p:nvGrpSpPr>
            <p:cNvPr id="51" name="Google Shape;51;p3"/>
            <p:cNvGrpSpPr/>
            <p:nvPr/>
          </p:nvGrpSpPr>
          <p:grpSpPr>
            <a:xfrm>
              <a:off x="1063183" y="3406"/>
              <a:ext cx="316800" cy="688513"/>
              <a:chOff x="1063183" y="3406"/>
              <a:chExt cx="316800" cy="688513"/>
            </a:xfrm>
          </p:grpSpPr>
          <p:sp>
            <p:nvSpPr>
              <p:cNvPr id="52" name="Google Shape;52;p3"/>
              <p:cNvSpPr/>
              <p:nvPr/>
            </p:nvSpPr>
            <p:spPr>
              <a:xfrm rot="10800000">
                <a:off x="1063183"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3"/>
              <p:cNvSpPr/>
              <p:nvPr/>
            </p:nvSpPr>
            <p:spPr>
              <a:xfrm rot="10800000">
                <a:off x="1063183"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4" name="Google Shape;54;p3"/>
            <p:cNvGrpSpPr/>
            <p:nvPr/>
          </p:nvGrpSpPr>
          <p:grpSpPr>
            <a:xfrm>
              <a:off x="604976" y="3406"/>
              <a:ext cx="316800" cy="1036524"/>
              <a:chOff x="604976" y="3406"/>
              <a:chExt cx="316800" cy="1036524"/>
            </a:xfrm>
          </p:grpSpPr>
          <p:sp>
            <p:nvSpPr>
              <p:cNvPr id="55" name="Google Shape;55;p3"/>
              <p:cNvSpPr/>
              <p:nvPr/>
            </p:nvSpPr>
            <p:spPr>
              <a:xfrm rot="10800000">
                <a:off x="604976"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3"/>
              <p:cNvSpPr/>
              <p:nvPr/>
            </p:nvSpPr>
            <p:spPr>
              <a:xfrm rot="10800000">
                <a:off x="604976" y="3430"/>
                <a:ext cx="316800" cy="1036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3"/>
              <p:cNvSpPr/>
              <p:nvPr/>
            </p:nvSpPr>
            <p:spPr>
              <a:xfrm rot="10800000">
                <a:off x="604976"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 name="Google Shape;58;p3"/>
            <p:cNvGrpSpPr/>
            <p:nvPr/>
          </p:nvGrpSpPr>
          <p:grpSpPr>
            <a:xfrm>
              <a:off x="146769" y="3406"/>
              <a:ext cx="316800" cy="1384535"/>
              <a:chOff x="146769" y="3406"/>
              <a:chExt cx="316800" cy="1384535"/>
            </a:xfrm>
          </p:grpSpPr>
          <p:sp>
            <p:nvSpPr>
              <p:cNvPr id="59" name="Google Shape;59;p3"/>
              <p:cNvSpPr/>
              <p:nvPr/>
            </p:nvSpPr>
            <p:spPr>
              <a:xfrm rot="10800000">
                <a:off x="146769"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3"/>
              <p:cNvSpPr/>
              <p:nvPr/>
            </p:nvSpPr>
            <p:spPr>
              <a:xfrm rot="10800000">
                <a:off x="146769" y="3441"/>
                <a:ext cx="316800" cy="1384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3"/>
              <p:cNvSpPr/>
              <p:nvPr/>
            </p:nvSpPr>
            <p:spPr>
              <a:xfrm rot="10800000">
                <a:off x="146769" y="3430"/>
                <a:ext cx="316800" cy="1036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3"/>
              <p:cNvSpPr/>
              <p:nvPr/>
            </p:nvSpPr>
            <p:spPr>
              <a:xfrm rot="10800000">
                <a:off x="146769"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3" name="Google Shape;63;p3"/>
          <p:cNvGrpSpPr/>
          <p:nvPr/>
        </p:nvGrpSpPr>
        <p:grpSpPr>
          <a:xfrm>
            <a:off x="6775084" y="2904008"/>
            <a:ext cx="2186148" cy="2239500"/>
            <a:chOff x="6775084" y="2904008"/>
            <a:chExt cx="2186148" cy="2239500"/>
          </a:xfrm>
        </p:grpSpPr>
        <p:grpSp>
          <p:nvGrpSpPr>
            <p:cNvPr id="64" name="Google Shape;64;p3"/>
            <p:cNvGrpSpPr/>
            <p:nvPr/>
          </p:nvGrpSpPr>
          <p:grpSpPr>
            <a:xfrm>
              <a:off x="6775084" y="4253708"/>
              <a:ext cx="409500" cy="889800"/>
              <a:chOff x="6775084" y="4253708"/>
              <a:chExt cx="409500" cy="889800"/>
            </a:xfrm>
          </p:grpSpPr>
          <p:sp>
            <p:nvSpPr>
              <p:cNvPr id="65" name="Google Shape;65;p3"/>
              <p:cNvSpPr/>
              <p:nvPr/>
            </p:nvSpPr>
            <p:spPr>
              <a:xfrm>
                <a:off x="6775084"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3"/>
              <p:cNvSpPr/>
              <p:nvPr/>
            </p:nvSpPr>
            <p:spPr>
              <a:xfrm>
                <a:off x="6775084"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7" name="Google Shape;67;p3"/>
            <p:cNvGrpSpPr/>
            <p:nvPr/>
          </p:nvGrpSpPr>
          <p:grpSpPr>
            <a:xfrm>
              <a:off x="7367299" y="3804008"/>
              <a:ext cx="409500" cy="1339500"/>
              <a:chOff x="7367299" y="3804008"/>
              <a:chExt cx="409500" cy="1339500"/>
            </a:xfrm>
          </p:grpSpPr>
          <p:sp>
            <p:nvSpPr>
              <p:cNvPr id="68" name="Google Shape;68;p3"/>
              <p:cNvSpPr/>
              <p:nvPr/>
            </p:nvSpPr>
            <p:spPr>
              <a:xfrm>
                <a:off x="7367299"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3"/>
              <p:cNvSpPr/>
              <p:nvPr/>
            </p:nvSpPr>
            <p:spPr>
              <a:xfrm>
                <a:off x="7367299"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3"/>
              <p:cNvSpPr/>
              <p:nvPr/>
            </p:nvSpPr>
            <p:spPr>
              <a:xfrm>
                <a:off x="7367299"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1" name="Google Shape;71;p3"/>
            <p:cNvGrpSpPr/>
            <p:nvPr/>
          </p:nvGrpSpPr>
          <p:grpSpPr>
            <a:xfrm>
              <a:off x="7959516" y="3354008"/>
              <a:ext cx="409500" cy="1789500"/>
              <a:chOff x="7959516" y="3354008"/>
              <a:chExt cx="409500" cy="1789500"/>
            </a:xfrm>
          </p:grpSpPr>
          <p:sp>
            <p:nvSpPr>
              <p:cNvPr id="72" name="Google Shape;72;p3"/>
              <p:cNvSpPr/>
              <p:nvPr/>
            </p:nvSpPr>
            <p:spPr>
              <a:xfrm>
                <a:off x="7959516"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3"/>
              <p:cNvSpPr/>
              <p:nvPr/>
            </p:nvSpPr>
            <p:spPr>
              <a:xfrm>
                <a:off x="7959516"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3"/>
              <p:cNvSpPr/>
              <p:nvPr/>
            </p:nvSpPr>
            <p:spPr>
              <a:xfrm>
                <a:off x="7959516"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3"/>
              <p:cNvSpPr/>
              <p:nvPr/>
            </p:nvSpPr>
            <p:spPr>
              <a:xfrm>
                <a:off x="7959516"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 name="Google Shape;76;p3"/>
            <p:cNvGrpSpPr/>
            <p:nvPr/>
          </p:nvGrpSpPr>
          <p:grpSpPr>
            <a:xfrm>
              <a:off x="8551731" y="2904008"/>
              <a:ext cx="409500" cy="2239500"/>
              <a:chOff x="8551731" y="2904008"/>
              <a:chExt cx="409500" cy="2239500"/>
            </a:xfrm>
          </p:grpSpPr>
          <p:sp>
            <p:nvSpPr>
              <p:cNvPr id="77" name="Google Shape;77;p3"/>
              <p:cNvSpPr/>
              <p:nvPr/>
            </p:nvSpPr>
            <p:spPr>
              <a:xfrm>
                <a:off x="8551731"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3"/>
              <p:cNvSpPr/>
              <p:nvPr/>
            </p:nvSpPr>
            <p:spPr>
              <a:xfrm>
                <a:off x="8551731"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3"/>
              <p:cNvSpPr/>
              <p:nvPr/>
            </p:nvSpPr>
            <p:spPr>
              <a:xfrm>
                <a:off x="8551731"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3"/>
              <p:cNvSpPr/>
              <p:nvPr/>
            </p:nvSpPr>
            <p:spPr>
              <a:xfrm>
                <a:off x="8551731" y="2904008"/>
                <a:ext cx="409500" cy="22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3"/>
              <p:cNvSpPr/>
              <p:nvPr/>
            </p:nvSpPr>
            <p:spPr>
              <a:xfrm>
                <a:off x="8551731"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82" name="Google Shape;82;p3"/>
          <p:cNvSpPr txBox="1">
            <a:spLocks noGrp="1"/>
          </p:cNvSpPr>
          <p:nvPr>
            <p:ph type="title"/>
          </p:nvPr>
        </p:nvSpPr>
        <p:spPr>
          <a:xfrm>
            <a:off x="824000" y="1613825"/>
            <a:ext cx="5857800" cy="1872900"/>
          </a:xfrm>
          <a:prstGeom prst="rect">
            <a:avLst/>
          </a:prstGeom>
        </p:spPr>
        <p:txBody>
          <a:bodyPr spcFirstLastPara="1" wrap="square" lIns="91425" tIns="91425" rIns="91425" bIns="91425" anchor="ctr" anchorCtr="0"/>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83" name="Google Shape;83;p3"/>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84"/>
        <p:cNvGrpSpPr/>
        <p:nvPr/>
      </p:nvGrpSpPr>
      <p:grpSpPr>
        <a:xfrm>
          <a:off x="0" y="0"/>
          <a:ext cx="0" cy="0"/>
          <a:chOff x="0" y="0"/>
          <a:chExt cx="0" cy="0"/>
        </a:xfrm>
      </p:grpSpPr>
      <p:grpSp>
        <p:nvGrpSpPr>
          <p:cNvPr id="85" name="Google Shape;85;p4"/>
          <p:cNvGrpSpPr/>
          <p:nvPr/>
        </p:nvGrpSpPr>
        <p:grpSpPr>
          <a:xfrm>
            <a:off x="625966" y="299376"/>
            <a:ext cx="999312" cy="999312"/>
            <a:chOff x="348199" y="179450"/>
            <a:chExt cx="1116300" cy="1116300"/>
          </a:xfrm>
        </p:grpSpPr>
        <p:sp>
          <p:nvSpPr>
            <p:cNvPr id="86" name="Google Shape;86;p4"/>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4"/>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8" name="Google Shape;88;p4"/>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89" name="Google Shape;89;p4"/>
          <p:cNvSpPr txBox="1">
            <a:spLocks noGrp="1"/>
          </p:cNvSpPr>
          <p:nvPr>
            <p:ph type="body" idx="1"/>
          </p:nvPr>
        </p:nvSpPr>
        <p:spPr>
          <a:xfrm>
            <a:off x="1303800" y="1990050"/>
            <a:ext cx="7030500" cy="25416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90" name="Google Shape;90;p4"/>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91"/>
        <p:cNvGrpSpPr/>
        <p:nvPr/>
      </p:nvGrpSpPr>
      <p:grpSpPr>
        <a:xfrm>
          <a:off x="0" y="0"/>
          <a:ext cx="0" cy="0"/>
          <a:chOff x="0" y="0"/>
          <a:chExt cx="0" cy="0"/>
        </a:xfrm>
      </p:grpSpPr>
      <p:grpSp>
        <p:nvGrpSpPr>
          <p:cNvPr id="92" name="Google Shape;92;p5"/>
          <p:cNvGrpSpPr/>
          <p:nvPr/>
        </p:nvGrpSpPr>
        <p:grpSpPr>
          <a:xfrm>
            <a:off x="625966" y="299376"/>
            <a:ext cx="999312" cy="999312"/>
            <a:chOff x="348199" y="179450"/>
            <a:chExt cx="1116300" cy="1116300"/>
          </a:xfrm>
        </p:grpSpPr>
        <p:sp>
          <p:nvSpPr>
            <p:cNvPr id="93" name="Google Shape;93;p5"/>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5"/>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 name="Google Shape;95;p5"/>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96" name="Google Shape;96;p5"/>
          <p:cNvSpPr txBox="1">
            <a:spLocks noGrp="1"/>
          </p:cNvSpPr>
          <p:nvPr>
            <p:ph type="body" idx="1"/>
          </p:nvPr>
        </p:nvSpPr>
        <p:spPr>
          <a:xfrm>
            <a:off x="1303800" y="1990050"/>
            <a:ext cx="3430500" cy="25416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97" name="Google Shape;97;p5"/>
          <p:cNvSpPr txBox="1">
            <a:spLocks noGrp="1"/>
          </p:cNvSpPr>
          <p:nvPr>
            <p:ph type="body" idx="2"/>
          </p:nvPr>
        </p:nvSpPr>
        <p:spPr>
          <a:xfrm>
            <a:off x="4903650" y="1990050"/>
            <a:ext cx="3430500" cy="25416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98" name="Google Shape;98;p5"/>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9"/>
        <p:cNvGrpSpPr/>
        <p:nvPr/>
      </p:nvGrpSpPr>
      <p:grpSpPr>
        <a:xfrm>
          <a:off x="0" y="0"/>
          <a:ext cx="0" cy="0"/>
          <a:chOff x="0" y="0"/>
          <a:chExt cx="0" cy="0"/>
        </a:xfrm>
      </p:grpSpPr>
      <p:grpSp>
        <p:nvGrpSpPr>
          <p:cNvPr id="100" name="Google Shape;100;p6"/>
          <p:cNvGrpSpPr/>
          <p:nvPr/>
        </p:nvGrpSpPr>
        <p:grpSpPr>
          <a:xfrm>
            <a:off x="625966" y="299376"/>
            <a:ext cx="999312" cy="999312"/>
            <a:chOff x="348199" y="179450"/>
            <a:chExt cx="1116300" cy="1116300"/>
          </a:xfrm>
        </p:grpSpPr>
        <p:sp>
          <p:nvSpPr>
            <p:cNvPr id="101" name="Google Shape;101;p6"/>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6"/>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 name="Google Shape;103;p6"/>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04" name="Google Shape;104;p6"/>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05"/>
        <p:cNvGrpSpPr/>
        <p:nvPr/>
      </p:nvGrpSpPr>
      <p:grpSpPr>
        <a:xfrm>
          <a:off x="0" y="0"/>
          <a:ext cx="0" cy="0"/>
          <a:chOff x="0" y="0"/>
          <a:chExt cx="0" cy="0"/>
        </a:xfrm>
      </p:grpSpPr>
      <p:grpSp>
        <p:nvGrpSpPr>
          <p:cNvPr id="106" name="Google Shape;106;p7"/>
          <p:cNvGrpSpPr/>
          <p:nvPr/>
        </p:nvGrpSpPr>
        <p:grpSpPr>
          <a:xfrm>
            <a:off x="625966" y="299376"/>
            <a:ext cx="999312" cy="999312"/>
            <a:chOff x="348199" y="179450"/>
            <a:chExt cx="1116300" cy="1116300"/>
          </a:xfrm>
        </p:grpSpPr>
        <p:sp>
          <p:nvSpPr>
            <p:cNvPr id="107" name="Google Shape;107;p7"/>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7"/>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9" name="Google Shape;109;p7"/>
          <p:cNvSpPr txBox="1">
            <a:spLocks noGrp="1"/>
          </p:cNvSpPr>
          <p:nvPr>
            <p:ph type="title"/>
          </p:nvPr>
        </p:nvSpPr>
        <p:spPr>
          <a:xfrm>
            <a:off x="1303800" y="598575"/>
            <a:ext cx="3312000" cy="15900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10" name="Google Shape;110;p7"/>
          <p:cNvSpPr txBox="1">
            <a:spLocks noGrp="1"/>
          </p:cNvSpPr>
          <p:nvPr>
            <p:ph type="body" idx="1"/>
          </p:nvPr>
        </p:nvSpPr>
        <p:spPr>
          <a:xfrm>
            <a:off x="1303800" y="2309675"/>
            <a:ext cx="3312000" cy="22218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111" name="Google Shape;111;p7"/>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dk1"/>
        </a:solidFill>
        <a:effectLst/>
      </p:bgPr>
    </p:bg>
    <p:spTree>
      <p:nvGrpSpPr>
        <p:cNvPr id="1" name="Shape 112"/>
        <p:cNvGrpSpPr/>
        <p:nvPr/>
      </p:nvGrpSpPr>
      <p:grpSpPr>
        <a:xfrm>
          <a:off x="0" y="0"/>
          <a:ext cx="0" cy="0"/>
          <a:chOff x="0" y="0"/>
          <a:chExt cx="0" cy="0"/>
        </a:xfrm>
      </p:grpSpPr>
      <p:grpSp>
        <p:nvGrpSpPr>
          <p:cNvPr id="113" name="Google Shape;113;p8"/>
          <p:cNvGrpSpPr/>
          <p:nvPr/>
        </p:nvGrpSpPr>
        <p:grpSpPr>
          <a:xfrm>
            <a:off x="6866714" y="1306"/>
            <a:ext cx="2267451" cy="2601690"/>
            <a:chOff x="6790514" y="1306"/>
            <a:chExt cx="2267451" cy="2601690"/>
          </a:xfrm>
        </p:grpSpPr>
        <p:grpSp>
          <p:nvGrpSpPr>
            <p:cNvPr id="114" name="Google Shape;114;p8"/>
            <p:cNvGrpSpPr/>
            <p:nvPr/>
          </p:nvGrpSpPr>
          <p:grpSpPr>
            <a:xfrm>
              <a:off x="7067465" y="1306"/>
              <a:ext cx="1990500" cy="1990200"/>
              <a:chOff x="7067465" y="1306"/>
              <a:chExt cx="1990500" cy="1990200"/>
            </a:xfrm>
          </p:grpSpPr>
          <p:sp>
            <p:nvSpPr>
              <p:cNvPr id="115" name="Google Shape;115;p8"/>
              <p:cNvSpPr/>
              <p:nvPr/>
            </p:nvSpPr>
            <p:spPr>
              <a:xfrm rot="-8648551">
                <a:off x="7594313" y="527721"/>
                <a:ext cx="937226" cy="937226"/>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8"/>
              <p:cNvSpPr/>
              <p:nvPr/>
            </p:nvSpPr>
            <p:spPr>
              <a:xfrm rot="-8648551">
                <a:off x="7594313" y="527721"/>
                <a:ext cx="937226" cy="937226"/>
              </a:xfrm>
              <a:prstGeom prst="pie">
                <a:avLst>
                  <a:gd name="adj1" fmla="val 19376841"/>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8"/>
              <p:cNvSpPr/>
              <p:nvPr/>
            </p:nvSpPr>
            <p:spPr>
              <a:xfrm rot="-8649154">
                <a:off x="7349891" y="283705"/>
                <a:ext cx="1425647" cy="14254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8" name="Google Shape;118;p8"/>
            <p:cNvGrpSpPr/>
            <p:nvPr/>
          </p:nvGrpSpPr>
          <p:grpSpPr>
            <a:xfrm>
              <a:off x="8207126" y="1807996"/>
              <a:ext cx="795000" cy="795000"/>
              <a:chOff x="8207126" y="1807996"/>
              <a:chExt cx="795000" cy="795000"/>
            </a:xfrm>
          </p:grpSpPr>
          <p:sp>
            <p:nvSpPr>
              <p:cNvPr id="119" name="Google Shape;119;p8"/>
              <p:cNvSpPr/>
              <p:nvPr/>
            </p:nvSpPr>
            <p:spPr>
              <a:xfrm rot="2152054">
                <a:off x="8319942" y="1920813"/>
                <a:ext cx="569367" cy="569367"/>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8"/>
              <p:cNvSpPr/>
              <p:nvPr/>
            </p:nvSpPr>
            <p:spPr>
              <a:xfrm rot="2150259">
                <a:off x="8408218" y="2008610"/>
                <a:ext cx="393004" cy="3930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8"/>
              <p:cNvSpPr/>
              <p:nvPr/>
            </p:nvSpPr>
            <p:spPr>
              <a:xfrm rot="2150259">
                <a:off x="8408218" y="2008610"/>
                <a:ext cx="393004" cy="393004"/>
              </a:xfrm>
              <a:prstGeom prst="pie">
                <a:avLst>
                  <a:gd name="adj1" fmla="val 5699893"/>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2" name="Google Shape;122;p8"/>
            <p:cNvGrpSpPr/>
            <p:nvPr/>
          </p:nvGrpSpPr>
          <p:grpSpPr>
            <a:xfrm>
              <a:off x="6790514" y="118857"/>
              <a:ext cx="548700" cy="548700"/>
              <a:chOff x="6790514" y="118857"/>
              <a:chExt cx="548700" cy="548700"/>
            </a:xfrm>
          </p:grpSpPr>
          <p:sp>
            <p:nvSpPr>
              <p:cNvPr id="123" name="Google Shape;123;p8"/>
              <p:cNvSpPr/>
              <p:nvPr/>
            </p:nvSpPr>
            <p:spPr>
              <a:xfrm rot="2150259">
                <a:off x="6868362" y="196705"/>
                <a:ext cx="393004" cy="3930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8"/>
              <p:cNvSpPr/>
              <p:nvPr/>
            </p:nvSpPr>
            <p:spPr>
              <a:xfrm rot="2150259">
                <a:off x="6868362" y="196705"/>
                <a:ext cx="393004" cy="393004"/>
              </a:xfrm>
              <a:prstGeom prst="pie">
                <a:avLst>
                  <a:gd name="adj1" fmla="val 5699893"/>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25" name="Google Shape;125;p8"/>
          <p:cNvSpPr txBox="1">
            <a:spLocks noGrp="1"/>
          </p:cNvSpPr>
          <p:nvPr>
            <p:ph type="title"/>
          </p:nvPr>
        </p:nvSpPr>
        <p:spPr>
          <a:xfrm>
            <a:off x="824000" y="763600"/>
            <a:ext cx="5857800" cy="3573300"/>
          </a:xfrm>
          <a:prstGeom prst="rect">
            <a:avLst/>
          </a:prstGeom>
        </p:spPr>
        <p:txBody>
          <a:bodyPr spcFirstLastPara="1" wrap="square" lIns="91425" tIns="91425" rIns="91425" bIns="91425" anchor="ctr" anchorCtr="0"/>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126" name="Google Shape;126;p8"/>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27"/>
        <p:cNvGrpSpPr/>
        <p:nvPr/>
      </p:nvGrpSpPr>
      <p:grpSpPr>
        <a:xfrm>
          <a:off x="0" y="0"/>
          <a:ext cx="0" cy="0"/>
          <a:chOff x="0" y="0"/>
          <a:chExt cx="0" cy="0"/>
        </a:xfrm>
      </p:grpSpPr>
      <p:grpSp>
        <p:nvGrpSpPr>
          <p:cNvPr id="128" name="Google Shape;128;p9"/>
          <p:cNvGrpSpPr/>
          <p:nvPr/>
        </p:nvGrpSpPr>
        <p:grpSpPr>
          <a:xfrm>
            <a:off x="625966" y="299376"/>
            <a:ext cx="999312" cy="999312"/>
            <a:chOff x="348199" y="179450"/>
            <a:chExt cx="1116300" cy="1116300"/>
          </a:xfrm>
        </p:grpSpPr>
        <p:sp>
          <p:nvSpPr>
            <p:cNvPr id="129" name="Google Shape;129;p9"/>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9"/>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1" name="Google Shape;131;p9"/>
          <p:cNvSpPr txBox="1">
            <a:spLocks noGrp="1"/>
          </p:cNvSpPr>
          <p:nvPr>
            <p:ph type="title"/>
          </p:nvPr>
        </p:nvSpPr>
        <p:spPr>
          <a:xfrm>
            <a:off x="1303800" y="598575"/>
            <a:ext cx="3430500" cy="19902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32" name="Google Shape;132;p9"/>
          <p:cNvSpPr txBox="1">
            <a:spLocks noGrp="1"/>
          </p:cNvSpPr>
          <p:nvPr>
            <p:ph type="subTitle" idx="1"/>
          </p:nvPr>
        </p:nvSpPr>
        <p:spPr>
          <a:xfrm>
            <a:off x="1303800" y="2743203"/>
            <a:ext cx="3430500" cy="7260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133" name="Google Shape;133;p9"/>
          <p:cNvSpPr txBox="1">
            <a:spLocks noGrp="1"/>
          </p:cNvSpPr>
          <p:nvPr>
            <p:ph type="body" idx="2"/>
          </p:nvPr>
        </p:nvSpPr>
        <p:spPr>
          <a:xfrm>
            <a:off x="4903700" y="661000"/>
            <a:ext cx="3430500" cy="38706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134" name="Google Shape;134;p9"/>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35"/>
        <p:cNvGrpSpPr/>
        <p:nvPr/>
      </p:nvGrpSpPr>
      <p:grpSpPr>
        <a:xfrm>
          <a:off x="0" y="0"/>
          <a:ext cx="0" cy="0"/>
          <a:chOff x="0" y="0"/>
          <a:chExt cx="0" cy="0"/>
        </a:xfrm>
      </p:grpSpPr>
      <p:grpSp>
        <p:nvGrpSpPr>
          <p:cNvPr id="136" name="Google Shape;136;p10"/>
          <p:cNvGrpSpPr/>
          <p:nvPr/>
        </p:nvGrpSpPr>
        <p:grpSpPr>
          <a:xfrm>
            <a:off x="713373" y="3847119"/>
            <a:ext cx="825392" cy="825392"/>
            <a:chOff x="348199" y="179450"/>
            <a:chExt cx="1116300" cy="1116300"/>
          </a:xfrm>
        </p:grpSpPr>
        <p:sp>
          <p:nvSpPr>
            <p:cNvPr id="137" name="Google Shape;137;p10"/>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10"/>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9" name="Google Shape;139;p10"/>
          <p:cNvSpPr txBox="1">
            <a:spLocks noGrp="1"/>
          </p:cNvSpPr>
          <p:nvPr>
            <p:ph type="body" idx="1"/>
          </p:nvPr>
        </p:nvSpPr>
        <p:spPr>
          <a:xfrm>
            <a:off x="1303800" y="4138975"/>
            <a:ext cx="5843100" cy="534900"/>
          </a:xfrm>
          <a:prstGeom prst="rect">
            <a:avLst/>
          </a:prstGeom>
        </p:spPr>
        <p:txBody>
          <a:bodyPr spcFirstLastPara="1" wrap="square" lIns="91425" tIns="91425" rIns="91425" bIns="91425" anchor="t" anchorCtr="0"/>
          <a:lstStyle>
            <a:lvl1pPr marL="457200" lvl="0" indent="-228600">
              <a:lnSpc>
                <a:spcPct val="100000"/>
              </a:lnSpc>
              <a:spcBef>
                <a:spcPts val="0"/>
              </a:spcBef>
              <a:spcAft>
                <a:spcPts val="0"/>
              </a:spcAft>
              <a:buSzPts val="1300"/>
              <a:buNone/>
              <a:defRPr/>
            </a:lvl1pPr>
          </a:lstStyle>
          <a:p>
            <a:endParaRPr/>
          </a:p>
        </p:txBody>
      </p:sp>
      <p:sp>
        <p:nvSpPr>
          <p:cNvPr id="140" name="Google Shape;140;p10"/>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omentum">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1pPr>
            <a:lvl2pPr lvl="1">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2pPr>
            <a:lvl3pPr lvl="2">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3pPr>
            <a:lvl4pPr lvl="3">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4pPr>
            <a:lvl5pPr lvl="4">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5pPr>
            <a:lvl6pPr lvl="5">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6pPr>
            <a:lvl7pPr lvl="6">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7pPr>
            <a:lvl8pPr lvl="7">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8pPr>
            <a:lvl9pPr lvl="8">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11150">
              <a:lnSpc>
                <a:spcPct val="115000"/>
              </a:lnSpc>
              <a:spcBef>
                <a:spcPts val="0"/>
              </a:spcBef>
              <a:spcAft>
                <a:spcPts val="0"/>
              </a:spcAft>
              <a:buClr>
                <a:schemeClr val="dk2"/>
              </a:buClr>
              <a:buSzPts val="1300"/>
              <a:buFont typeface="Nunito"/>
              <a:buChar char="●"/>
              <a:defRPr sz="1300">
                <a:solidFill>
                  <a:schemeClr val="dk2"/>
                </a:solidFill>
                <a:latin typeface="Nunito"/>
                <a:ea typeface="Nunito"/>
                <a:cs typeface="Nunito"/>
                <a:sym typeface="Nunito"/>
              </a:defRPr>
            </a:lvl1pPr>
            <a:lvl2pPr marL="914400" lvl="1"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2pPr>
            <a:lvl3pPr marL="1371600" lvl="2"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3pPr>
            <a:lvl4pPr marL="1828800" lvl="3"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4pPr>
            <a:lvl5pPr marL="2286000" lvl="4"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5pPr>
            <a:lvl6pPr marL="2743200" lvl="5"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6pPr>
            <a:lvl7pPr marL="3200400" lvl="6"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7pPr>
            <a:lvl8pPr marL="3657600" lvl="7"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8pPr>
            <a:lvl9pPr marL="4114800" lvl="8" indent="-298450">
              <a:lnSpc>
                <a:spcPct val="115000"/>
              </a:lnSpc>
              <a:spcBef>
                <a:spcPts val="1600"/>
              </a:spcBef>
              <a:spcAft>
                <a:spcPts val="1600"/>
              </a:spcAft>
              <a:buClr>
                <a:schemeClr val="dk2"/>
              </a:buClr>
              <a:buSzPts val="1100"/>
              <a:buFont typeface="Nunito"/>
              <a:buChar char="■"/>
              <a:defRPr sz="1100">
                <a:solidFill>
                  <a:schemeClr val="dk2"/>
                </a:solidFill>
                <a:latin typeface="Nunito"/>
                <a:ea typeface="Nunito"/>
                <a:cs typeface="Nunito"/>
                <a:sym typeface="Nunito"/>
              </a:defRPr>
            </a:lvl9pPr>
          </a:lstStyle>
          <a:p>
            <a:endParaRPr/>
          </a:p>
        </p:txBody>
      </p:sp>
      <p:sp>
        <p:nvSpPr>
          <p:cNvPr id="8" name="Google Shape;8;p1"/>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Autofit/>
          </a:bodyPr>
          <a:lstStyle>
            <a:lvl1pPr lvl="0" algn="r">
              <a:buNone/>
              <a:defRPr sz="900">
                <a:solidFill>
                  <a:schemeClr val="dk2"/>
                </a:solidFill>
                <a:latin typeface="Nunito"/>
                <a:ea typeface="Nunito"/>
                <a:cs typeface="Nunito"/>
                <a:sym typeface="Nunito"/>
              </a:defRPr>
            </a:lvl1pPr>
            <a:lvl2pPr lvl="1" algn="r">
              <a:buNone/>
              <a:defRPr sz="900">
                <a:solidFill>
                  <a:schemeClr val="dk2"/>
                </a:solidFill>
                <a:latin typeface="Nunito"/>
                <a:ea typeface="Nunito"/>
                <a:cs typeface="Nunito"/>
                <a:sym typeface="Nunito"/>
              </a:defRPr>
            </a:lvl2pPr>
            <a:lvl3pPr lvl="2" algn="r">
              <a:buNone/>
              <a:defRPr sz="900">
                <a:solidFill>
                  <a:schemeClr val="dk2"/>
                </a:solidFill>
                <a:latin typeface="Nunito"/>
                <a:ea typeface="Nunito"/>
                <a:cs typeface="Nunito"/>
                <a:sym typeface="Nunito"/>
              </a:defRPr>
            </a:lvl3pPr>
            <a:lvl4pPr lvl="3" algn="r">
              <a:buNone/>
              <a:defRPr sz="900">
                <a:solidFill>
                  <a:schemeClr val="dk2"/>
                </a:solidFill>
                <a:latin typeface="Nunito"/>
                <a:ea typeface="Nunito"/>
                <a:cs typeface="Nunito"/>
                <a:sym typeface="Nunito"/>
              </a:defRPr>
            </a:lvl4pPr>
            <a:lvl5pPr lvl="4" algn="r">
              <a:buNone/>
              <a:defRPr sz="900">
                <a:solidFill>
                  <a:schemeClr val="dk2"/>
                </a:solidFill>
                <a:latin typeface="Nunito"/>
                <a:ea typeface="Nunito"/>
                <a:cs typeface="Nunito"/>
                <a:sym typeface="Nunito"/>
              </a:defRPr>
            </a:lvl5pPr>
            <a:lvl6pPr lvl="5" algn="r">
              <a:buNone/>
              <a:defRPr sz="900">
                <a:solidFill>
                  <a:schemeClr val="dk2"/>
                </a:solidFill>
                <a:latin typeface="Nunito"/>
                <a:ea typeface="Nunito"/>
                <a:cs typeface="Nunito"/>
                <a:sym typeface="Nunito"/>
              </a:defRPr>
            </a:lvl6pPr>
            <a:lvl7pPr lvl="6" algn="r">
              <a:buNone/>
              <a:defRPr sz="900">
                <a:solidFill>
                  <a:schemeClr val="dk2"/>
                </a:solidFill>
                <a:latin typeface="Nunito"/>
                <a:ea typeface="Nunito"/>
                <a:cs typeface="Nunito"/>
                <a:sym typeface="Nunito"/>
              </a:defRPr>
            </a:lvl7pPr>
            <a:lvl8pPr lvl="7" algn="r">
              <a:buNone/>
              <a:defRPr sz="900">
                <a:solidFill>
                  <a:schemeClr val="dk2"/>
                </a:solidFill>
                <a:latin typeface="Nunito"/>
                <a:ea typeface="Nunito"/>
                <a:cs typeface="Nunito"/>
                <a:sym typeface="Nunito"/>
              </a:defRPr>
            </a:lvl8pPr>
            <a:lvl9pPr lvl="8" algn="r">
              <a:buNone/>
              <a:defRPr sz="900">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hyperlink" Target="https://doi.org/10.1016/j.chb.2013.02.014" TargetMode="External"/><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13"/>
          <p:cNvSpPr txBox="1">
            <a:spLocks noGrp="1"/>
          </p:cNvSpPr>
          <p:nvPr>
            <p:ph type="ctrTitle"/>
          </p:nvPr>
        </p:nvSpPr>
        <p:spPr>
          <a:xfrm>
            <a:off x="383400" y="1255675"/>
            <a:ext cx="7920600" cy="2793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000"/>
              <a:t>The Effects of Cognitive Stimulation of Instagram on Anxiety, Memory, Fear of Missing Out, and Self-Esteem  </a:t>
            </a:r>
            <a:endParaRPr sz="4000"/>
          </a:p>
        </p:txBody>
      </p:sp>
      <p:sp>
        <p:nvSpPr>
          <p:cNvPr id="278" name="Google Shape;278;p13"/>
          <p:cNvSpPr txBox="1">
            <a:spLocks noGrp="1"/>
          </p:cNvSpPr>
          <p:nvPr>
            <p:ph type="subTitle" idx="1"/>
          </p:nvPr>
        </p:nvSpPr>
        <p:spPr>
          <a:xfrm>
            <a:off x="311700" y="4163625"/>
            <a:ext cx="8520600" cy="792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500" b="1"/>
              <a:t>Anna Destino</a:t>
            </a:r>
            <a:endParaRPr sz="2500" b="1"/>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36"/>
        <p:cNvGrpSpPr/>
        <p:nvPr/>
      </p:nvGrpSpPr>
      <p:grpSpPr>
        <a:xfrm>
          <a:off x="0" y="0"/>
          <a:ext cx="0" cy="0"/>
          <a:chOff x="0" y="0"/>
          <a:chExt cx="0" cy="0"/>
        </a:xfrm>
      </p:grpSpPr>
      <p:sp>
        <p:nvSpPr>
          <p:cNvPr id="337" name="Google Shape;337;p23"/>
          <p:cNvSpPr txBox="1">
            <a:spLocks noGrp="1"/>
          </p:cNvSpPr>
          <p:nvPr>
            <p:ph type="title"/>
          </p:nvPr>
        </p:nvSpPr>
        <p:spPr>
          <a:xfrm>
            <a:off x="1117250" y="781450"/>
            <a:ext cx="76884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Participants</a:t>
            </a:r>
            <a:endParaRPr>
              <a:solidFill>
                <a:srgbClr val="000000"/>
              </a:solidFill>
            </a:endParaRPr>
          </a:p>
        </p:txBody>
      </p:sp>
      <p:sp>
        <p:nvSpPr>
          <p:cNvPr id="338" name="Google Shape;338;p23"/>
          <p:cNvSpPr txBox="1">
            <a:spLocks noGrp="1"/>
          </p:cNvSpPr>
          <p:nvPr>
            <p:ph type="body" idx="1"/>
          </p:nvPr>
        </p:nvSpPr>
        <p:spPr>
          <a:xfrm>
            <a:off x="1117250" y="1511575"/>
            <a:ext cx="7229100" cy="3371100"/>
          </a:xfrm>
          <a:prstGeom prst="rect">
            <a:avLst/>
          </a:prstGeom>
        </p:spPr>
        <p:txBody>
          <a:bodyPr spcFirstLastPara="1" wrap="square" lIns="91425" tIns="91425" rIns="91425" bIns="91425" anchor="t" anchorCtr="0">
            <a:noAutofit/>
          </a:bodyPr>
          <a:lstStyle/>
          <a:p>
            <a:pPr marL="457200" lvl="0" indent="-355600" algn="l" rtl="0">
              <a:lnSpc>
                <a:spcPct val="115000"/>
              </a:lnSpc>
              <a:spcBef>
                <a:spcPts val="0"/>
              </a:spcBef>
              <a:spcAft>
                <a:spcPts val="0"/>
              </a:spcAft>
              <a:buClr>
                <a:srgbClr val="000000"/>
              </a:buClr>
              <a:buSzPts val="2000"/>
              <a:buChar char="●"/>
            </a:pPr>
            <a:r>
              <a:rPr lang="en" sz="2000">
                <a:solidFill>
                  <a:srgbClr val="000000"/>
                </a:solidFill>
              </a:rPr>
              <a:t>90 University of Lynchburg students (89% female)</a:t>
            </a:r>
            <a:endParaRPr sz="2000">
              <a:solidFill>
                <a:srgbClr val="000000"/>
              </a:solidFill>
            </a:endParaRPr>
          </a:p>
          <a:p>
            <a:pPr marL="457200" lvl="0" indent="-355600" algn="l" rtl="0">
              <a:lnSpc>
                <a:spcPct val="115000"/>
              </a:lnSpc>
              <a:spcBef>
                <a:spcPts val="0"/>
              </a:spcBef>
              <a:spcAft>
                <a:spcPts val="0"/>
              </a:spcAft>
              <a:buClr>
                <a:srgbClr val="000000"/>
              </a:buClr>
              <a:buSzPts val="2000"/>
              <a:buChar char="●"/>
            </a:pPr>
            <a:r>
              <a:rPr lang="en" sz="2000">
                <a:solidFill>
                  <a:srgbClr val="000000"/>
                </a:solidFill>
              </a:rPr>
              <a:t>Age</a:t>
            </a:r>
            <a:endParaRPr sz="2000">
              <a:solidFill>
                <a:srgbClr val="000000"/>
              </a:solidFill>
            </a:endParaRPr>
          </a:p>
          <a:p>
            <a:pPr marL="914400" lvl="1" indent="-355600" algn="l" rtl="0">
              <a:lnSpc>
                <a:spcPct val="115000"/>
              </a:lnSpc>
              <a:spcBef>
                <a:spcPts val="0"/>
              </a:spcBef>
              <a:spcAft>
                <a:spcPts val="0"/>
              </a:spcAft>
              <a:buSzPts val="2000"/>
              <a:buChar char="○"/>
            </a:pPr>
            <a:r>
              <a:rPr lang="en" sz="2000">
                <a:solidFill>
                  <a:srgbClr val="000000"/>
                </a:solidFill>
              </a:rPr>
              <a:t>Mean= 19.24</a:t>
            </a:r>
            <a:endParaRPr sz="2000">
              <a:solidFill>
                <a:srgbClr val="000000"/>
              </a:solidFill>
            </a:endParaRPr>
          </a:p>
          <a:p>
            <a:pPr marL="914400" lvl="1" indent="-355600" algn="l" rtl="0">
              <a:lnSpc>
                <a:spcPct val="115000"/>
              </a:lnSpc>
              <a:spcBef>
                <a:spcPts val="0"/>
              </a:spcBef>
              <a:spcAft>
                <a:spcPts val="0"/>
              </a:spcAft>
              <a:buClr>
                <a:srgbClr val="000000"/>
              </a:buClr>
              <a:buSzPts val="2000"/>
              <a:buChar char="○"/>
            </a:pPr>
            <a:r>
              <a:rPr lang="en" sz="2000">
                <a:solidFill>
                  <a:srgbClr val="000000"/>
                </a:solidFill>
              </a:rPr>
              <a:t>Standard Deviation= 1.12</a:t>
            </a:r>
            <a:endParaRPr sz="2000">
              <a:solidFill>
                <a:srgbClr val="000000"/>
              </a:solidFill>
            </a:endParaRPr>
          </a:p>
          <a:p>
            <a:pPr marL="457200" lvl="0" indent="-355600" algn="l" rtl="0">
              <a:lnSpc>
                <a:spcPct val="115000"/>
              </a:lnSpc>
              <a:spcBef>
                <a:spcPts val="0"/>
              </a:spcBef>
              <a:spcAft>
                <a:spcPts val="0"/>
              </a:spcAft>
              <a:buClr>
                <a:srgbClr val="000000"/>
              </a:buClr>
              <a:buSzPts val="2000"/>
              <a:buChar char="●"/>
            </a:pPr>
            <a:r>
              <a:rPr lang="en" sz="2000">
                <a:solidFill>
                  <a:srgbClr val="000000"/>
                </a:solidFill>
              </a:rPr>
              <a:t>74% White, 11% Black/African-American</a:t>
            </a:r>
            <a:endParaRPr sz="2000">
              <a:solidFill>
                <a:srgbClr val="000000"/>
              </a:solidFill>
            </a:endParaRPr>
          </a:p>
          <a:p>
            <a:pPr marL="457200" lvl="0" indent="-355600" algn="l" rtl="0">
              <a:lnSpc>
                <a:spcPct val="115000"/>
              </a:lnSpc>
              <a:spcBef>
                <a:spcPts val="0"/>
              </a:spcBef>
              <a:spcAft>
                <a:spcPts val="0"/>
              </a:spcAft>
              <a:buClr>
                <a:srgbClr val="000000"/>
              </a:buClr>
              <a:buSzPts val="2000"/>
              <a:buChar char="●"/>
            </a:pPr>
            <a:r>
              <a:rPr lang="en" sz="2000">
                <a:solidFill>
                  <a:srgbClr val="000000"/>
                </a:solidFill>
              </a:rPr>
              <a:t>53% Single</a:t>
            </a:r>
            <a:endParaRPr sz="2000">
              <a:solidFill>
                <a:srgbClr val="000000"/>
              </a:solidFill>
            </a:endParaRPr>
          </a:p>
          <a:p>
            <a:pPr marL="457200" lvl="0" indent="-355600" algn="l" rtl="0">
              <a:lnSpc>
                <a:spcPct val="115000"/>
              </a:lnSpc>
              <a:spcBef>
                <a:spcPts val="0"/>
              </a:spcBef>
              <a:spcAft>
                <a:spcPts val="0"/>
              </a:spcAft>
              <a:buClr>
                <a:srgbClr val="000000"/>
              </a:buClr>
              <a:buSzPts val="2000"/>
              <a:buChar char="●"/>
            </a:pPr>
            <a:r>
              <a:rPr lang="en" sz="2000">
                <a:solidFill>
                  <a:srgbClr val="000000"/>
                </a:solidFill>
              </a:rPr>
              <a:t>16% had visited Italy</a:t>
            </a:r>
            <a:endParaRPr sz="2000">
              <a:solidFill>
                <a:srgbClr val="000000"/>
              </a:solidFill>
            </a:endParaRPr>
          </a:p>
          <a:p>
            <a:pPr marL="0" lvl="0" indent="0" algn="l" rtl="0">
              <a:lnSpc>
                <a:spcPct val="200000"/>
              </a:lnSpc>
              <a:spcBef>
                <a:spcPts val="0"/>
              </a:spcBef>
              <a:spcAft>
                <a:spcPts val="0"/>
              </a:spcAft>
              <a:buNone/>
            </a:pPr>
            <a:endParaRPr sz="2000">
              <a:solidFill>
                <a:srgbClr val="0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42"/>
        <p:cNvGrpSpPr/>
        <p:nvPr/>
      </p:nvGrpSpPr>
      <p:grpSpPr>
        <a:xfrm>
          <a:off x="0" y="0"/>
          <a:ext cx="0" cy="0"/>
          <a:chOff x="0" y="0"/>
          <a:chExt cx="0" cy="0"/>
        </a:xfrm>
      </p:grpSpPr>
      <p:sp>
        <p:nvSpPr>
          <p:cNvPr id="343" name="Google Shape;343;p24"/>
          <p:cNvSpPr txBox="1">
            <a:spLocks noGrp="1"/>
          </p:cNvSpPr>
          <p:nvPr>
            <p:ph type="title"/>
          </p:nvPr>
        </p:nvSpPr>
        <p:spPr>
          <a:xfrm>
            <a:off x="1196375" y="706000"/>
            <a:ext cx="7030500" cy="684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Participants</a:t>
            </a:r>
            <a:endParaRPr>
              <a:solidFill>
                <a:srgbClr val="000000"/>
              </a:solidFill>
            </a:endParaRPr>
          </a:p>
        </p:txBody>
      </p:sp>
      <p:sp>
        <p:nvSpPr>
          <p:cNvPr id="344" name="Google Shape;344;p24"/>
          <p:cNvSpPr txBox="1">
            <a:spLocks noGrp="1"/>
          </p:cNvSpPr>
          <p:nvPr>
            <p:ph type="body" idx="1"/>
          </p:nvPr>
        </p:nvSpPr>
        <p:spPr>
          <a:xfrm>
            <a:off x="1141500" y="1520000"/>
            <a:ext cx="6862500" cy="25416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000000"/>
              </a:buClr>
              <a:buSzPts val="2000"/>
              <a:buChar char="●"/>
            </a:pPr>
            <a:r>
              <a:rPr lang="en" sz="2000">
                <a:solidFill>
                  <a:srgbClr val="000000"/>
                </a:solidFill>
              </a:rPr>
              <a:t>Instagram Use (hours per week)</a:t>
            </a:r>
            <a:endParaRPr sz="2000">
              <a:solidFill>
                <a:srgbClr val="000000"/>
              </a:solidFill>
            </a:endParaRPr>
          </a:p>
          <a:p>
            <a:pPr marL="914400" lvl="1" indent="-355600" algn="l" rtl="0">
              <a:spcBef>
                <a:spcPts val="0"/>
              </a:spcBef>
              <a:spcAft>
                <a:spcPts val="0"/>
              </a:spcAft>
              <a:buClr>
                <a:srgbClr val="000000"/>
              </a:buClr>
              <a:buSzPts val="2000"/>
              <a:buChar char="○"/>
            </a:pPr>
            <a:r>
              <a:rPr lang="en" sz="2000">
                <a:solidFill>
                  <a:srgbClr val="000000"/>
                </a:solidFill>
              </a:rPr>
              <a:t>Mean= 6.67 </a:t>
            </a:r>
            <a:endParaRPr sz="2000">
              <a:solidFill>
                <a:srgbClr val="000000"/>
              </a:solidFill>
            </a:endParaRPr>
          </a:p>
          <a:p>
            <a:pPr marL="914400" lvl="1" indent="-355600" algn="l" rtl="0">
              <a:spcBef>
                <a:spcPts val="0"/>
              </a:spcBef>
              <a:spcAft>
                <a:spcPts val="0"/>
              </a:spcAft>
              <a:buClr>
                <a:srgbClr val="000000"/>
              </a:buClr>
              <a:buSzPts val="2000"/>
              <a:buChar char="○"/>
            </a:pPr>
            <a:r>
              <a:rPr lang="en" sz="2000">
                <a:solidFill>
                  <a:srgbClr val="000000"/>
                </a:solidFill>
              </a:rPr>
              <a:t>Standard Deviation= 4.87</a:t>
            </a:r>
            <a:endParaRPr sz="2000">
              <a:solidFill>
                <a:srgbClr val="000000"/>
              </a:solidFill>
            </a:endParaRPr>
          </a:p>
          <a:p>
            <a:pPr marL="457200" lvl="0" indent="-355600" algn="l" rtl="0">
              <a:spcBef>
                <a:spcPts val="0"/>
              </a:spcBef>
              <a:spcAft>
                <a:spcPts val="0"/>
              </a:spcAft>
              <a:buClr>
                <a:srgbClr val="000000"/>
              </a:buClr>
              <a:buSzPts val="2000"/>
              <a:buChar char="●"/>
            </a:pPr>
            <a:r>
              <a:rPr lang="en" sz="2000">
                <a:solidFill>
                  <a:srgbClr val="000000"/>
                </a:solidFill>
              </a:rPr>
              <a:t>Opens/Checks Instagram (times per day)</a:t>
            </a:r>
            <a:endParaRPr sz="2000">
              <a:solidFill>
                <a:srgbClr val="000000"/>
              </a:solidFill>
            </a:endParaRPr>
          </a:p>
          <a:p>
            <a:pPr marL="914400" lvl="1" indent="-355600" algn="l" rtl="0">
              <a:spcBef>
                <a:spcPts val="0"/>
              </a:spcBef>
              <a:spcAft>
                <a:spcPts val="0"/>
              </a:spcAft>
              <a:buClr>
                <a:srgbClr val="000000"/>
              </a:buClr>
              <a:buSzPts val="2000"/>
              <a:buChar char="○"/>
            </a:pPr>
            <a:r>
              <a:rPr lang="en" sz="2000">
                <a:solidFill>
                  <a:srgbClr val="000000"/>
                </a:solidFill>
              </a:rPr>
              <a:t>Mean= 9.87</a:t>
            </a:r>
            <a:endParaRPr sz="2000">
              <a:solidFill>
                <a:srgbClr val="000000"/>
              </a:solidFill>
            </a:endParaRPr>
          </a:p>
          <a:p>
            <a:pPr marL="914400" lvl="1" indent="-355600" algn="l" rtl="0">
              <a:spcBef>
                <a:spcPts val="0"/>
              </a:spcBef>
              <a:spcAft>
                <a:spcPts val="0"/>
              </a:spcAft>
              <a:buClr>
                <a:srgbClr val="000000"/>
              </a:buClr>
              <a:buSzPts val="2000"/>
              <a:buChar char="○"/>
            </a:pPr>
            <a:r>
              <a:rPr lang="en" sz="2000">
                <a:solidFill>
                  <a:srgbClr val="000000"/>
                </a:solidFill>
              </a:rPr>
              <a:t>Standard Deviation= 9.06</a:t>
            </a:r>
            <a:endParaRPr sz="2000">
              <a:solidFill>
                <a:srgbClr val="0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Google Shape;349;p25"/>
          <p:cNvSpPr txBox="1">
            <a:spLocks noGrp="1"/>
          </p:cNvSpPr>
          <p:nvPr>
            <p:ph type="title"/>
          </p:nvPr>
        </p:nvSpPr>
        <p:spPr>
          <a:xfrm>
            <a:off x="1156075" y="665750"/>
            <a:ext cx="7030500" cy="516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Materials</a:t>
            </a:r>
            <a:endParaRPr>
              <a:solidFill>
                <a:srgbClr val="000000"/>
              </a:solidFill>
            </a:endParaRPr>
          </a:p>
        </p:txBody>
      </p:sp>
      <p:sp>
        <p:nvSpPr>
          <p:cNvPr id="350" name="Google Shape;350;p25"/>
          <p:cNvSpPr txBox="1">
            <a:spLocks noGrp="1"/>
          </p:cNvSpPr>
          <p:nvPr>
            <p:ph type="body" idx="1"/>
          </p:nvPr>
        </p:nvSpPr>
        <p:spPr>
          <a:xfrm>
            <a:off x="1156075" y="1181750"/>
            <a:ext cx="7892232" cy="3771300"/>
          </a:xfrm>
          <a:prstGeom prst="rect">
            <a:avLst/>
          </a:prstGeom>
        </p:spPr>
        <p:txBody>
          <a:bodyPr spcFirstLastPara="1" wrap="square" lIns="91425" tIns="91425" rIns="91425" bIns="91425" anchor="t" anchorCtr="0">
            <a:noAutofit/>
          </a:bodyPr>
          <a:lstStyle/>
          <a:p>
            <a:pPr marL="457200" lvl="0" indent="-355600" algn="l" rtl="0">
              <a:lnSpc>
                <a:spcPct val="100000"/>
              </a:lnSpc>
              <a:spcBef>
                <a:spcPts val="0"/>
              </a:spcBef>
              <a:spcAft>
                <a:spcPts val="0"/>
              </a:spcAft>
              <a:buClr>
                <a:srgbClr val="000000"/>
              </a:buClr>
              <a:buSzPts val="2000"/>
              <a:buChar char="●"/>
            </a:pPr>
            <a:r>
              <a:rPr lang="en" sz="2000" b="1" dirty="0">
                <a:solidFill>
                  <a:srgbClr val="000000"/>
                </a:solidFill>
              </a:rPr>
              <a:t>Demographics</a:t>
            </a:r>
            <a:r>
              <a:rPr lang="en" sz="2000" dirty="0">
                <a:solidFill>
                  <a:srgbClr val="000000"/>
                </a:solidFill>
              </a:rPr>
              <a:t> </a:t>
            </a:r>
            <a:endParaRPr sz="2000" dirty="0">
              <a:solidFill>
                <a:srgbClr val="000000"/>
              </a:solidFill>
            </a:endParaRPr>
          </a:p>
          <a:p>
            <a:pPr marL="457200" lvl="0" indent="-355600" algn="l" rtl="0">
              <a:lnSpc>
                <a:spcPct val="100000"/>
              </a:lnSpc>
              <a:spcBef>
                <a:spcPts val="0"/>
              </a:spcBef>
              <a:spcAft>
                <a:spcPts val="0"/>
              </a:spcAft>
              <a:buClr>
                <a:srgbClr val="000000"/>
              </a:buClr>
              <a:buSzPts val="2000"/>
              <a:buChar char="●"/>
            </a:pPr>
            <a:r>
              <a:rPr lang="en" sz="2000" b="1" dirty="0">
                <a:solidFill>
                  <a:srgbClr val="000000"/>
                </a:solidFill>
              </a:rPr>
              <a:t>Memory</a:t>
            </a:r>
            <a:r>
              <a:rPr lang="en" sz="2000" dirty="0">
                <a:solidFill>
                  <a:srgbClr val="000000"/>
                </a:solidFill>
              </a:rPr>
              <a:t>- Memory Scale </a:t>
            </a:r>
            <a:endParaRPr sz="2000" dirty="0">
              <a:solidFill>
                <a:srgbClr val="000000"/>
              </a:solidFill>
            </a:endParaRPr>
          </a:p>
          <a:p>
            <a:pPr marL="457200" lvl="0" indent="-355600" algn="l" rtl="0">
              <a:lnSpc>
                <a:spcPct val="100000"/>
              </a:lnSpc>
              <a:spcBef>
                <a:spcPts val="0"/>
              </a:spcBef>
              <a:spcAft>
                <a:spcPts val="0"/>
              </a:spcAft>
              <a:buClr>
                <a:srgbClr val="000000"/>
              </a:buClr>
              <a:buSzPts val="2000"/>
              <a:buChar char="●"/>
            </a:pPr>
            <a:r>
              <a:rPr lang="en" sz="2000" b="1" dirty="0">
                <a:solidFill>
                  <a:srgbClr val="000000"/>
                </a:solidFill>
              </a:rPr>
              <a:t>FoMo</a:t>
            </a:r>
            <a:r>
              <a:rPr lang="en" sz="2000" dirty="0">
                <a:solidFill>
                  <a:srgbClr val="000000"/>
                </a:solidFill>
              </a:rPr>
              <a:t>- Fear of Missing Out Scale</a:t>
            </a:r>
            <a:r>
              <a:rPr lang="en" sz="1600" dirty="0">
                <a:solidFill>
                  <a:srgbClr val="000000"/>
                </a:solidFill>
              </a:rPr>
              <a:t> </a:t>
            </a:r>
            <a:r>
              <a:rPr lang="en" sz="1800" dirty="0">
                <a:solidFill>
                  <a:srgbClr val="000000"/>
                </a:solidFill>
              </a:rPr>
              <a:t>(Przybylski et al., 2013)(α= .82)</a:t>
            </a:r>
            <a:endParaRPr sz="1800" dirty="0">
              <a:solidFill>
                <a:srgbClr val="000000"/>
              </a:solidFill>
            </a:endParaRPr>
          </a:p>
          <a:p>
            <a:pPr marL="457200" lvl="0" indent="-355600" algn="l" rtl="0">
              <a:lnSpc>
                <a:spcPct val="100000"/>
              </a:lnSpc>
              <a:spcBef>
                <a:spcPts val="0"/>
              </a:spcBef>
              <a:spcAft>
                <a:spcPts val="0"/>
              </a:spcAft>
              <a:buClr>
                <a:srgbClr val="000000"/>
              </a:buClr>
              <a:buSzPts val="2000"/>
              <a:buChar char="●"/>
            </a:pPr>
            <a:r>
              <a:rPr lang="en" sz="2000" b="1" dirty="0">
                <a:solidFill>
                  <a:srgbClr val="000000"/>
                </a:solidFill>
              </a:rPr>
              <a:t>Anxiety</a:t>
            </a:r>
            <a:r>
              <a:rPr lang="en" sz="2000" dirty="0">
                <a:solidFill>
                  <a:srgbClr val="000000"/>
                </a:solidFill>
              </a:rPr>
              <a:t>- Hospital Anxiety and Depression Scale (HADS)       </a:t>
            </a:r>
            <a:r>
              <a:rPr lang="en" sz="1800" dirty="0">
                <a:solidFill>
                  <a:srgbClr val="000000"/>
                </a:solidFill>
              </a:rPr>
              <a:t>(Bjelland et al., 2002)(α= Pre-HADS .79 &amp; α= Post-HADS .83)</a:t>
            </a:r>
            <a:endParaRPr sz="1800" dirty="0">
              <a:solidFill>
                <a:srgbClr val="000000"/>
              </a:solidFill>
            </a:endParaRPr>
          </a:p>
          <a:p>
            <a:pPr marL="457200" lvl="0" indent="-355600" algn="l" rtl="0">
              <a:lnSpc>
                <a:spcPct val="100000"/>
              </a:lnSpc>
              <a:spcBef>
                <a:spcPts val="0"/>
              </a:spcBef>
              <a:spcAft>
                <a:spcPts val="0"/>
              </a:spcAft>
              <a:buClr>
                <a:srgbClr val="000000"/>
              </a:buClr>
              <a:buSzPts val="2000"/>
              <a:buChar char="●"/>
            </a:pPr>
            <a:r>
              <a:rPr lang="en" sz="2000" b="1" dirty="0">
                <a:solidFill>
                  <a:srgbClr val="000000"/>
                </a:solidFill>
              </a:rPr>
              <a:t>Self-Esteem</a:t>
            </a:r>
            <a:r>
              <a:rPr lang="en" sz="2000" dirty="0">
                <a:solidFill>
                  <a:srgbClr val="000000"/>
                </a:solidFill>
              </a:rPr>
              <a:t>- State Self-Esteem Scale (SSES)                </a:t>
            </a:r>
            <a:r>
              <a:rPr lang="en" sz="1800" dirty="0">
                <a:solidFill>
                  <a:srgbClr val="000000"/>
                </a:solidFill>
              </a:rPr>
              <a:t>(Heatherton &amp; Polivy, 1991)(α= Pre-SSES .83 &amp; α= Post-SSES .84)</a:t>
            </a:r>
            <a:endParaRPr sz="1800" dirty="0">
              <a:solidFill>
                <a:srgbClr val="000000"/>
              </a:solidFill>
            </a:endParaRPr>
          </a:p>
          <a:p>
            <a:pPr marL="914400" lvl="1" indent="-355600" algn="l" rtl="0">
              <a:lnSpc>
                <a:spcPct val="100000"/>
              </a:lnSpc>
              <a:spcBef>
                <a:spcPts val="0"/>
              </a:spcBef>
              <a:spcAft>
                <a:spcPts val="0"/>
              </a:spcAft>
              <a:buClr>
                <a:srgbClr val="000000"/>
              </a:buClr>
              <a:buSzPts val="2000"/>
              <a:buChar char="○"/>
            </a:pPr>
            <a:r>
              <a:rPr lang="en" sz="2000" dirty="0">
                <a:solidFill>
                  <a:srgbClr val="000000"/>
                </a:solidFill>
              </a:rPr>
              <a:t>Social Self-Esteem 				               </a:t>
            </a:r>
            <a:r>
              <a:rPr lang="en" sz="1800" dirty="0">
                <a:solidFill>
                  <a:srgbClr val="000000"/>
                </a:solidFill>
              </a:rPr>
              <a:t>(α= .85 Pre-Social SESS &amp; α= .88 Post-Social SSES)</a:t>
            </a:r>
            <a:endParaRPr sz="1800" dirty="0">
              <a:solidFill>
                <a:srgbClr val="000000"/>
              </a:solidFill>
            </a:endParaRPr>
          </a:p>
          <a:p>
            <a:pPr marL="914400" lvl="1" indent="-355600" algn="l" rtl="0">
              <a:lnSpc>
                <a:spcPct val="100000"/>
              </a:lnSpc>
              <a:spcBef>
                <a:spcPts val="0"/>
              </a:spcBef>
              <a:spcAft>
                <a:spcPts val="0"/>
              </a:spcAft>
              <a:buClr>
                <a:srgbClr val="000000"/>
              </a:buClr>
              <a:buSzPts val="2000"/>
              <a:buChar char="○"/>
            </a:pPr>
            <a:r>
              <a:rPr lang="en" sz="2000" dirty="0">
                <a:solidFill>
                  <a:srgbClr val="000000"/>
                </a:solidFill>
              </a:rPr>
              <a:t>Appearance Self-Esteem 			               </a:t>
            </a:r>
            <a:r>
              <a:rPr lang="en" sz="1800" dirty="0">
                <a:solidFill>
                  <a:srgbClr val="000000"/>
                </a:solidFill>
              </a:rPr>
              <a:t>(α= .86 Pre-Appearance SESS &amp; α= .84 Post-Appearance SESS) </a:t>
            </a:r>
            <a:endParaRPr sz="1800" dirty="0">
              <a:solidFill>
                <a:srgbClr val="000000"/>
              </a:solidFill>
            </a:endParaRPr>
          </a:p>
          <a:p>
            <a:pPr marL="457200" lvl="0" indent="-355600" algn="l" rtl="0">
              <a:lnSpc>
                <a:spcPct val="100000"/>
              </a:lnSpc>
              <a:spcBef>
                <a:spcPts val="0"/>
              </a:spcBef>
              <a:spcAft>
                <a:spcPts val="0"/>
              </a:spcAft>
              <a:buClr>
                <a:srgbClr val="000000"/>
              </a:buClr>
              <a:buSzPts val="2000"/>
              <a:buChar char="●"/>
            </a:pPr>
            <a:r>
              <a:rPr lang="en" sz="2000" b="1" dirty="0">
                <a:solidFill>
                  <a:srgbClr val="000000"/>
                </a:solidFill>
              </a:rPr>
              <a:t>Perception of Instagram Use</a:t>
            </a:r>
            <a:r>
              <a:rPr lang="en" sz="2000" dirty="0">
                <a:solidFill>
                  <a:srgbClr val="000000"/>
                </a:solidFill>
              </a:rPr>
              <a:t> </a:t>
            </a:r>
            <a:endParaRPr sz="2000" dirty="0">
              <a:solidFill>
                <a:srgbClr val="00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54"/>
        <p:cNvGrpSpPr/>
        <p:nvPr/>
      </p:nvGrpSpPr>
      <p:grpSpPr>
        <a:xfrm>
          <a:off x="0" y="0"/>
          <a:ext cx="0" cy="0"/>
          <a:chOff x="0" y="0"/>
          <a:chExt cx="0" cy="0"/>
        </a:xfrm>
      </p:grpSpPr>
      <p:sp>
        <p:nvSpPr>
          <p:cNvPr id="355" name="Google Shape;355;p26"/>
          <p:cNvSpPr txBox="1">
            <a:spLocks noGrp="1"/>
          </p:cNvSpPr>
          <p:nvPr>
            <p:ph type="title"/>
          </p:nvPr>
        </p:nvSpPr>
        <p:spPr>
          <a:xfrm>
            <a:off x="1145775" y="793500"/>
            <a:ext cx="76884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Procedure</a:t>
            </a:r>
            <a:endParaRPr>
              <a:solidFill>
                <a:srgbClr val="000000"/>
              </a:solidFill>
            </a:endParaRPr>
          </a:p>
        </p:txBody>
      </p:sp>
      <p:sp>
        <p:nvSpPr>
          <p:cNvPr id="356" name="Google Shape;356;p26"/>
          <p:cNvSpPr txBox="1">
            <a:spLocks noGrp="1"/>
          </p:cNvSpPr>
          <p:nvPr>
            <p:ph type="body" idx="1"/>
          </p:nvPr>
        </p:nvSpPr>
        <p:spPr>
          <a:xfrm>
            <a:off x="1145775" y="1395850"/>
            <a:ext cx="2802600" cy="33795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000000"/>
              </a:buClr>
              <a:buSzPts val="2000"/>
              <a:buChar char="●"/>
            </a:pPr>
            <a:r>
              <a:rPr lang="en" sz="2000">
                <a:solidFill>
                  <a:srgbClr val="000000"/>
                </a:solidFill>
              </a:rPr>
              <a:t>Pre-Test</a:t>
            </a:r>
            <a:endParaRPr sz="2000">
              <a:solidFill>
                <a:srgbClr val="000000"/>
              </a:solidFill>
            </a:endParaRPr>
          </a:p>
          <a:p>
            <a:pPr marL="914400" lvl="1" indent="-355600" algn="l" rtl="0">
              <a:spcBef>
                <a:spcPts val="0"/>
              </a:spcBef>
              <a:spcAft>
                <a:spcPts val="0"/>
              </a:spcAft>
              <a:buClr>
                <a:srgbClr val="000000"/>
              </a:buClr>
              <a:buSzPts val="2000"/>
              <a:buChar char="○"/>
            </a:pPr>
            <a:r>
              <a:rPr lang="en" sz="2000">
                <a:solidFill>
                  <a:srgbClr val="000000"/>
                </a:solidFill>
              </a:rPr>
              <a:t>Demographics Questionnaire </a:t>
            </a:r>
            <a:endParaRPr sz="2000">
              <a:solidFill>
                <a:srgbClr val="000000"/>
              </a:solidFill>
            </a:endParaRPr>
          </a:p>
          <a:p>
            <a:pPr marL="914400" lvl="1" indent="-355600" algn="l" rtl="0">
              <a:spcBef>
                <a:spcPts val="0"/>
              </a:spcBef>
              <a:spcAft>
                <a:spcPts val="0"/>
              </a:spcAft>
              <a:buClr>
                <a:srgbClr val="000000"/>
              </a:buClr>
              <a:buSzPts val="2000"/>
              <a:buChar char="○"/>
            </a:pPr>
            <a:r>
              <a:rPr lang="en" sz="2000">
                <a:solidFill>
                  <a:srgbClr val="000000"/>
                </a:solidFill>
              </a:rPr>
              <a:t>Self-Esteem </a:t>
            </a:r>
            <a:endParaRPr sz="2000">
              <a:solidFill>
                <a:srgbClr val="000000"/>
              </a:solidFill>
            </a:endParaRPr>
          </a:p>
          <a:p>
            <a:pPr marL="914400" lvl="1" indent="-355600" algn="l" rtl="0">
              <a:spcBef>
                <a:spcPts val="0"/>
              </a:spcBef>
              <a:spcAft>
                <a:spcPts val="0"/>
              </a:spcAft>
              <a:buClr>
                <a:srgbClr val="000000"/>
              </a:buClr>
              <a:buSzPts val="2000"/>
              <a:buChar char="○"/>
            </a:pPr>
            <a:r>
              <a:rPr lang="en" sz="2000">
                <a:solidFill>
                  <a:srgbClr val="000000"/>
                </a:solidFill>
              </a:rPr>
              <a:t>Anxiety</a:t>
            </a:r>
            <a:endParaRPr sz="2000">
              <a:solidFill>
                <a:srgbClr val="000000"/>
              </a:solidFill>
            </a:endParaRPr>
          </a:p>
          <a:p>
            <a:pPr marL="457200" lvl="0" indent="-355600" algn="l" rtl="0">
              <a:spcBef>
                <a:spcPts val="0"/>
              </a:spcBef>
              <a:spcAft>
                <a:spcPts val="0"/>
              </a:spcAft>
              <a:buClr>
                <a:srgbClr val="000000"/>
              </a:buClr>
              <a:buSzPts val="2000"/>
              <a:buChar char="●"/>
            </a:pPr>
            <a:r>
              <a:rPr lang="en" sz="2000">
                <a:solidFill>
                  <a:srgbClr val="000000"/>
                </a:solidFill>
              </a:rPr>
              <a:t>Study Abroad Presentation        (5 min.)</a:t>
            </a:r>
            <a:endParaRPr sz="2000">
              <a:solidFill>
                <a:srgbClr val="000000"/>
              </a:solidFill>
            </a:endParaRPr>
          </a:p>
          <a:p>
            <a:pPr marL="0" marR="0" lvl="0" indent="0" algn="l" rtl="0">
              <a:lnSpc>
                <a:spcPct val="115000"/>
              </a:lnSpc>
              <a:spcBef>
                <a:spcPts val="1600"/>
              </a:spcBef>
              <a:spcAft>
                <a:spcPts val="1600"/>
              </a:spcAft>
              <a:buNone/>
            </a:pPr>
            <a:endParaRPr sz="2000">
              <a:solidFill>
                <a:srgbClr val="000000"/>
              </a:solidFill>
            </a:endParaRPr>
          </a:p>
        </p:txBody>
      </p:sp>
      <p:pic>
        <p:nvPicPr>
          <p:cNvPr id="357" name="Google Shape;357;p26"/>
          <p:cNvPicPr preferRelativeResize="0"/>
          <p:nvPr/>
        </p:nvPicPr>
        <p:blipFill rotWithShape="1">
          <a:blip r:embed="rId3">
            <a:alphaModFix/>
          </a:blip>
          <a:srcRect l="32190" t="31603" r="18277" b="17117"/>
          <a:stretch/>
        </p:blipFill>
        <p:spPr>
          <a:xfrm>
            <a:off x="3948375" y="1328700"/>
            <a:ext cx="5006776" cy="2914201"/>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61"/>
        <p:cNvGrpSpPr/>
        <p:nvPr/>
      </p:nvGrpSpPr>
      <p:grpSpPr>
        <a:xfrm>
          <a:off x="0" y="0"/>
          <a:ext cx="0" cy="0"/>
          <a:chOff x="0" y="0"/>
          <a:chExt cx="0" cy="0"/>
        </a:xfrm>
      </p:grpSpPr>
      <p:sp>
        <p:nvSpPr>
          <p:cNvPr id="362" name="Google Shape;362;p27"/>
          <p:cNvSpPr txBox="1">
            <a:spLocks noGrp="1"/>
          </p:cNvSpPr>
          <p:nvPr>
            <p:ph type="title"/>
          </p:nvPr>
        </p:nvSpPr>
        <p:spPr>
          <a:xfrm>
            <a:off x="1142625" y="759725"/>
            <a:ext cx="7030500" cy="543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Procedure</a:t>
            </a:r>
            <a:endParaRPr>
              <a:solidFill>
                <a:srgbClr val="000000"/>
              </a:solidFill>
            </a:endParaRPr>
          </a:p>
        </p:txBody>
      </p:sp>
      <p:sp>
        <p:nvSpPr>
          <p:cNvPr id="363" name="Google Shape;363;p27"/>
          <p:cNvSpPr txBox="1"/>
          <p:nvPr/>
        </p:nvSpPr>
        <p:spPr>
          <a:xfrm>
            <a:off x="1142625" y="1302725"/>
            <a:ext cx="6043200" cy="3700800"/>
          </a:xfrm>
          <a:prstGeom prst="rect">
            <a:avLst/>
          </a:prstGeom>
          <a:noFill/>
          <a:ln>
            <a:noFill/>
          </a:ln>
        </p:spPr>
        <p:txBody>
          <a:bodyPr spcFirstLastPara="1" wrap="square" lIns="91425" tIns="91425" rIns="91425" bIns="91425" anchor="t" anchorCtr="0">
            <a:noAutofit/>
          </a:bodyPr>
          <a:lstStyle/>
          <a:p>
            <a:pPr marL="457200" lvl="0" indent="-355600" algn="l" rtl="0">
              <a:lnSpc>
                <a:spcPct val="115000"/>
              </a:lnSpc>
              <a:spcBef>
                <a:spcPts val="0"/>
              </a:spcBef>
              <a:spcAft>
                <a:spcPts val="0"/>
              </a:spcAft>
              <a:buSzPts val="2000"/>
              <a:buFont typeface="Nunito"/>
              <a:buChar char="●"/>
            </a:pPr>
            <a:r>
              <a:rPr lang="en" sz="2000">
                <a:latin typeface="Nunito"/>
                <a:ea typeface="Nunito"/>
                <a:cs typeface="Nunito"/>
                <a:sym typeface="Nunito"/>
              </a:rPr>
              <a:t>10 minutes of Cognitive Stimulation </a:t>
            </a:r>
            <a:endParaRPr sz="2000">
              <a:latin typeface="Nunito"/>
              <a:ea typeface="Nunito"/>
              <a:cs typeface="Nunito"/>
              <a:sym typeface="Nunito"/>
            </a:endParaRPr>
          </a:p>
          <a:p>
            <a:pPr marL="914400" lvl="1" indent="-355600" algn="l" rtl="0">
              <a:lnSpc>
                <a:spcPct val="115000"/>
              </a:lnSpc>
              <a:spcBef>
                <a:spcPts val="0"/>
              </a:spcBef>
              <a:spcAft>
                <a:spcPts val="0"/>
              </a:spcAft>
              <a:buSzPts val="2000"/>
              <a:buFont typeface="Nunito"/>
              <a:buChar char="○"/>
            </a:pPr>
            <a:r>
              <a:rPr lang="en" sz="2000">
                <a:latin typeface="Nunito"/>
                <a:ea typeface="Nunito"/>
                <a:cs typeface="Nunito"/>
                <a:sym typeface="Nunito"/>
              </a:rPr>
              <a:t>Coloring on iPads</a:t>
            </a:r>
            <a:endParaRPr sz="2000">
              <a:latin typeface="Nunito"/>
              <a:ea typeface="Nunito"/>
              <a:cs typeface="Nunito"/>
              <a:sym typeface="Nunito"/>
            </a:endParaRPr>
          </a:p>
          <a:p>
            <a:pPr marL="914400" lvl="1" indent="-355600" algn="l" rtl="0">
              <a:lnSpc>
                <a:spcPct val="115000"/>
              </a:lnSpc>
              <a:spcBef>
                <a:spcPts val="0"/>
              </a:spcBef>
              <a:spcAft>
                <a:spcPts val="0"/>
              </a:spcAft>
              <a:buSzPts val="2000"/>
              <a:buFont typeface="Nunito"/>
              <a:buChar char="○"/>
            </a:pPr>
            <a:r>
              <a:rPr lang="en" sz="2000">
                <a:latin typeface="Nunito"/>
                <a:ea typeface="Nunito"/>
                <a:cs typeface="Nunito"/>
                <a:sym typeface="Nunito"/>
              </a:rPr>
              <a:t>Instagram</a:t>
            </a:r>
            <a:endParaRPr sz="2000">
              <a:latin typeface="Nunito"/>
              <a:ea typeface="Nunito"/>
              <a:cs typeface="Nunito"/>
              <a:sym typeface="Nunito"/>
            </a:endParaRPr>
          </a:p>
          <a:p>
            <a:pPr marL="457200" lvl="0" indent="-355600" algn="l" rtl="0">
              <a:lnSpc>
                <a:spcPct val="115000"/>
              </a:lnSpc>
              <a:spcBef>
                <a:spcPts val="0"/>
              </a:spcBef>
              <a:spcAft>
                <a:spcPts val="0"/>
              </a:spcAft>
              <a:buSzPts val="2000"/>
              <a:buFont typeface="Nunito"/>
              <a:buChar char="●"/>
            </a:pPr>
            <a:r>
              <a:rPr lang="en" sz="2000">
                <a:latin typeface="Nunito"/>
                <a:ea typeface="Nunito"/>
                <a:cs typeface="Nunito"/>
                <a:sym typeface="Nunito"/>
              </a:rPr>
              <a:t>Post-Test </a:t>
            </a:r>
            <a:endParaRPr sz="2000">
              <a:latin typeface="Nunito"/>
              <a:ea typeface="Nunito"/>
              <a:cs typeface="Nunito"/>
              <a:sym typeface="Nunito"/>
            </a:endParaRPr>
          </a:p>
          <a:p>
            <a:pPr marL="914400" lvl="1" indent="-355600" algn="l" rtl="0">
              <a:lnSpc>
                <a:spcPct val="115000"/>
              </a:lnSpc>
              <a:spcBef>
                <a:spcPts val="0"/>
              </a:spcBef>
              <a:spcAft>
                <a:spcPts val="0"/>
              </a:spcAft>
              <a:buSzPts val="2000"/>
              <a:buFont typeface="Nunito"/>
              <a:buChar char="○"/>
            </a:pPr>
            <a:r>
              <a:rPr lang="en" sz="2000">
                <a:latin typeface="Nunito"/>
                <a:ea typeface="Nunito"/>
                <a:cs typeface="Nunito"/>
                <a:sym typeface="Nunito"/>
              </a:rPr>
              <a:t>Perception of Instagram Use Questionnaire</a:t>
            </a:r>
            <a:endParaRPr sz="2000">
              <a:latin typeface="Nunito"/>
              <a:ea typeface="Nunito"/>
              <a:cs typeface="Nunito"/>
              <a:sym typeface="Nunito"/>
            </a:endParaRPr>
          </a:p>
          <a:p>
            <a:pPr marL="914400" lvl="1" indent="-355600" algn="l" rtl="0">
              <a:lnSpc>
                <a:spcPct val="115000"/>
              </a:lnSpc>
              <a:spcBef>
                <a:spcPts val="0"/>
              </a:spcBef>
              <a:spcAft>
                <a:spcPts val="0"/>
              </a:spcAft>
              <a:buSzPts val="2000"/>
              <a:buFont typeface="Nunito"/>
              <a:buChar char="○"/>
            </a:pPr>
            <a:r>
              <a:rPr lang="en" sz="2000">
                <a:latin typeface="Nunito"/>
                <a:ea typeface="Nunito"/>
                <a:cs typeface="Nunito"/>
                <a:sym typeface="Nunito"/>
              </a:rPr>
              <a:t>Memory Scale</a:t>
            </a:r>
            <a:endParaRPr sz="2000">
              <a:latin typeface="Nunito"/>
              <a:ea typeface="Nunito"/>
              <a:cs typeface="Nunito"/>
              <a:sym typeface="Nunito"/>
            </a:endParaRPr>
          </a:p>
          <a:p>
            <a:pPr marL="914400" lvl="1" indent="-355600" algn="l" rtl="0">
              <a:lnSpc>
                <a:spcPct val="115000"/>
              </a:lnSpc>
              <a:spcBef>
                <a:spcPts val="0"/>
              </a:spcBef>
              <a:spcAft>
                <a:spcPts val="0"/>
              </a:spcAft>
              <a:buSzPts val="2000"/>
              <a:buFont typeface="Nunito"/>
              <a:buChar char="○"/>
            </a:pPr>
            <a:r>
              <a:rPr lang="en" sz="2000">
                <a:latin typeface="Nunito"/>
                <a:ea typeface="Nunito"/>
                <a:cs typeface="Nunito"/>
                <a:sym typeface="Nunito"/>
              </a:rPr>
              <a:t>FoMo Scale</a:t>
            </a:r>
            <a:endParaRPr sz="2000">
              <a:latin typeface="Nunito"/>
              <a:ea typeface="Nunito"/>
              <a:cs typeface="Nunito"/>
              <a:sym typeface="Nunito"/>
            </a:endParaRPr>
          </a:p>
          <a:p>
            <a:pPr marL="914400" lvl="1" indent="-355600" algn="l" rtl="0">
              <a:lnSpc>
                <a:spcPct val="115000"/>
              </a:lnSpc>
              <a:spcBef>
                <a:spcPts val="0"/>
              </a:spcBef>
              <a:spcAft>
                <a:spcPts val="0"/>
              </a:spcAft>
              <a:buSzPts val="2000"/>
              <a:buFont typeface="Nunito"/>
              <a:buChar char="○"/>
            </a:pPr>
            <a:r>
              <a:rPr lang="en" sz="2000">
                <a:latin typeface="Nunito"/>
                <a:ea typeface="Nunito"/>
                <a:cs typeface="Nunito"/>
                <a:sym typeface="Nunito"/>
              </a:rPr>
              <a:t>Anxiety Scale </a:t>
            </a:r>
            <a:endParaRPr sz="2000">
              <a:latin typeface="Nunito"/>
              <a:ea typeface="Nunito"/>
              <a:cs typeface="Nunito"/>
              <a:sym typeface="Nunito"/>
            </a:endParaRPr>
          </a:p>
          <a:p>
            <a:pPr marL="914400" lvl="1" indent="-355600" algn="l" rtl="0">
              <a:lnSpc>
                <a:spcPct val="115000"/>
              </a:lnSpc>
              <a:spcBef>
                <a:spcPts val="0"/>
              </a:spcBef>
              <a:spcAft>
                <a:spcPts val="0"/>
              </a:spcAft>
              <a:buSzPts val="2000"/>
              <a:buFont typeface="Nunito"/>
              <a:buChar char="○"/>
            </a:pPr>
            <a:r>
              <a:rPr lang="en" sz="2000">
                <a:latin typeface="Nunito"/>
                <a:ea typeface="Nunito"/>
                <a:cs typeface="Nunito"/>
                <a:sym typeface="Nunito"/>
              </a:rPr>
              <a:t>Self-Esteem Scale</a:t>
            </a:r>
            <a:endParaRPr sz="2000">
              <a:latin typeface="Nunito"/>
              <a:ea typeface="Nunito"/>
              <a:cs typeface="Nunito"/>
              <a:sym typeface="Nunito"/>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sp>
        <p:nvSpPr>
          <p:cNvPr id="368" name="Google Shape;368;p28"/>
          <p:cNvSpPr txBox="1">
            <a:spLocks noGrp="1"/>
          </p:cNvSpPr>
          <p:nvPr>
            <p:ph type="title"/>
          </p:nvPr>
        </p:nvSpPr>
        <p:spPr>
          <a:xfrm>
            <a:off x="1169525" y="652275"/>
            <a:ext cx="7030500" cy="731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Data Analyses</a:t>
            </a:r>
            <a:endParaRPr>
              <a:solidFill>
                <a:srgbClr val="000000"/>
              </a:solidFill>
            </a:endParaRPr>
          </a:p>
        </p:txBody>
      </p:sp>
      <p:sp>
        <p:nvSpPr>
          <p:cNvPr id="369" name="Google Shape;369;p28"/>
          <p:cNvSpPr txBox="1">
            <a:spLocks noGrp="1"/>
          </p:cNvSpPr>
          <p:nvPr>
            <p:ph type="body" idx="1"/>
          </p:nvPr>
        </p:nvSpPr>
        <p:spPr>
          <a:xfrm>
            <a:off x="1169525" y="1383375"/>
            <a:ext cx="7030500" cy="25668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000000"/>
              </a:buClr>
              <a:buSzPts val="2000"/>
              <a:buChar char="●"/>
            </a:pPr>
            <a:r>
              <a:rPr lang="en" sz="2000">
                <a:solidFill>
                  <a:srgbClr val="000000"/>
                </a:solidFill>
                <a:highlight>
                  <a:srgbClr val="FFFFFF"/>
                </a:highlight>
              </a:rPr>
              <a:t>Independent Samples T-test</a:t>
            </a:r>
            <a:endParaRPr sz="2000">
              <a:solidFill>
                <a:srgbClr val="000000"/>
              </a:solidFill>
              <a:highlight>
                <a:srgbClr val="FFFFFF"/>
              </a:highlight>
            </a:endParaRPr>
          </a:p>
          <a:p>
            <a:pPr marL="914400" lvl="1" indent="-355600" algn="l" rtl="0">
              <a:spcBef>
                <a:spcPts val="0"/>
              </a:spcBef>
              <a:spcAft>
                <a:spcPts val="0"/>
              </a:spcAft>
              <a:buClr>
                <a:srgbClr val="000000"/>
              </a:buClr>
              <a:buSzPts val="2000"/>
              <a:buChar char="○"/>
            </a:pPr>
            <a:r>
              <a:rPr lang="en" sz="2000">
                <a:solidFill>
                  <a:srgbClr val="000000"/>
                </a:solidFill>
                <a:highlight>
                  <a:srgbClr val="FFFFFF"/>
                </a:highlight>
              </a:rPr>
              <a:t>FoMo </a:t>
            </a:r>
            <a:endParaRPr sz="2000">
              <a:solidFill>
                <a:srgbClr val="000000"/>
              </a:solidFill>
              <a:highlight>
                <a:srgbClr val="FFFFFF"/>
              </a:highlight>
            </a:endParaRPr>
          </a:p>
          <a:p>
            <a:pPr marL="914400" lvl="1" indent="-355600" algn="l" rtl="0">
              <a:spcBef>
                <a:spcPts val="0"/>
              </a:spcBef>
              <a:spcAft>
                <a:spcPts val="0"/>
              </a:spcAft>
              <a:buClr>
                <a:srgbClr val="000000"/>
              </a:buClr>
              <a:buSzPts val="2000"/>
              <a:buChar char="○"/>
            </a:pPr>
            <a:r>
              <a:rPr lang="en" sz="2000">
                <a:solidFill>
                  <a:srgbClr val="000000"/>
                </a:solidFill>
                <a:highlight>
                  <a:srgbClr val="FFFFFF"/>
                </a:highlight>
              </a:rPr>
              <a:t>Memory Recall</a:t>
            </a:r>
            <a:endParaRPr sz="2000">
              <a:solidFill>
                <a:srgbClr val="000000"/>
              </a:solidFill>
              <a:highlight>
                <a:srgbClr val="FFFFFF"/>
              </a:highlight>
            </a:endParaRPr>
          </a:p>
          <a:p>
            <a:pPr marL="457200" lvl="0" indent="-355600" algn="l" rtl="0">
              <a:spcBef>
                <a:spcPts val="0"/>
              </a:spcBef>
              <a:spcAft>
                <a:spcPts val="0"/>
              </a:spcAft>
              <a:buClr>
                <a:srgbClr val="000000"/>
              </a:buClr>
              <a:buSzPts val="2000"/>
              <a:buChar char="●"/>
            </a:pPr>
            <a:r>
              <a:rPr lang="en" sz="2000">
                <a:solidFill>
                  <a:srgbClr val="000000"/>
                </a:solidFill>
                <a:highlight>
                  <a:srgbClr val="FFFFFF"/>
                </a:highlight>
              </a:rPr>
              <a:t>2 (Time) x 2 (Condition) mixed model ANOVA </a:t>
            </a:r>
            <a:endParaRPr sz="2000">
              <a:solidFill>
                <a:srgbClr val="000000"/>
              </a:solidFill>
              <a:highlight>
                <a:srgbClr val="FFFFFF"/>
              </a:highlight>
            </a:endParaRPr>
          </a:p>
          <a:p>
            <a:pPr marL="914400" lvl="1" indent="-355600" algn="l" rtl="0">
              <a:spcBef>
                <a:spcPts val="0"/>
              </a:spcBef>
              <a:spcAft>
                <a:spcPts val="0"/>
              </a:spcAft>
              <a:buClr>
                <a:srgbClr val="000000"/>
              </a:buClr>
              <a:buSzPts val="2000"/>
              <a:buChar char="○"/>
            </a:pPr>
            <a:r>
              <a:rPr lang="en" sz="2000">
                <a:solidFill>
                  <a:srgbClr val="000000"/>
                </a:solidFill>
                <a:highlight>
                  <a:srgbClr val="FFFFFF"/>
                </a:highlight>
              </a:rPr>
              <a:t>Time- pre- and post-test (within)</a:t>
            </a:r>
            <a:endParaRPr sz="2000">
              <a:solidFill>
                <a:srgbClr val="000000"/>
              </a:solidFill>
              <a:highlight>
                <a:srgbClr val="FFFFFF"/>
              </a:highlight>
            </a:endParaRPr>
          </a:p>
          <a:p>
            <a:pPr marL="914400" lvl="1" indent="-355600" algn="l" rtl="0">
              <a:spcBef>
                <a:spcPts val="0"/>
              </a:spcBef>
              <a:spcAft>
                <a:spcPts val="0"/>
              </a:spcAft>
              <a:buClr>
                <a:srgbClr val="000000"/>
              </a:buClr>
              <a:buSzPts val="2000"/>
              <a:buChar char="○"/>
            </a:pPr>
            <a:r>
              <a:rPr lang="en" sz="2000">
                <a:solidFill>
                  <a:srgbClr val="000000"/>
                </a:solidFill>
                <a:highlight>
                  <a:srgbClr val="FFFFFF"/>
                </a:highlight>
              </a:rPr>
              <a:t>Condition- Instagram vs. Coloring Groups (between)</a:t>
            </a:r>
            <a:endParaRPr sz="2000">
              <a:solidFill>
                <a:srgbClr val="000000"/>
              </a:solidFill>
              <a:highlight>
                <a:srgbClr val="FFFFFF"/>
              </a:highligh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73"/>
        <p:cNvGrpSpPr/>
        <p:nvPr/>
      </p:nvGrpSpPr>
      <p:grpSpPr>
        <a:xfrm>
          <a:off x="0" y="0"/>
          <a:ext cx="0" cy="0"/>
          <a:chOff x="0" y="0"/>
          <a:chExt cx="0" cy="0"/>
        </a:xfrm>
      </p:grpSpPr>
      <p:sp>
        <p:nvSpPr>
          <p:cNvPr id="374" name="Google Shape;374;p29"/>
          <p:cNvSpPr txBox="1">
            <a:spLocks noGrp="1"/>
          </p:cNvSpPr>
          <p:nvPr>
            <p:ph type="title"/>
          </p:nvPr>
        </p:nvSpPr>
        <p:spPr>
          <a:xfrm>
            <a:off x="1303800" y="719450"/>
            <a:ext cx="7030500" cy="636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Results: T-Test</a:t>
            </a:r>
            <a:endParaRPr>
              <a:solidFill>
                <a:srgbClr val="000000"/>
              </a:solidFill>
            </a:endParaRPr>
          </a:p>
        </p:txBody>
      </p:sp>
      <p:sp>
        <p:nvSpPr>
          <p:cNvPr id="375" name="Google Shape;375;p29"/>
          <p:cNvSpPr txBox="1">
            <a:spLocks noGrp="1"/>
          </p:cNvSpPr>
          <p:nvPr>
            <p:ph type="body" idx="1"/>
          </p:nvPr>
        </p:nvSpPr>
        <p:spPr>
          <a:xfrm>
            <a:off x="1303800" y="1412575"/>
            <a:ext cx="6619500" cy="2541600"/>
          </a:xfrm>
          <a:prstGeom prst="rect">
            <a:avLst/>
          </a:prstGeom>
        </p:spPr>
        <p:txBody>
          <a:bodyPr spcFirstLastPara="1" wrap="square" lIns="91425" tIns="91425" rIns="91425" bIns="91425" anchor="t" anchorCtr="0">
            <a:noAutofit/>
          </a:bodyPr>
          <a:lstStyle/>
          <a:p>
            <a:pPr marL="0" lvl="0" indent="0" algn="l" rtl="0">
              <a:lnSpc>
                <a:spcPct val="200000"/>
              </a:lnSpc>
              <a:spcBef>
                <a:spcPts val="0"/>
              </a:spcBef>
              <a:spcAft>
                <a:spcPts val="0"/>
              </a:spcAft>
              <a:buNone/>
            </a:pPr>
            <a:r>
              <a:rPr lang="en" sz="2000" b="1">
                <a:solidFill>
                  <a:srgbClr val="000000"/>
                </a:solidFill>
              </a:rPr>
              <a:t>Memory Recall</a:t>
            </a:r>
            <a:endParaRPr sz="2000" b="1">
              <a:solidFill>
                <a:srgbClr val="000000"/>
              </a:solidFill>
            </a:endParaRPr>
          </a:p>
          <a:p>
            <a:pPr marL="457200" lvl="0" indent="-355600" algn="l" rtl="0">
              <a:lnSpc>
                <a:spcPct val="200000"/>
              </a:lnSpc>
              <a:spcBef>
                <a:spcPts val="0"/>
              </a:spcBef>
              <a:spcAft>
                <a:spcPts val="0"/>
              </a:spcAft>
              <a:buClr>
                <a:srgbClr val="000000"/>
              </a:buClr>
              <a:buSzPts val="2000"/>
              <a:buChar char="●"/>
            </a:pPr>
            <a:r>
              <a:rPr lang="en" sz="2000">
                <a:solidFill>
                  <a:srgbClr val="000000"/>
                </a:solidFill>
              </a:rPr>
              <a:t>Not significant, </a:t>
            </a:r>
            <a:r>
              <a:rPr lang="en" sz="2000" i="1">
                <a:solidFill>
                  <a:srgbClr val="000000"/>
                </a:solidFill>
              </a:rPr>
              <a:t>t</a:t>
            </a:r>
            <a:r>
              <a:rPr lang="en" sz="2000">
                <a:solidFill>
                  <a:srgbClr val="000000"/>
                </a:solidFill>
              </a:rPr>
              <a:t> (88) = 1.39, </a:t>
            </a:r>
            <a:r>
              <a:rPr lang="en" sz="2000" i="1">
                <a:solidFill>
                  <a:srgbClr val="000000"/>
                </a:solidFill>
              </a:rPr>
              <a:t>p </a:t>
            </a:r>
            <a:r>
              <a:rPr lang="en" sz="2000">
                <a:solidFill>
                  <a:srgbClr val="000000"/>
                </a:solidFill>
              </a:rPr>
              <a:t>= .17</a:t>
            </a:r>
            <a:endParaRPr sz="2000">
              <a:solidFill>
                <a:srgbClr val="000000"/>
              </a:solidFill>
            </a:endParaRPr>
          </a:p>
          <a:p>
            <a:pPr marL="0" lvl="0" indent="0" algn="l" rtl="0">
              <a:lnSpc>
                <a:spcPct val="200000"/>
              </a:lnSpc>
              <a:spcBef>
                <a:spcPts val="0"/>
              </a:spcBef>
              <a:spcAft>
                <a:spcPts val="0"/>
              </a:spcAft>
              <a:buClr>
                <a:srgbClr val="000000"/>
              </a:buClr>
              <a:buSzPts val="1100"/>
              <a:buFont typeface="Arial"/>
              <a:buNone/>
            </a:pPr>
            <a:r>
              <a:rPr lang="en" sz="2000" b="1">
                <a:solidFill>
                  <a:srgbClr val="000000"/>
                </a:solidFill>
              </a:rPr>
              <a:t>FoMo</a:t>
            </a:r>
            <a:endParaRPr sz="2000" b="1">
              <a:solidFill>
                <a:srgbClr val="000000"/>
              </a:solidFill>
            </a:endParaRPr>
          </a:p>
          <a:p>
            <a:pPr marL="457200" lvl="0" indent="-355600" algn="l" rtl="0">
              <a:lnSpc>
                <a:spcPct val="200000"/>
              </a:lnSpc>
              <a:spcBef>
                <a:spcPts val="0"/>
              </a:spcBef>
              <a:spcAft>
                <a:spcPts val="0"/>
              </a:spcAft>
              <a:buClr>
                <a:srgbClr val="000000"/>
              </a:buClr>
              <a:buSzPts val="2000"/>
              <a:buChar char="●"/>
            </a:pPr>
            <a:r>
              <a:rPr lang="en" sz="2000">
                <a:solidFill>
                  <a:srgbClr val="000000"/>
                </a:solidFill>
              </a:rPr>
              <a:t>Significant,  </a:t>
            </a:r>
            <a:r>
              <a:rPr lang="en" sz="2000" i="1">
                <a:solidFill>
                  <a:srgbClr val="000000"/>
                </a:solidFill>
              </a:rPr>
              <a:t>t </a:t>
            </a:r>
            <a:r>
              <a:rPr lang="en" sz="2000">
                <a:solidFill>
                  <a:srgbClr val="000000"/>
                </a:solidFill>
              </a:rPr>
              <a:t>(88) = -2.40, </a:t>
            </a:r>
            <a:r>
              <a:rPr lang="en" sz="2000" i="1">
                <a:solidFill>
                  <a:srgbClr val="000000"/>
                </a:solidFill>
              </a:rPr>
              <a:t>p </a:t>
            </a:r>
            <a:r>
              <a:rPr lang="en" sz="2000">
                <a:solidFill>
                  <a:srgbClr val="000000"/>
                </a:solidFill>
              </a:rPr>
              <a:t>= .018</a:t>
            </a:r>
            <a:endParaRPr sz="2000">
              <a:solidFill>
                <a:srgbClr val="000000"/>
              </a:solidFill>
            </a:endParaRPr>
          </a:p>
          <a:p>
            <a:pPr marL="0" lvl="0" indent="0" algn="l" rtl="0">
              <a:lnSpc>
                <a:spcPct val="200000"/>
              </a:lnSpc>
              <a:spcBef>
                <a:spcPts val="0"/>
              </a:spcBef>
              <a:spcAft>
                <a:spcPts val="0"/>
              </a:spcAft>
              <a:buNone/>
            </a:pPr>
            <a:endParaRPr sz="2000">
              <a:solidFill>
                <a:srgbClr val="00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79"/>
        <p:cNvGrpSpPr/>
        <p:nvPr/>
      </p:nvGrpSpPr>
      <p:grpSpPr>
        <a:xfrm>
          <a:off x="0" y="0"/>
          <a:ext cx="0" cy="0"/>
          <a:chOff x="0" y="0"/>
          <a:chExt cx="0" cy="0"/>
        </a:xfrm>
      </p:grpSpPr>
      <p:sp>
        <p:nvSpPr>
          <p:cNvPr id="380" name="Google Shape;380;p30"/>
          <p:cNvSpPr txBox="1">
            <a:spLocks noGrp="1"/>
          </p:cNvSpPr>
          <p:nvPr>
            <p:ph type="title"/>
          </p:nvPr>
        </p:nvSpPr>
        <p:spPr>
          <a:xfrm>
            <a:off x="1276950" y="652300"/>
            <a:ext cx="7030500" cy="704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FoMo Figure</a:t>
            </a:r>
            <a:endParaRPr>
              <a:solidFill>
                <a:srgbClr val="000000"/>
              </a:solidFill>
            </a:endParaRPr>
          </a:p>
        </p:txBody>
      </p:sp>
      <p:pic>
        <p:nvPicPr>
          <p:cNvPr id="381" name="Google Shape;381;p30" title="Chart"/>
          <p:cNvPicPr preferRelativeResize="0"/>
          <p:nvPr/>
        </p:nvPicPr>
        <p:blipFill rotWithShape="1">
          <a:blip r:embed="rId3">
            <a:alphaModFix/>
          </a:blip>
          <a:srcRect t="3418"/>
          <a:stretch/>
        </p:blipFill>
        <p:spPr>
          <a:xfrm>
            <a:off x="1916987" y="1356400"/>
            <a:ext cx="5310025" cy="3169375"/>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85"/>
        <p:cNvGrpSpPr/>
        <p:nvPr/>
      </p:nvGrpSpPr>
      <p:grpSpPr>
        <a:xfrm>
          <a:off x="0" y="0"/>
          <a:ext cx="0" cy="0"/>
          <a:chOff x="0" y="0"/>
          <a:chExt cx="0" cy="0"/>
        </a:xfrm>
      </p:grpSpPr>
      <p:sp>
        <p:nvSpPr>
          <p:cNvPr id="386" name="Google Shape;386;p31"/>
          <p:cNvSpPr txBox="1">
            <a:spLocks noGrp="1"/>
          </p:cNvSpPr>
          <p:nvPr>
            <p:ph type="title"/>
          </p:nvPr>
        </p:nvSpPr>
        <p:spPr>
          <a:xfrm>
            <a:off x="1132375" y="741175"/>
            <a:ext cx="76884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Results: Time</a:t>
            </a:r>
            <a:endParaRPr>
              <a:solidFill>
                <a:srgbClr val="000000"/>
              </a:solidFill>
            </a:endParaRPr>
          </a:p>
        </p:txBody>
      </p:sp>
      <p:sp>
        <p:nvSpPr>
          <p:cNvPr id="387" name="Google Shape;387;p31"/>
          <p:cNvSpPr txBox="1">
            <a:spLocks noGrp="1"/>
          </p:cNvSpPr>
          <p:nvPr>
            <p:ph type="body" idx="1"/>
          </p:nvPr>
        </p:nvSpPr>
        <p:spPr>
          <a:xfrm>
            <a:off x="1225225" y="1410675"/>
            <a:ext cx="7688400" cy="354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2000" b="1">
                <a:solidFill>
                  <a:srgbClr val="000000"/>
                </a:solidFill>
              </a:rPr>
              <a:t>Anxiety</a:t>
            </a:r>
            <a:endParaRPr sz="2000" b="1">
              <a:solidFill>
                <a:srgbClr val="000000"/>
              </a:solidFill>
            </a:endParaRPr>
          </a:p>
          <a:p>
            <a:pPr marL="457200" lvl="0" indent="-355600" algn="l" rtl="0">
              <a:lnSpc>
                <a:spcPct val="115000"/>
              </a:lnSpc>
              <a:spcBef>
                <a:spcPts val="0"/>
              </a:spcBef>
              <a:spcAft>
                <a:spcPts val="0"/>
              </a:spcAft>
              <a:buClr>
                <a:srgbClr val="000000"/>
              </a:buClr>
              <a:buSzPts val="2000"/>
              <a:buChar char="●"/>
            </a:pPr>
            <a:r>
              <a:rPr lang="en" sz="2000">
                <a:solidFill>
                  <a:srgbClr val="000000"/>
                </a:solidFill>
              </a:rPr>
              <a:t>Not significant, </a:t>
            </a:r>
            <a:r>
              <a:rPr lang="en" sz="2000" i="1">
                <a:solidFill>
                  <a:srgbClr val="000000"/>
                </a:solidFill>
              </a:rPr>
              <a:t>F </a:t>
            </a:r>
            <a:r>
              <a:rPr lang="en" sz="2000">
                <a:solidFill>
                  <a:srgbClr val="000000"/>
                </a:solidFill>
              </a:rPr>
              <a:t>(1,88) = 1.38, </a:t>
            </a:r>
            <a:r>
              <a:rPr lang="en" sz="2000" i="1">
                <a:solidFill>
                  <a:srgbClr val="000000"/>
                </a:solidFill>
              </a:rPr>
              <a:t>p </a:t>
            </a:r>
            <a:r>
              <a:rPr lang="en" sz="2000">
                <a:solidFill>
                  <a:srgbClr val="000000"/>
                </a:solidFill>
              </a:rPr>
              <a:t>= .24, </a:t>
            </a:r>
            <a:r>
              <a:rPr lang="en" sz="2000" i="1">
                <a:solidFill>
                  <a:srgbClr val="000000"/>
                </a:solidFill>
              </a:rPr>
              <a:t>η</a:t>
            </a:r>
            <a:r>
              <a:rPr lang="en" sz="2000" i="1" baseline="30000">
                <a:solidFill>
                  <a:srgbClr val="000000"/>
                </a:solidFill>
              </a:rPr>
              <a:t>2</a:t>
            </a:r>
            <a:r>
              <a:rPr lang="en" sz="2000">
                <a:solidFill>
                  <a:srgbClr val="000000"/>
                </a:solidFill>
              </a:rPr>
              <a:t> = .02</a:t>
            </a:r>
            <a:endParaRPr sz="2000">
              <a:solidFill>
                <a:srgbClr val="000000"/>
              </a:solidFill>
            </a:endParaRPr>
          </a:p>
          <a:p>
            <a:pPr marL="0" lvl="0" indent="0" algn="l" rtl="0">
              <a:lnSpc>
                <a:spcPct val="115000"/>
              </a:lnSpc>
              <a:spcBef>
                <a:spcPts val="0"/>
              </a:spcBef>
              <a:spcAft>
                <a:spcPts val="0"/>
              </a:spcAft>
              <a:buNone/>
            </a:pPr>
            <a:r>
              <a:rPr lang="en" sz="2000" b="1">
                <a:solidFill>
                  <a:srgbClr val="000000"/>
                </a:solidFill>
              </a:rPr>
              <a:t>Self-Esteem</a:t>
            </a:r>
            <a:endParaRPr sz="2000" b="1">
              <a:solidFill>
                <a:srgbClr val="000000"/>
              </a:solidFill>
            </a:endParaRPr>
          </a:p>
          <a:p>
            <a:pPr marL="457200" lvl="0" indent="-355600" algn="l" rtl="0">
              <a:lnSpc>
                <a:spcPct val="115000"/>
              </a:lnSpc>
              <a:spcBef>
                <a:spcPts val="0"/>
              </a:spcBef>
              <a:spcAft>
                <a:spcPts val="0"/>
              </a:spcAft>
              <a:buClr>
                <a:srgbClr val="000000"/>
              </a:buClr>
              <a:buSzPts val="2000"/>
              <a:buChar char="●"/>
            </a:pPr>
            <a:r>
              <a:rPr lang="en" sz="2000">
                <a:solidFill>
                  <a:srgbClr val="000000"/>
                </a:solidFill>
              </a:rPr>
              <a:t>Overall Self-Esteem</a:t>
            </a:r>
            <a:endParaRPr sz="2000">
              <a:solidFill>
                <a:srgbClr val="000000"/>
              </a:solidFill>
            </a:endParaRPr>
          </a:p>
          <a:p>
            <a:pPr marL="914400" lvl="1" indent="-355600" algn="l" rtl="0">
              <a:lnSpc>
                <a:spcPct val="115000"/>
              </a:lnSpc>
              <a:spcBef>
                <a:spcPts val="0"/>
              </a:spcBef>
              <a:spcAft>
                <a:spcPts val="0"/>
              </a:spcAft>
              <a:buClr>
                <a:srgbClr val="000000"/>
              </a:buClr>
              <a:buSzPts val="2000"/>
              <a:buChar char="○"/>
            </a:pPr>
            <a:r>
              <a:rPr lang="en" sz="2000">
                <a:solidFill>
                  <a:srgbClr val="000000"/>
                </a:solidFill>
              </a:rPr>
              <a:t>Significant, </a:t>
            </a:r>
            <a:r>
              <a:rPr lang="en" sz="2000" i="1">
                <a:solidFill>
                  <a:srgbClr val="000000"/>
                </a:solidFill>
              </a:rPr>
              <a:t>F </a:t>
            </a:r>
            <a:r>
              <a:rPr lang="en" sz="2000">
                <a:solidFill>
                  <a:srgbClr val="000000"/>
                </a:solidFill>
              </a:rPr>
              <a:t>(1,88) = 14.04, </a:t>
            </a:r>
            <a:r>
              <a:rPr lang="en" sz="2000" i="1">
                <a:solidFill>
                  <a:srgbClr val="000000"/>
                </a:solidFill>
              </a:rPr>
              <a:t>p </a:t>
            </a:r>
            <a:r>
              <a:rPr lang="en" sz="2000">
                <a:solidFill>
                  <a:srgbClr val="000000"/>
                </a:solidFill>
              </a:rPr>
              <a:t>= .001, </a:t>
            </a:r>
            <a:r>
              <a:rPr lang="en" sz="2000" i="1">
                <a:solidFill>
                  <a:srgbClr val="000000"/>
                </a:solidFill>
              </a:rPr>
              <a:t>η</a:t>
            </a:r>
            <a:r>
              <a:rPr lang="en" sz="2000" i="1" baseline="30000">
                <a:solidFill>
                  <a:srgbClr val="000000"/>
                </a:solidFill>
              </a:rPr>
              <a:t>2</a:t>
            </a:r>
            <a:r>
              <a:rPr lang="en" sz="2000">
                <a:solidFill>
                  <a:srgbClr val="000000"/>
                </a:solidFill>
              </a:rPr>
              <a:t> = .14</a:t>
            </a:r>
            <a:endParaRPr sz="2000">
              <a:solidFill>
                <a:srgbClr val="000000"/>
              </a:solidFill>
            </a:endParaRPr>
          </a:p>
          <a:p>
            <a:pPr marL="457200" lvl="0" indent="-355600" algn="l" rtl="0">
              <a:lnSpc>
                <a:spcPct val="115000"/>
              </a:lnSpc>
              <a:spcBef>
                <a:spcPts val="0"/>
              </a:spcBef>
              <a:spcAft>
                <a:spcPts val="0"/>
              </a:spcAft>
              <a:buClr>
                <a:srgbClr val="000000"/>
              </a:buClr>
              <a:buSzPts val="2000"/>
              <a:buChar char="●"/>
            </a:pPr>
            <a:r>
              <a:rPr lang="en" sz="2000">
                <a:solidFill>
                  <a:srgbClr val="000000"/>
                </a:solidFill>
              </a:rPr>
              <a:t>Social Self-Esteem</a:t>
            </a:r>
            <a:endParaRPr sz="2000">
              <a:solidFill>
                <a:srgbClr val="000000"/>
              </a:solidFill>
            </a:endParaRPr>
          </a:p>
          <a:p>
            <a:pPr marL="914400" lvl="1" indent="-355600" algn="l" rtl="0">
              <a:lnSpc>
                <a:spcPct val="115000"/>
              </a:lnSpc>
              <a:spcBef>
                <a:spcPts val="0"/>
              </a:spcBef>
              <a:spcAft>
                <a:spcPts val="0"/>
              </a:spcAft>
              <a:buClr>
                <a:srgbClr val="000000"/>
              </a:buClr>
              <a:buSzPts val="2000"/>
              <a:buChar char="○"/>
            </a:pPr>
            <a:r>
              <a:rPr lang="en" sz="2000">
                <a:solidFill>
                  <a:srgbClr val="000000"/>
                </a:solidFill>
              </a:rPr>
              <a:t>Significant, </a:t>
            </a:r>
            <a:r>
              <a:rPr lang="en" sz="2000" i="1">
                <a:solidFill>
                  <a:srgbClr val="000000"/>
                </a:solidFill>
              </a:rPr>
              <a:t>F </a:t>
            </a:r>
            <a:r>
              <a:rPr lang="en" sz="2000">
                <a:solidFill>
                  <a:srgbClr val="000000"/>
                </a:solidFill>
              </a:rPr>
              <a:t>(1,88) = 18.31, </a:t>
            </a:r>
            <a:r>
              <a:rPr lang="en" sz="2000" i="1">
                <a:solidFill>
                  <a:srgbClr val="000000"/>
                </a:solidFill>
              </a:rPr>
              <a:t>p </a:t>
            </a:r>
            <a:r>
              <a:rPr lang="en" sz="2000">
                <a:solidFill>
                  <a:srgbClr val="000000"/>
                </a:solidFill>
              </a:rPr>
              <a:t>= .001, </a:t>
            </a:r>
            <a:r>
              <a:rPr lang="en" sz="2000" i="1">
                <a:solidFill>
                  <a:srgbClr val="000000"/>
                </a:solidFill>
              </a:rPr>
              <a:t>η</a:t>
            </a:r>
            <a:r>
              <a:rPr lang="en" sz="2000" i="1" baseline="30000">
                <a:solidFill>
                  <a:srgbClr val="000000"/>
                </a:solidFill>
              </a:rPr>
              <a:t>2</a:t>
            </a:r>
            <a:r>
              <a:rPr lang="en" sz="2000">
                <a:solidFill>
                  <a:srgbClr val="000000"/>
                </a:solidFill>
              </a:rPr>
              <a:t> = .172</a:t>
            </a:r>
            <a:endParaRPr sz="2000">
              <a:solidFill>
                <a:srgbClr val="000000"/>
              </a:solidFill>
            </a:endParaRPr>
          </a:p>
          <a:p>
            <a:pPr marL="457200" lvl="0" indent="-355600" algn="l" rtl="0">
              <a:lnSpc>
                <a:spcPct val="115000"/>
              </a:lnSpc>
              <a:spcBef>
                <a:spcPts val="0"/>
              </a:spcBef>
              <a:spcAft>
                <a:spcPts val="0"/>
              </a:spcAft>
              <a:buClr>
                <a:srgbClr val="000000"/>
              </a:buClr>
              <a:buSzPts val="2000"/>
              <a:buChar char="●"/>
            </a:pPr>
            <a:r>
              <a:rPr lang="en" sz="2000">
                <a:solidFill>
                  <a:srgbClr val="000000"/>
                </a:solidFill>
              </a:rPr>
              <a:t>Appearance Self-Esteem</a:t>
            </a:r>
            <a:endParaRPr sz="2000">
              <a:solidFill>
                <a:srgbClr val="000000"/>
              </a:solidFill>
            </a:endParaRPr>
          </a:p>
          <a:p>
            <a:pPr marL="914400" lvl="1" indent="-355600" algn="l" rtl="0">
              <a:lnSpc>
                <a:spcPct val="115000"/>
              </a:lnSpc>
              <a:spcBef>
                <a:spcPts val="0"/>
              </a:spcBef>
              <a:spcAft>
                <a:spcPts val="0"/>
              </a:spcAft>
              <a:buClr>
                <a:srgbClr val="000000"/>
              </a:buClr>
              <a:buSzPts val="2000"/>
              <a:buChar char="○"/>
            </a:pPr>
            <a:r>
              <a:rPr lang="en" sz="2000">
                <a:solidFill>
                  <a:srgbClr val="000000"/>
                </a:solidFill>
              </a:rPr>
              <a:t>Not significant, </a:t>
            </a:r>
            <a:r>
              <a:rPr lang="en" sz="2000" i="1">
                <a:solidFill>
                  <a:srgbClr val="000000"/>
                </a:solidFill>
              </a:rPr>
              <a:t>F </a:t>
            </a:r>
            <a:r>
              <a:rPr lang="en" sz="2000">
                <a:solidFill>
                  <a:srgbClr val="000000"/>
                </a:solidFill>
              </a:rPr>
              <a:t>(1,88) = 1.60, </a:t>
            </a:r>
            <a:r>
              <a:rPr lang="en" sz="2000" i="1">
                <a:solidFill>
                  <a:srgbClr val="000000"/>
                </a:solidFill>
              </a:rPr>
              <a:t>p </a:t>
            </a:r>
            <a:r>
              <a:rPr lang="en" sz="2000">
                <a:solidFill>
                  <a:srgbClr val="000000"/>
                </a:solidFill>
              </a:rPr>
              <a:t>= .21, </a:t>
            </a:r>
            <a:r>
              <a:rPr lang="en" sz="2000" i="1">
                <a:solidFill>
                  <a:srgbClr val="000000"/>
                </a:solidFill>
              </a:rPr>
              <a:t>η</a:t>
            </a:r>
            <a:r>
              <a:rPr lang="en" sz="2000" i="1" baseline="30000">
                <a:solidFill>
                  <a:srgbClr val="000000"/>
                </a:solidFill>
              </a:rPr>
              <a:t>2</a:t>
            </a:r>
            <a:r>
              <a:rPr lang="en" sz="2000">
                <a:solidFill>
                  <a:srgbClr val="000000"/>
                </a:solidFill>
              </a:rPr>
              <a:t> = .02</a:t>
            </a:r>
            <a:endParaRPr sz="2000">
              <a:solidFill>
                <a:srgbClr val="00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91"/>
        <p:cNvGrpSpPr/>
        <p:nvPr/>
      </p:nvGrpSpPr>
      <p:grpSpPr>
        <a:xfrm>
          <a:off x="0" y="0"/>
          <a:ext cx="0" cy="0"/>
          <a:chOff x="0" y="0"/>
          <a:chExt cx="0" cy="0"/>
        </a:xfrm>
      </p:grpSpPr>
      <p:graphicFrame>
        <p:nvGraphicFramePr>
          <p:cNvPr id="392" name="Google Shape;392;p32"/>
          <p:cNvGraphicFramePr/>
          <p:nvPr/>
        </p:nvGraphicFramePr>
        <p:xfrm>
          <a:off x="1119150" y="1879909"/>
          <a:ext cx="6659400" cy="3055175"/>
        </p:xfrm>
        <a:graphic>
          <a:graphicData uri="http://schemas.openxmlformats.org/drawingml/2006/table">
            <a:tbl>
              <a:tblPr>
                <a:noFill/>
                <a:tableStyleId>{8DC8B57C-0D47-4884-B6CA-2EA265228084}</a:tableStyleId>
              </a:tblPr>
              <a:tblGrid>
                <a:gridCol w="2431425">
                  <a:extLst>
                    <a:ext uri="{9D8B030D-6E8A-4147-A177-3AD203B41FA5}">
                      <a16:colId xmlns:a16="http://schemas.microsoft.com/office/drawing/2014/main" val="20000"/>
                    </a:ext>
                  </a:extLst>
                </a:gridCol>
                <a:gridCol w="1009975">
                  <a:extLst>
                    <a:ext uri="{9D8B030D-6E8A-4147-A177-3AD203B41FA5}">
                      <a16:colId xmlns:a16="http://schemas.microsoft.com/office/drawing/2014/main" val="20001"/>
                    </a:ext>
                  </a:extLst>
                </a:gridCol>
                <a:gridCol w="1278600">
                  <a:extLst>
                    <a:ext uri="{9D8B030D-6E8A-4147-A177-3AD203B41FA5}">
                      <a16:colId xmlns:a16="http://schemas.microsoft.com/office/drawing/2014/main" val="20002"/>
                    </a:ext>
                  </a:extLst>
                </a:gridCol>
                <a:gridCol w="1023425">
                  <a:extLst>
                    <a:ext uri="{9D8B030D-6E8A-4147-A177-3AD203B41FA5}">
                      <a16:colId xmlns:a16="http://schemas.microsoft.com/office/drawing/2014/main" val="20003"/>
                    </a:ext>
                  </a:extLst>
                </a:gridCol>
                <a:gridCol w="915975">
                  <a:extLst>
                    <a:ext uri="{9D8B030D-6E8A-4147-A177-3AD203B41FA5}">
                      <a16:colId xmlns:a16="http://schemas.microsoft.com/office/drawing/2014/main" val="20004"/>
                    </a:ext>
                  </a:extLst>
                </a:gridCol>
              </a:tblGrid>
              <a:tr h="325800">
                <a:tc>
                  <a:txBody>
                    <a:bodyPr/>
                    <a:lstStyle/>
                    <a:p>
                      <a:pPr marL="0" lvl="0" indent="0" algn="l" rtl="0">
                        <a:spcBef>
                          <a:spcPts val="0"/>
                        </a:spcBef>
                        <a:spcAft>
                          <a:spcPts val="0"/>
                        </a:spcAft>
                        <a:buNone/>
                      </a:pPr>
                      <a:r>
                        <a:rPr lang="en" sz="2000">
                          <a:latin typeface="Nunito"/>
                          <a:ea typeface="Nunito"/>
                          <a:cs typeface="Nunito"/>
                          <a:sym typeface="Nunito"/>
                        </a:rPr>
                        <a:t>Variable</a:t>
                      </a:r>
                      <a:endParaRPr sz="2000">
                        <a:latin typeface="Nunito"/>
                        <a:ea typeface="Nunito"/>
                        <a:cs typeface="Nunito"/>
                        <a:sym typeface="Nunito"/>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tcPr>
                </a:tc>
                <a:tc>
                  <a:txBody>
                    <a:bodyPr/>
                    <a:lstStyle/>
                    <a:p>
                      <a:pPr marL="0" lvl="0" indent="0" algn="l" rtl="0">
                        <a:spcBef>
                          <a:spcPts val="0"/>
                        </a:spcBef>
                        <a:spcAft>
                          <a:spcPts val="0"/>
                        </a:spcAft>
                        <a:buNone/>
                      </a:pPr>
                      <a:r>
                        <a:rPr lang="en" sz="2000">
                          <a:latin typeface="Nunito"/>
                          <a:ea typeface="Nunito"/>
                          <a:cs typeface="Nunito"/>
                          <a:sym typeface="Nunito"/>
                        </a:rPr>
                        <a:t>Factor</a:t>
                      </a:r>
                      <a:endParaRPr sz="2000">
                        <a:latin typeface="Nunito"/>
                        <a:ea typeface="Nunito"/>
                        <a:cs typeface="Nunito"/>
                        <a:sym typeface="Nunito"/>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tcPr>
                </a:tc>
                <a:tc>
                  <a:txBody>
                    <a:bodyPr/>
                    <a:lstStyle/>
                    <a:p>
                      <a:pPr marL="0" lvl="0" indent="0" algn="l" rtl="0">
                        <a:spcBef>
                          <a:spcPts val="0"/>
                        </a:spcBef>
                        <a:spcAft>
                          <a:spcPts val="0"/>
                        </a:spcAft>
                        <a:buNone/>
                      </a:pPr>
                      <a:endParaRPr sz="2000">
                        <a:latin typeface="Nunito"/>
                        <a:ea typeface="Nunito"/>
                        <a:cs typeface="Nunito"/>
                        <a:sym typeface="Nunito"/>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tcPr>
                </a:tc>
                <a:tc>
                  <a:txBody>
                    <a:bodyPr/>
                    <a:lstStyle/>
                    <a:p>
                      <a:pPr marL="0" lvl="0" indent="0" algn="l" rtl="0">
                        <a:spcBef>
                          <a:spcPts val="0"/>
                        </a:spcBef>
                        <a:spcAft>
                          <a:spcPts val="0"/>
                        </a:spcAft>
                        <a:buNone/>
                      </a:pPr>
                      <a:r>
                        <a:rPr lang="en" sz="2000">
                          <a:latin typeface="Nunito"/>
                          <a:ea typeface="Nunito"/>
                          <a:cs typeface="Nunito"/>
                          <a:sym typeface="Nunito"/>
                        </a:rPr>
                        <a:t>M</a:t>
                      </a:r>
                      <a:endParaRPr sz="2000">
                        <a:latin typeface="Nunito"/>
                        <a:ea typeface="Nunito"/>
                        <a:cs typeface="Nunito"/>
                        <a:sym typeface="Nunito"/>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tcPr>
                </a:tc>
                <a:tc>
                  <a:txBody>
                    <a:bodyPr/>
                    <a:lstStyle/>
                    <a:p>
                      <a:pPr marL="0" lvl="0" indent="0" algn="l" rtl="0">
                        <a:spcBef>
                          <a:spcPts val="0"/>
                        </a:spcBef>
                        <a:spcAft>
                          <a:spcPts val="0"/>
                        </a:spcAft>
                        <a:buNone/>
                      </a:pPr>
                      <a:r>
                        <a:rPr lang="en" sz="2000">
                          <a:latin typeface="Nunito"/>
                          <a:ea typeface="Nunito"/>
                          <a:cs typeface="Nunito"/>
                          <a:sym typeface="Nunito"/>
                        </a:rPr>
                        <a:t>SD</a:t>
                      </a:r>
                      <a:endParaRPr sz="2000">
                        <a:latin typeface="Nunito"/>
                        <a:ea typeface="Nunito"/>
                        <a:cs typeface="Nunito"/>
                        <a:sym typeface="Nunito"/>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tcPr>
                </a:tc>
                <a:extLst>
                  <a:ext uri="{0D108BD9-81ED-4DB2-BD59-A6C34878D82A}">
                    <a16:rowId xmlns:a16="http://schemas.microsoft.com/office/drawing/2014/main" val="10000"/>
                  </a:ext>
                </a:extLst>
              </a:tr>
              <a:tr h="322675">
                <a:tc>
                  <a:txBody>
                    <a:bodyPr/>
                    <a:lstStyle/>
                    <a:p>
                      <a:pPr marL="0" lvl="0" indent="0" algn="l" rtl="0">
                        <a:spcBef>
                          <a:spcPts val="0"/>
                        </a:spcBef>
                        <a:spcAft>
                          <a:spcPts val="0"/>
                        </a:spcAft>
                        <a:buNone/>
                      </a:pPr>
                      <a:r>
                        <a:rPr lang="en" sz="2000">
                          <a:latin typeface="Nunito"/>
                          <a:ea typeface="Nunito"/>
                          <a:cs typeface="Nunito"/>
                          <a:sym typeface="Nunito"/>
                        </a:rPr>
                        <a:t>Self-Esteem</a:t>
                      </a:r>
                      <a:endParaRPr sz="2000">
                        <a:latin typeface="Nunito"/>
                        <a:ea typeface="Nunito"/>
                        <a:cs typeface="Nunito"/>
                        <a:sym typeface="Nunito"/>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B w="9525" cap="flat" cmpd="sng">
                      <a:solidFill>
                        <a:srgbClr val="9E9E9E">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n" sz="2000">
                          <a:latin typeface="Nunito"/>
                          <a:ea typeface="Nunito"/>
                          <a:cs typeface="Nunito"/>
                          <a:sym typeface="Nunito"/>
                        </a:rPr>
                        <a:t>Time</a:t>
                      </a:r>
                      <a:endParaRPr sz="2000">
                        <a:latin typeface="Nunito"/>
                        <a:ea typeface="Nunito"/>
                        <a:cs typeface="Nunito"/>
                        <a:sym typeface="Nunito"/>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B w="9525" cap="flat" cmpd="sng">
                      <a:solidFill>
                        <a:srgbClr val="9E9E9E">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n" sz="2000">
                          <a:latin typeface="Nunito"/>
                          <a:ea typeface="Nunito"/>
                          <a:cs typeface="Nunito"/>
                          <a:sym typeface="Nunito"/>
                        </a:rPr>
                        <a:t>Pre-Test</a:t>
                      </a:r>
                      <a:endParaRPr sz="2000">
                        <a:latin typeface="Nunito"/>
                        <a:ea typeface="Nunito"/>
                        <a:cs typeface="Nunito"/>
                        <a:sym typeface="Nunito"/>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B w="9525" cap="flat" cmpd="sng">
                      <a:solidFill>
                        <a:srgbClr val="9E9E9E">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n" sz="2000">
                          <a:latin typeface="Nunito"/>
                          <a:ea typeface="Nunito"/>
                          <a:cs typeface="Nunito"/>
                          <a:sym typeface="Nunito"/>
                        </a:rPr>
                        <a:t>42.13</a:t>
                      </a:r>
                      <a:endParaRPr sz="2000">
                        <a:latin typeface="Nunito"/>
                        <a:ea typeface="Nunito"/>
                        <a:cs typeface="Nunito"/>
                        <a:sym typeface="Nunito"/>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B w="9525" cap="flat" cmpd="sng">
                      <a:solidFill>
                        <a:srgbClr val="9E9E9E">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n" sz="2000">
                          <a:latin typeface="Nunito"/>
                          <a:ea typeface="Nunito"/>
                          <a:cs typeface="Nunito"/>
                          <a:sym typeface="Nunito"/>
                        </a:rPr>
                        <a:t>6.01</a:t>
                      </a:r>
                      <a:endParaRPr sz="2000">
                        <a:latin typeface="Nunito"/>
                        <a:ea typeface="Nunito"/>
                        <a:cs typeface="Nunito"/>
                        <a:sym typeface="Nunito"/>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1"/>
                  </a:ext>
                </a:extLst>
              </a:tr>
              <a:tr h="325800">
                <a:tc>
                  <a:txBody>
                    <a:bodyPr/>
                    <a:lstStyle/>
                    <a:p>
                      <a:pPr marL="0" lvl="0" indent="0" algn="l" rtl="0">
                        <a:spcBef>
                          <a:spcPts val="0"/>
                        </a:spcBef>
                        <a:spcAft>
                          <a:spcPts val="0"/>
                        </a:spcAft>
                        <a:buNone/>
                      </a:pPr>
                      <a:endParaRPr sz="2000">
                        <a:latin typeface="Nunito"/>
                        <a:ea typeface="Nunito"/>
                        <a:cs typeface="Nunito"/>
                        <a:sym typeface="Nunito"/>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spcBef>
                          <a:spcPts val="0"/>
                        </a:spcBef>
                        <a:spcAft>
                          <a:spcPts val="0"/>
                        </a:spcAft>
                        <a:buNone/>
                      </a:pPr>
                      <a:endParaRPr sz="2000">
                        <a:latin typeface="Nunito"/>
                        <a:ea typeface="Nunito"/>
                        <a:cs typeface="Nunito"/>
                        <a:sym typeface="Nunito"/>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n" sz="2000">
                          <a:latin typeface="Nunito"/>
                          <a:ea typeface="Nunito"/>
                          <a:cs typeface="Nunito"/>
                          <a:sym typeface="Nunito"/>
                        </a:rPr>
                        <a:t>Post-Test</a:t>
                      </a:r>
                      <a:endParaRPr sz="2000">
                        <a:latin typeface="Nunito"/>
                        <a:ea typeface="Nunito"/>
                        <a:cs typeface="Nunito"/>
                        <a:sym typeface="Nunito"/>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n" sz="2000">
                          <a:latin typeface="Nunito"/>
                          <a:ea typeface="Nunito"/>
                          <a:cs typeface="Nunito"/>
                          <a:sym typeface="Nunito"/>
                        </a:rPr>
                        <a:t>43.62</a:t>
                      </a:r>
                      <a:endParaRPr sz="2000">
                        <a:latin typeface="Nunito"/>
                        <a:ea typeface="Nunito"/>
                        <a:cs typeface="Nunito"/>
                        <a:sym typeface="Nunito"/>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n" sz="2000">
                          <a:latin typeface="Nunito"/>
                          <a:ea typeface="Nunito"/>
                          <a:cs typeface="Nunito"/>
                          <a:sym typeface="Nunito"/>
                        </a:rPr>
                        <a:t>8.34</a:t>
                      </a:r>
                      <a:endParaRPr sz="2000">
                        <a:latin typeface="Nunito"/>
                        <a:ea typeface="Nunito"/>
                        <a:cs typeface="Nunito"/>
                        <a:sym typeface="Nunito"/>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2"/>
                  </a:ext>
                </a:extLst>
              </a:tr>
              <a:tr h="494975">
                <a:tc>
                  <a:txBody>
                    <a:bodyPr/>
                    <a:lstStyle/>
                    <a:p>
                      <a:pPr marL="0" lvl="0" indent="0" algn="l" rtl="0">
                        <a:spcBef>
                          <a:spcPts val="0"/>
                        </a:spcBef>
                        <a:spcAft>
                          <a:spcPts val="0"/>
                        </a:spcAft>
                        <a:buNone/>
                      </a:pPr>
                      <a:r>
                        <a:rPr lang="en" sz="2000">
                          <a:latin typeface="Nunito"/>
                          <a:ea typeface="Nunito"/>
                          <a:cs typeface="Nunito"/>
                          <a:sym typeface="Nunito"/>
                        </a:rPr>
                        <a:t>Social Self-Esteem</a:t>
                      </a:r>
                      <a:endParaRPr sz="2000">
                        <a:latin typeface="Nunito"/>
                        <a:ea typeface="Nunito"/>
                        <a:cs typeface="Nunito"/>
                        <a:sym typeface="Nunito"/>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n" sz="2000">
                          <a:latin typeface="Nunito"/>
                          <a:ea typeface="Nunito"/>
                          <a:cs typeface="Nunito"/>
                          <a:sym typeface="Nunito"/>
                        </a:rPr>
                        <a:t>Time</a:t>
                      </a:r>
                      <a:endParaRPr sz="2000">
                        <a:latin typeface="Nunito"/>
                        <a:ea typeface="Nunito"/>
                        <a:cs typeface="Nunito"/>
                        <a:sym typeface="Nunito"/>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n" sz="2000">
                          <a:latin typeface="Nunito"/>
                          <a:ea typeface="Nunito"/>
                          <a:cs typeface="Nunito"/>
                          <a:sym typeface="Nunito"/>
                        </a:rPr>
                        <a:t>Pre-Test</a:t>
                      </a:r>
                      <a:endParaRPr sz="2000">
                        <a:latin typeface="Nunito"/>
                        <a:ea typeface="Nunito"/>
                        <a:cs typeface="Nunito"/>
                        <a:sym typeface="Nunito"/>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n" sz="2000">
                          <a:latin typeface="Nunito"/>
                          <a:ea typeface="Nunito"/>
                          <a:cs typeface="Nunito"/>
                          <a:sym typeface="Nunito"/>
                        </a:rPr>
                        <a:t>23.32</a:t>
                      </a:r>
                      <a:endParaRPr sz="2000">
                        <a:latin typeface="Nunito"/>
                        <a:ea typeface="Nunito"/>
                        <a:cs typeface="Nunito"/>
                        <a:sym typeface="Nunito"/>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n" sz="2000">
                          <a:latin typeface="Nunito"/>
                          <a:ea typeface="Nunito"/>
                          <a:cs typeface="Nunito"/>
                          <a:sym typeface="Nunito"/>
                        </a:rPr>
                        <a:t>6.01</a:t>
                      </a:r>
                      <a:endParaRPr sz="2000">
                        <a:latin typeface="Nunito"/>
                        <a:ea typeface="Nunito"/>
                        <a:cs typeface="Nunito"/>
                        <a:sym typeface="Nunito"/>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3"/>
                  </a:ext>
                </a:extLst>
              </a:tr>
              <a:tr h="322675">
                <a:tc>
                  <a:txBody>
                    <a:bodyPr/>
                    <a:lstStyle/>
                    <a:p>
                      <a:pPr marL="0" lvl="0" indent="0" algn="l" rtl="0">
                        <a:spcBef>
                          <a:spcPts val="0"/>
                        </a:spcBef>
                        <a:spcAft>
                          <a:spcPts val="0"/>
                        </a:spcAft>
                        <a:buNone/>
                      </a:pPr>
                      <a:endParaRPr sz="2000">
                        <a:latin typeface="Nunito"/>
                        <a:ea typeface="Nunito"/>
                        <a:cs typeface="Nunito"/>
                        <a:sym typeface="Nunito"/>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tcPr>
                </a:tc>
                <a:tc>
                  <a:txBody>
                    <a:bodyPr/>
                    <a:lstStyle/>
                    <a:p>
                      <a:pPr marL="0" lvl="0" indent="0" algn="l" rtl="0">
                        <a:spcBef>
                          <a:spcPts val="0"/>
                        </a:spcBef>
                        <a:spcAft>
                          <a:spcPts val="0"/>
                        </a:spcAft>
                        <a:buNone/>
                      </a:pPr>
                      <a:endParaRPr sz="2000">
                        <a:latin typeface="Nunito"/>
                        <a:ea typeface="Nunito"/>
                        <a:cs typeface="Nunito"/>
                        <a:sym typeface="Nunito"/>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tcPr>
                </a:tc>
                <a:tc>
                  <a:txBody>
                    <a:bodyPr/>
                    <a:lstStyle/>
                    <a:p>
                      <a:pPr marL="0" lvl="0" indent="0" algn="l" rtl="0">
                        <a:spcBef>
                          <a:spcPts val="0"/>
                        </a:spcBef>
                        <a:spcAft>
                          <a:spcPts val="0"/>
                        </a:spcAft>
                        <a:buNone/>
                      </a:pPr>
                      <a:r>
                        <a:rPr lang="en" sz="2000">
                          <a:latin typeface="Nunito"/>
                          <a:ea typeface="Nunito"/>
                          <a:cs typeface="Nunito"/>
                          <a:sym typeface="Nunito"/>
                        </a:rPr>
                        <a:t>Post-Test</a:t>
                      </a:r>
                      <a:endParaRPr sz="2000">
                        <a:latin typeface="Nunito"/>
                        <a:ea typeface="Nunito"/>
                        <a:cs typeface="Nunito"/>
                        <a:sym typeface="Nunito"/>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tcPr>
                </a:tc>
                <a:tc>
                  <a:txBody>
                    <a:bodyPr/>
                    <a:lstStyle/>
                    <a:p>
                      <a:pPr marL="0" lvl="0" indent="0" algn="l" rtl="0">
                        <a:spcBef>
                          <a:spcPts val="0"/>
                        </a:spcBef>
                        <a:spcAft>
                          <a:spcPts val="0"/>
                        </a:spcAft>
                        <a:buNone/>
                      </a:pPr>
                      <a:r>
                        <a:rPr lang="en" sz="2000">
                          <a:latin typeface="Nunito"/>
                          <a:ea typeface="Nunito"/>
                          <a:cs typeface="Nunito"/>
                          <a:sym typeface="Nunito"/>
                        </a:rPr>
                        <a:t>24.56</a:t>
                      </a:r>
                      <a:endParaRPr sz="2000">
                        <a:latin typeface="Nunito"/>
                        <a:ea typeface="Nunito"/>
                        <a:cs typeface="Nunito"/>
                        <a:sym typeface="Nunito"/>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tcPr>
                </a:tc>
                <a:tc>
                  <a:txBody>
                    <a:bodyPr/>
                    <a:lstStyle/>
                    <a:p>
                      <a:pPr marL="0" lvl="0" indent="0" algn="l" rtl="0">
                        <a:spcBef>
                          <a:spcPts val="0"/>
                        </a:spcBef>
                        <a:spcAft>
                          <a:spcPts val="0"/>
                        </a:spcAft>
                        <a:buNone/>
                      </a:pPr>
                      <a:r>
                        <a:rPr lang="en" sz="2000">
                          <a:latin typeface="Nunito"/>
                          <a:ea typeface="Nunito"/>
                          <a:cs typeface="Nunito"/>
                          <a:sym typeface="Nunito"/>
                        </a:rPr>
                        <a:t>6.17</a:t>
                      </a:r>
                      <a:endParaRPr sz="2000">
                        <a:latin typeface="Nunito"/>
                        <a:ea typeface="Nunito"/>
                        <a:cs typeface="Nunito"/>
                        <a:sym typeface="Nunito"/>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tcPr>
                </a:tc>
                <a:extLst>
                  <a:ext uri="{0D108BD9-81ED-4DB2-BD59-A6C34878D82A}">
                    <a16:rowId xmlns:a16="http://schemas.microsoft.com/office/drawing/2014/main" val="10004"/>
                  </a:ext>
                </a:extLst>
              </a:tr>
            </a:tbl>
          </a:graphicData>
        </a:graphic>
      </p:graphicFrame>
      <p:sp>
        <p:nvSpPr>
          <p:cNvPr id="393" name="Google Shape;393;p32"/>
          <p:cNvSpPr txBox="1">
            <a:spLocks noGrp="1"/>
          </p:cNvSpPr>
          <p:nvPr>
            <p:ph type="title"/>
          </p:nvPr>
        </p:nvSpPr>
        <p:spPr>
          <a:xfrm>
            <a:off x="1303800" y="598575"/>
            <a:ext cx="7030500" cy="644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Self-Esteem Descriptive Statistics</a:t>
            </a:r>
            <a:endParaRPr>
              <a:solidFill>
                <a:srgbClr val="000000"/>
              </a:solidFill>
            </a:endParaRPr>
          </a:p>
        </p:txBody>
      </p:sp>
      <p:sp>
        <p:nvSpPr>
          <p:cNvPr id="394" name="Google Shape;394;p32"/>
          <p:cNvSpPr txBox="1"/>
          <p:nvPr/>
        </p:nvSpPr>
        <p:spPr>
          <a:xfrm>
            <a:off x="1119150" y="1270125"/>
            <a:ext cx="7865100" cy="300900"/>
          </a:xfrm>
          <a:prstGeom prst="rect">
            <a:avLst/>
          </a:prstGeom>
          <a:noFill/>
          <a:ln>
            <a:noFill/>
          </a:ln>
        </p:spPr>
        <p:txBody>
          <a:bodyPr spcFirstLastPara="1" wrap="square" lIns="91425" tIns="91425" rIns="91425" bIns="91425" anchor="t" anchorCtr="0">
            <a:noAutofit/>
          </a:bodyPr>
          <a:lstStyle/>
          <a:p>
            <a:pPr marL="0" lvl="0" indent="0" algn="l" rtl="0">
              <a:lnSpc>
                <a:spcPct val="200000"/>
              </a:lnSpc>
              <a:spcBef>
                <a:spcPts val="0"/>
              </a:spcBef>
              <a:spcAft>
                <a:spcPts val="0"/>
              </a:spcAft>
              <a:buClr>
                <a:srgbClr val="000000"/>
              </a:buClr>
              <a:buSzPts val="1100"/>
              <a:buFont typeface="Arial"/>
              <a:buNone/>
            </a:pPr>
            <a:r>
              <a:rPr lang="en" sz="2000" i="1">
                <a:latin typeface="Nunito"/>
                <a:ea typeface="Nunito"/>
                <a:cs typeface="Nunito"/>
                <a:sym typeface="Nunito"/>
              </a:rPr>
              <a:t>Means and Standard Deviations for {Social} Self-Esteem (N= 90)</a:t>
            </a:r>
            <a:endParaRPr sz="2000">
              <a:latin typeface="Nunito"/>
              <a:ea typeface="Nunito"/>
              <a:cs typeface="Nunito"/>
              <a:sym typeface="Nunito"/>
            </a:endParaRPr>
          </a:p>
        </p:txBody>
      </p:sp>
      <p:sp>
        <p:nvSpPr>
          <p:cNvPr id="395" name="Google Shape;395;p32"/>
          <p:cNvSpPr txBox="1"/>
          <p:nvPr/>
        </p:nvSpPr>
        <p:spPr>
          <a:xfrm>
            <a:off x="7721975" y="2367550"/>
            <a:ext cx="1422000" cy="975300"/>
          </a:xfrm>
          <a:prstGeom prst="rect">
            <a:avLst/>
          </a:prstGeom>
          <a:noFill/>
          <a:ln w="9525" cap="flat" cmpd="sng">
            <a:solidFill>
              <a:srgbClr val="434343"/>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1800">
                <a:latin typeface="Nunito"/>
                <a:ea typeface="Nunito"/>
                <a:cs typeface="Nunito"/>
                <a:sym typeface="Nunito"/>
              </a:rPr>
              <a:t>Note: maximum score is 65.</a:t>
            </a:r>
            <a:endParaRPr sz="1800">
              <a:latin typeface="Nunito"/>
              <a:ea typeface="Nunito"/>
              <a:cs typeface="Nunito"/>
              <a:sym typeface="Nunito"/>
            </a:endParaRPr>
          </a:p>
        </p:txBody>
      </p:sp>
      <p:sp>
        <p:nvSpPr>
          <p:cNvPr id="396" name="Google Shape;396;p32"/>
          <p:cNvSpPr txBox="1"/>
          <p:nvPr/>
        </p:nvSpPr>
        <p:spPr>
          <a:xfrm>
            <a:off x="7721975" y="3342850"/>
            <a:ext cx="1422000" cy="975300"/>
          </a:xfrm>
          <a:prstGeom prst="rect">
            <a:avLst/>
          </a:prstGeom>
          <a:noFill/>
          <a:ln w="9525" cap="flat" cmpd="sng">
            <a:solidFill>
              <a:srgbClr val="434343"/>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1800">
                <a:latin typeface="Nunito"/>
                <a:ea typeface="Nunito"/>
                <a:cs typeface="Nunito"/>
                <a:sym typeface="Nunito"/>
              </a:rPr>
              <a:t>Note: maximum score is 35.</a:t>
            </a:r>
            <a:endParaRPr sz="1800">
              <a:latin typeface="Nunito"/>
              <a:ea typeface="Nunito"/>
              <a:cs typeface="Nunito"/>
              <a:sym typeface="Nunito"/>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14"/>
          <p:cNvSpPr txBox="1">
            <a:spLocks noGrp="1"/>
          </p:cNvSpPr>
          <p:nvPr>
            <p:ph type="title"/>
          </p:nvPr>
        </p:nvSpPr>
        <p:spPr>
          <a:xfrm>
            <a:off x="1145775" y="781450"/>
            <a:ext cx="76884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Outline</a:t>
            </a:r>
            <a:endParaRPr>
              <a:solidFill>
                <a:srgbClr val="000000"/>
              </a:solidFill>
            </a:endParaRPr>
          </a:p>
        </p:txBody>
      </p:sp>
      <p:sp>
        <p:nvSpPr>
          <p:cNvPr id="284" name="Google Shape;284;p14"/>
          <p:cNvSpPr txBox="1"/>
          <p:nvPr/>
        </p:nvSpPr>
        <p:spPr>
          <a:xfrm>
            <a:off x="765450" y="1458125"/>
            <a:ext cx="7789200" cy="3518400"/>
          </a:xfrm>
          <a:prstGeom prst="rect">
            <a:avLst/>
          </a:prstGeom>
          <a:noFill/>
          <a:ln>
            <a:noFill/>
          </a:ln>
        </p:spPr>
        <p:txBody>
          <a:bodyPr spcFirstLastPara="1" wrap="square" lIns="91425" tIns="91425" rIns="91425" bIns="91425" anchor="t" anchorCtr="0">
            <a:noAutofit/>
          </a:bodyPr>
          <a:lstStyle/>
          <a:p>
            <a:pPr marL="457200" lvl="0" indent="-355600" algn="l" rtl="0">
              <a:spcBef>
                <a:spcPts val="0"/>
              </a:spcBef>
              <a:spcAft>
                <a:spcPts val="0"/>
              </a:spcAft>
              <a:buSzPts val="2000"/>
              <a:buFont typeface="Nunito"/>
              <a:buChar char="●"/>
            </a:pPr>
            <a:r>
              <a:rPr lang="en" sz="2000">
                <a:highlight>
                  <a:srgbClr val="FFFFFF"/>
                </a:highlight>
                <a:latin typeface="Nunito"/>
                <a:ea typeface="Nunito"/>
                <a:cs typeface="Nunito"/>
                <a:sym typeface="Nunito"/>
              </a:rPr>
              <a:t>Introduction</a:t>
            </a:r>
            <a:endParaRPr sz="2000">
              <a:highlight>
                <a:srgbClr val="FFFFFF"/>
              </a:highlight>
              <a:latin typeface="Nunito"/>
              <a:ea typeface="Nunito"/>
              <a:cs typeface="Nunito"/>
              <a:sym typeface="Nunito"/>
            </a:endParaRPr>
          </a:p>
          <a:p>
            <a:pPr marL="457200" lvl="0" indent="-355600" algn="l" rtl="0">
              <a:spcBef>
                <a:spcPts val="0"/>
              </a:spcBef>
              <a:spcAft>
                <a:spcPts val="0"/>
              </a:spcAft>
              <a:buSzPts val="2000"/>
              <a:buFont typeface="Nunito"/>
              <a:buChar char="●"/>
            </a:pPr>
            <a:r>
              <a:rPr lang="en" sz="2000">
                <a:highlight>
                  <a:srgbClr val="FFFFFF"/>
                </a:highlight>
                <a:latin typeface="Nunito"/>
                <a:ea typeface="Nunito"/>
                <a:cs typeface="Nunito"/>
                <a:sym typeface="Nunito"/>
              </a:rPr>
              <a:t>Background Research</a:t>
            </a:r>
            <a:endParaRPr sz="2000">
              <a:highlight>
                <a:srgbClr val="FFFFFF"/>
              </a:highlight>
              <a:latin typeface="Nunito"/>
              <a:ea typeface="Nunito"/>
              <a:cs typeface="Nunito"/>
              <a:sym typeface="Nunito"/>
            </a:endParaRPr>
          </a:p>
          <a:p>
            <a:pPr marL="457200" lvl="0" indent="-355600" algn="l" rtl="0">
              <a:spcBef>
                <a:spcPts val="0"/>
              </a:spcBef>
              <a:spcAft>
                <a:spcPts val="0"/>
              </a:spcAft>
              <a:buSzPts val="2000"/>
              <a:buFont typeface="Nunito"/>
              <a:buChar char="●"/>
            </a:pPr>
            <a:r>
              <a:rPr lang="en" sz="2000">
                <a:highlight>
                  <a:srgbClr val="FFFFFF"/>
                </a:highlight>
                <a:latin typeface="Nunito"/>
                <a:ea typeface="Nunito"/>
                <a:cs typeface="Nunito"/>
                <a:sym typeface="Nunito"/>
              </a:rPr>
              <a:t>Research Question and Hypotheses</a:t>
            </a:r>
            <a:endParaRPr sz="2000">
              <a:highlight>
                <a:srgbClr val="FFFFFF"/>
              </a:highlight>
              <a:latin typeface="Nunito"/>
              <a:ea typeface="Nunito"/>
              <a:cs typeface="Nunito"/>
              <a:sym typeface="Nunito"/>
            </a:endParaRPr>
          </a:p>
          <a:p>
            <a:pPr marL="457200" lvl="0" indent="-355600" algn="l" rtl="0">
              <a:spcBef>
                <a:spcPts val="0"/>
              </a:spcBef>
              <a:spcAft>
                <a:spcPts val="0"/>
              </a:spcAft>
              <a:buSzPts val="2000"/>
              <a:buFont typeface="Nunito"/>
              <a:buChar char="●"/>
            </a:pPr>
            <a:r>
              <a:rPr lang="en" sz="2000">
                <a:highlight>
                  <a:srgbClr val="FFFFFF"/>
                </a:highlight>
                <a:latin typeface="Nunito"/>
                <a:ea typeface="Nunito"/>
                <a:cs typeface="Nunito"/>
                <a:sym typeface="Nunito"/>
              </a:rPr>
              <a:t>Method </a:t>
            </a:r>
            <a:endParaRPr sz="2000">
              <a:highlight>
                <a:srgbClr val="FFFFFF"/>
              </a:highlight>
              <a:latin typeface="Nunito"/>
              <a:ea typeface="Nunito"/>
              <a:cs typeface="Nunito"/>
              <a:sym typeface="Nunito"/>
            </a:endParaRPr>
          </a:p>
          <a:p>
            <a:pPr marL="457200" lvl="0" indent="-355600" algn="l" rtl="0">
              <a:spcBef>
                <a:spcPts val="0"/>
              </a:spcBef>
              <a:spcAft>
                <a:spcPts val="0"/>
              </a:spcAft>
              <a:buSzPts val="2000"/>
              <a:buFont typeface="Nunito"/>
              <a:buChar char="●"/>
            </a:pPr>
            <a:r>
              <a:rPr lang="en" sz="2000">
                <a:highlight>
                  <a:srgbClr val="FFFFFF"/>
                </a:highlight>
                <a:latin typeface="Nunito"/>
                <a:ea typeface="Nunito"/>
                <a:cs typeface="Nunito"/>
                <a:sym typeface="Nunito"/>
              </a:rPr>
              <a:t>Results</a:t>
            </a:r>
            <a:endParaRPr sz="2000">
              <a:highlight>
                <a:srgbClr val="FFFFFF"/>
              </a:highlight>
              <a:latin typeface="Nunito"/>
              <a:ea typeface="Nunito"/>
              <a:cs typeface="Nunito"/>
              <a:sym typeface="Nunito"/>
            </a:endParaRPr>
          </a:p>
          <a:p>
            <a:pPr marL="457200" lvl="0" indent="-355600" algn="l" rtl="0">
              <a:spcBef>
                <a:spcPts val="0"/>
              </a:spcBef>
              <a:spcAft>
                <a:spcPts val="0"/>
              </a:spcAft>
              <a:buSzPts val="2000"/>
              <a:buFont typeface="Nunito"/>
              <a:buChar char="●"/>
            </a:pPr>
            <a:r>
              <a:rPr lang="en" sz="2000">
                <a:highlight>
                  <a:srgbClr val="FFFFFF"/>
                </a:highlight>
                <a:latin typeface="Nunito"/>
                <a:ea typeface="Nunito"/>
                <a:cs typeface="Nunito"/>
                <a:sym typeface="Nunito"/>
              </a:rPr>
              <a:t>Discussion and Conclusion</a:t>
            </a:r>
            <a:endParaRPr sz="2000">
              <a:highlight>
                <a:srgbClr val="FFFFFF"/>
              </a:highlight>
              <a:latin typeface="Nunito"/>
              <a:ea typeface="Nunito"/>
              <a:cs typeface="Nunito"/>
              <a:sym typeface="Nunito"/>
            </a:endParaRPr>
          </a:p>
          <a:p>
            <a:pPr marL="457200" lvl="0" indent="-355600" algn="l" rtl="0">
              <a:spcBef>
                <a:spcPts val="0"/>
              </a:spcBef>
              <a:spcAft>
                <a:spcPts val="0"/>
              </a:spcAft>
              <a:buSzPts val="2000"/>
              <a:buFont typeface="Nunito"/>
              <a:buChar char="●"/>
            </a:pPr>
            <a:r>
              <a:rPr lang="en" sz="2000">
                <a:highlight>
                  <a:srgbClr val="FFFFFF"/>
                </a:highlight>
                <a:latin typeface="Nunito"/>
                <a:ea typeface="Nunito"/>
                <a:cs typeface="Nunito"/>
                <a:sym typeface="Nunito"/>
              </a:rPr>
              <a:t>Future Research </a:t>
            </a:r>
            <a:endParaRPr sz="2000">
              <a:highlight>
                <a:srgbClr val="FFFFFF"/>
              </a:highlight>
              <a:latin typeface="Nunito"/>
              <a:ea typeface="Nunito"/>
              <a:cs typeface="Nunito"/>
              <a:sym typeface="Nunito"/>
            </a:endParaRPr>
          </a:p>
          <a:p>
            <a:pPr marL="457200" lvl="0" indent="-355600" algn="l" rtl="0">
              <a:spcBef>
                <a:spcPts val="0"/>
              </a:spcBef>
              <a:spcAft>
                <a:spcPts val="0"/>
              </a:spcAft>
              <a:buSzPts val="2000"/>
              <a:buFont typeface="Nunito"/>
              <a:buChar char="●"/>
            </a:pPr>
            <a:r>
              <a:rPr lang="en" sz="2000">
                <a:highlight>
                  <a:srgbClr val="FFFFFF"/>
                </a:highlight>
                <a:latin typeface="Nunito"/>
                <a:ea typeface="Nunito"/>
                <a:cs typeface="Nunito"/>
                <a:sym typeface="Nunito"/>
              </a:rPr>
              <a:t>References</a:t>
            </a:r>
            <a:endParaRPr sz="2000">
              <a:highlight>
                <a:srgbClr val="FFFFFF"/>
              </a:highlight>
              <a:latin typeface="Nunito"/>
              <a:ea typeface="Nunito"/>
              <a:cs typeface="Nunito"/>
              <a:sym typeface="Nunito"/>
            </a:endParaRPr>
          </a:p>
          <a:p>
            <a:pPr marL="457200" lvl="0" indent="-355600" algn="l" rtl="0">
              <a:spcBef>
                <a:spcPts val="0"/>
              </a:spcBef>
              <a:spcAft>
                <a:spcPts val="0"/>
              </a:spcAft>
              <a:buSzPts val="2000"/>
              <a:buFont typeface="Nunito"/>
              <a:buChar char="●"/>
            </a:pPr>
            <a:r>
              <a:rPr lang="en" sz="2000">
                <a:highlight>
                  <a:srgbClr val="FFFFFF"/>
                </a:highlight>
                <a:latin typeface="Nunito"/>
                <a:ea typeface="Nunito"/>
                <a:cs typeface="Nunito"/>
                <a:sym typeface="Nunito"/>
              </a:rPr>
              <a:t>Acknowledgments</a:t>
            </a:r>
            <a:endParaRPr sz="2000">
              <a:highlight>
                <a:srgbClr val="FFFFFF"/>
              </a:highlight>
              <a:latin typeface="Nunito"/>
              <a:ea typeface="Nunito"/>
              <a:cs typeface="Nunito"/>
              <a:sym typeface="Nunito"/>
            </a:endParaRPr>
          </a:p>
          <a:p>
            <a:pPr marL="457200" lvl="0" indent="-355600" algn="l" rtl="0">
              <a:spcBef>
                <a:spcPts val="0"/>
              </a:spcBef>
              <a:spcAft>
                <a:spcPts val="0"/>
              </a:spcAft>
              <a:buSzPts val="2000"/>
              <a:buFont typeface="Nunito"/>
              <a:buChar char="●"/>
            </a:pPr>
            <a:r>
              <a:rPr lang="en" sz="2000">
                <a:highlight>
                  <a:srgbClr val="FFFFFF"/>
                </a:highlight>
                <a:latin typeface="Nunito"/>
                <a:ea typeface="Nunito"/>
                <a:cs typeface="Nunito"/>
                <a:sym typeface="Nunito"/>
              </a:rPr>
              <a:t>Questions</a:t>
            </a:r>
            <a:endParaRPr sz="2000">
              <a:highlight>
                <a:srgbClr val="FFFFFF"/>
              </a:highlight>
              <a:latin typeface="Nunito"/>
              <a:ea typeface="Nunito"/>
              <a:cs typeface="Nunito"/>
              <a:sym typeface="Nunito"/>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400"/>
        <p:cNvGrpSpPr/>
        <p:nvPr/>
      </p:nvGrpSpPr>
      <p:grpSpPr>
        <a:xfrm>
          <a:off x="0" y="0"/>
          <a:ext cx="0" cy="0"/>
          <a:chOff x="0" y="0"/>
          <a:chExt cx="0" cy="0"/>
        </a:xfrm>
      </p:grpSpPr>
      <p:sp>
        <p:nvSpPr>
          <p:cNvPr id="401" name="Google Shape;401;p33"/>
          <p:cNvSpPr txBox="1">
            <a:spLocks noGrp="1"/>
          </p:cNvSpPr>
          <p:nvPr>
            <p:ph type="title"/>
          </p:nvPr>
        </p:nvSpPr>
        <p:spPr>
          <a:xfrm>
            <a:off x="1223225" y="773175"/>
            <a:ext cx="7030500" cy="6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Results: Condition</a:t>
            </a:r>
            <a:endParaRPr>
              <a:solidFill>
                <a:srgbClr val="000000"/>
              </a:solidFill>
            </a:endParaRPr>
          </a:p>
        </p:txBody>
      </p:sp>
      <p:sp>
        <p:nvSpPr>
          <p:cNvPr id="402" name="Google Shape;402;p33"/>
          <p:cNvSpPr txBox="1">
            <a:spLocks noGrp="1"/>
          </p:cNvSpPr>
          <p:nvPr>
            <p:ph type="body" idx="1"/>
          </p:nvPr>
        </p:nvSpPr>
        <p:spPr>
          <a:xfrm>
            <a:off x="1225225" y="1410675"/>
            <a:ext cx="7688400" cy="354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2000" b="1">
                <a:solidFill>
                  <a:srgbClr val="000000"/>
                </a:solidFill>
              </a:rPr>
              <a:t>Anxiety</a:t>
            </a:r>
            <a:endParaRPr sz="2000" b="1">
              <a:solidFill>
                <a:srgbClr val="000000"/>
              </a:solidFill>
            </a:endParaRPr>
          </a:p>
          <a:p>
            <a:pPr marL="457200" lvl="0" indent="-355600" algn="l" rtl="0">
              <a:lnSpc>
                <a:spcPct val="115000"/>
              </a:lnSpc>
              <a:spcBef>
                <a:spcPts val="0"/>
              </a:spcBef>
              <a:spcAft>
                <a:spcPts val="0"/>
              </a:spcAft>
              <a:buClr>
                <a:srgbClr val="000000"/>
              </a:buClr>
              <a:buSzPts val="2000"/>
              <a:buChar char="●"/>
            </a:pPr>
            <a:r>
              <a:rPr lang="en" sz="2000">
                <a:solidFill>
                  <a:srgbClr val="000000"/>
                </a:solidFill>
              </a:rPr>
              <a:t>Not significant, </a:t>
            </a:r>
            <a:r>
              <a:rPr lang="en" sz="2000" i="1">
                <a:solidFill>
                  <a:srgbClr val="000000"/>
                </a:solidFill>
              </a:rPr>
              <a:t>F </a:t>
            </a:r>
            <a:r>
              <a:rPr lang="en" sz="2000">
                <a:solidFill>
                  <a:srgbClr val="000000"/>
                </a:solidFill>
              </a:rPr>
              <a:t>(1,88) = .002, </a:t>
            </a:r>
            <a:r>
              <a:rPr lang="en" sz="2000" i="1">
                <a:solidFill>
                  <a:srgbClr val="000000"/>
                </a:solidFill>
              </a:rPr>
              <a:t>p </a:t>
            </a:r>
            <a:r>
              <a:rPr lang="en" sz="2000">
                <a:solidFill>
                  <a:srgbClr val="000000"/>
                </a:solidFill>
              </a:rPr>
              <a:t>=.96, </a:t>
            </a:r>
            <a:r>
              <a:rPr lang="en" sz="2000" i="1">
                <a:solidFill>
                  <a:srgbClr val="000000"/>
                </a:solidFill>
              </a:rPr>
              <a:t>η</a:t>
            </a:r>
            <a:r>
              <a:rPr lang="en" sz="2000" i="1" baseline="30000">
                <a:solidFill>
                  <a:srgbClr val="000000"/>
                </a:solidFill>
              </a:rPr>
              <a:t>2</a:t>
            </a:r>
            <a:r>
              <a:rPr lang="en" sz="2000">
                <a:solidFill>
                  <a:srgbClr val="000000"/>
                </a:solidFill>
              </a:rPr>
              <a:t> = .01</a:t>
            </a:r>
            <a:endParaRPr sz="2000">
              <a:solidFill>
                <a:srgbClr val="000000"/>
              </a:solidFill>
            </a:endParaRPr>
          </a:p>
          <a:p>
            <a:pPr marL="0" lvl="0" indent="0" algn="l" rtl="0">
              <a:lnSpc>
                <a:spcPct val="115000"/>
              </a:lnSpc>
              <a:spcBef>
                <a:spcPts val="0"/>
              </a:spcBef>
              <a:spcAft>
                <a:spcPts val="0"/>
              </a:spcAft>
              <a:buNone/>
            </a:pPr>
            <a:r>
              <a:rPr lang="en" sz="2000" b="1">
                <a:solidFill>
                  <a:srgbClr val="000000"/>
                </a:solidFill>
              </a:rPr>
              <a:t>Self-Esteem</a:t>
            </a:r>
            <a:endParaRPr sz="2000" b="1">
              <a:solidFill>
                <a:srgbClr val="000000"/>
              </a:solidFill>
            </a:endParaRPr>
          </a:p>
          <a:p>
            <a:pPr marL="457200" lvl="0" indent="-355600" algn="l" rtl="0">
              <a:lnSpc>
                <a:spcPct val="115000"/>
              </a:lnSpc>
              <a:spcBef>
                <a:spcPts val="0"/>
              </a:spcBef>
              <a:spcAft>
                <a:spcPts val="0"/>
              </a:spcAft>
              <a:buClr>
                <a:srgbClr val="000000"/>
              </a:buClr>
              <a:buSzPts val="2000"/>
              <a:buChar char="●"/>
            </a:pPr>
            <a:r>
              <a:rPr lang="en" sz="2000">
                <a:solidFill>
                  <a:srgbClr val="000000"/>
                </a:solidFill>
              </a:rPr>
              <a:t>Overall Self-Esteem</a:t>
            </a:r>
            <a:endParaRPr sz="2000">
              <a:solidFill>
                <a:srgbClr val="000000"/>
              </a:solidFill>
            </a:endParaRPr>
          </a:p>
          <a:p>
            <a:pPr marL="914400" lvl="1" indent="-355600" algn="l" rtl="0">
              <a:lnSpc>
                <a:spcPct val="115000"/>
              </a:lnSpc>
              <a:spcBef>
                <a:spcPts val="0"/>
              </a:spcBef>
              <a:spcAft>
                <a:spcPts val="0"/>
              </a:spcAft>
              <a:buClr>
                <a:srgbClr val="000000"/>
              </a:buClr>
              <a:buSzPts val="2000"/>
              <a:buChar char="○"/>
            </a:pPr>
            <a:r>
              <a:rPr lang="en" sz="2000">
                <a:solidFill>
                  <a:srgbClr val="000000"/>
                </a:solidFill>
              </a:rPr>
              <a:t>Not significant, </a:t>
            </a:r>
            <a:r>
              <a:rPr lang="en" sz="2000" i="1">
                <a:solidFill>
                  <a:srgbClr val="000000"/>
                </a:solidFill>
              </a:rPr>
              <a:t>F </a:t>
            </a:r>
            <a:r>
              <a:rPr lang="en" sz="2000">
                <a:solidFill>
                  <a:srgbClr val="000000"/>
                </a:solidFill>
              </a:rPr>
              <a:t>(1,88) = .20, </a:t>
            </a:r>
            <a:r>
              <a:rPr lang="en" sz="2000" i="1">
                <a:solidFill>
                  <a:srgbClr val="000000"/>
                </a:solidFill>
              </a:rPr>
              <a:t>p </a:t>
            </a:r>
            <a:r>
              <a:rPr lang="en" sz="2000">
                <a:solidFill>
                  <a:srgbClr val="000000"/>
                </a:solidFill>
              </a:rPr>
              <a:t>=.66, </a:t>
            </a:r>
            <a:r>
              <a:rPr lang="en" sz="2000" i="1">
                <a:solidFill>
                  <a:srgbClr val="000000"/>
                </a:solidFill>
              </a:rPr>
              <a:t>η</a:t>
            </a:r>
            <a:r>
              <a:rPr lang="en" sz="2000" i="1" baseline="30000">
                <a:solidFill>
                  <a:srgbClr val="000000"/>
                </a:solidFill>
              </a:rPr>
              <a:t>2</a:t>
            </a:r>
            <a:r>
              <a:rPr lang="en" sz="2000">
                <a:solidFill>
                  <a:srgbClr val="000000"/>
                </a:solidFill>
              </a:rPr>
              <a:t> = .001</a:t>
            </a:r>
            <a:endParaRPr sz="2000">
              <a:solidFill>
                <a:srgbClr val="000000"/>
              </a:solidFill>
            </a:endParaRPr>
          </a:p>
          <a:p>
            <a:pPr marL="457200" lvl="0" indent="-355600" algn="l" rtl="0">
              <a:lnSpc>
                <a:spcPct val="115000"/>
              </a:lnSpc>
              <a:spcBef>
                <a:spcPts val="0"/>
              </a:spcBef>
              <a:spcAft>
                <a:spcPts val="0"/>
              </a:spcAft>
              <a:buClr>
                <a:srgbClr val="000000"/>
              </a:buClr>
              <a:buSzPts val="2000"/>
              <a:buChar char="●"/>
            </a:pPr>
            <a:r>
              <a:rPr lang="en" sz="2000">
                <a:solidFill>
                  <a:srgbClr val="000000"/>
                </a:solidFill>
              </a:rPr>
              <a:t>Social Self-Esteem</a:t>
            </a:r>
            <a:endParaRPr sz="2000">
              <a:solidFill>
                <a:srgbClr val="000000"/>
              </a:solidFill>
            </a:endParaRPr>
          </a:p>
          <a:p>
            <a:pPr marL="914400" lvl="1" indent="-355600" algn="l" rtl="0">
              <a:lnSpc>
                <a:spcPct val="115000"/>
              </a:lnSpc>
              <a:spcBef>
                <a:spcPts val="0"/>
              </a:spcBef>
              <a:spcAft>
                <a:spcPts val="0"/>
              </a:spcAft>
              <a:buClr>
                <a:srgbClr val="000000"/>
              </a:buClr>
              <a:buSzPts val="2000"/>
              <a:buChar char="○"/>
            </a:pPr>
            <a:r>
              <a:rPr lang="en" sz="2000">
                <a:solidFill>
                  <a:srgbClr val="000000"/>
                </a:solidFill>
              </a:rPr>
              <a:t>Not significant, </a:t>
            </a:r>
            <a:r>
              <a:rPr lang="en" sz="2000" i="1">
                <a:solidFill>
                  <a:srgbClr val="000000"/>
                </a:solidFill>
              </a:rPr>
              <a:t>F </a:t>
            </a:r>
            <a:r>
              <a:rPr lang="en" sz="2000">
                <a:solidFill>
                  <a:srgbClr val="000000"/>
                </a:solidFill>
              </a:rPr>
              <a:t>(1,88) = .72, </a:t>
            </a:r>
            <a:r>
              <a:rPr lang="en" sz="2000" i="1">
                <a:solidFill>
                  <a:srgbClr val="000000"/>
                </a:solidFill>
              </a:rPr>
              <a:t>p </a:t>
            </a:r>
            <a:r>
              <a:rPr lang="en" sz="2000">
                <a:solidFill>
                  <a:srgbClr val="000000"/>
                </a:solidFill>
              </a:rPr>
              <a:t>=.40, </a:t>
            </a:r>
            <a:r>
              <a:rPr lang="en" sz="2000" i="1">
                <a:solidFill>
                  <a:srgbClr val="000000"/>
                </a:solidFill>
              </a:rPr>
              <a:t>η</a:t>
            </a:r>
            <a:r>
              <a:rPr lang="en" sz="2000" i="1" baseline="30000">
                <a:solidFill>
                  <a:srgbClr val="000000"/>
                </a:solidFill>
              </a:rPr>
              <a:t>2</a:t>
            </a:r>
            <a:r>
              <a:rPr lang="en" sz="2000">
                <a:solidFill>
                  <a:srgbClr val="000000"/>
                </a:solidFill>
              </a:rPr>
              <a:t> = .008</a:t>
            </a:r>
            <a:endParaRPr sz="2000">
              <a:solidFill>
                <a:srgbClr val="000000"/>
              </a:solidFill>
            </a:endParaRPr>
          </a:p>
          <a:p>
            <a:pPr marL="457200" lvl="0" indent="-355600" algn="l" rtl="0">
              <a:lnSpc>
                <a:spcPct val="115000"/>
              </a:lnSpc>
              <a:spcBef>
                <a:spcPts val="0"/>
              </a:spcBef>
              <a:spcAft>
                <a:spcPts val="0"/>
              </a:spcAft>
              <a:buClr>
                <a:srgbClr val="000000"/>
              </a:buClr>
              <a:buSzPts val="2000"/>
              <a:buChar char="●"/>
            </a:pPr>
            <a:r>
              <a:rPr lang="en" sz="2000">
                <a:solidFill>
                  <a:srgbClr val="000000"/>
                </a:solidFill>
              </a:rPr>
              <a:t>Appearance Self-Esteem</a:t>
            </a:r>
            <a:endParaRPr sz="2000">
              <a:solidFill>
                <a:srgbClr val="000000"/>
              </a:solidFill>
            </a:endParaRPr>
          </a:p>
          <a:p>
            <a:pPr marL="914400" lvl="1" indent="-355600" algn="l" rtl="0">
              <a:lnSpc>
                <a:spcPct val="115000"/>
              </a:lnSpc>
              <a:spcBef>
                <a:spcPts val="0"/>
              </a:spcBef>
              <a:spcAft>
                <a:spcPts val="0"/>
              </a:spcAft>
              <a:buClr>
                <a:srgbClr val="000000"/>
              </a:buClr>
              <a:buSzPts val="2000"/>
              <a:buChar char="○"/>
            </a:pPr>
            <a:r>
              <a:rPr lang="en" sz="2000">
                <a:solidFill>
                  <a:srgbClr val="000000"/>
                </a:solidFill>
              </a:rPr>
              <a:t>Not significant, </a:t>
            </a:r>
            <a:r>
              <a:rPr lang="en" sz="2000" i="1">
                <a:solidFill>
                  <a:srgbClr val="000000"/>
                </a:solidFill>
              </a:rPr>
              <a:t>F </a:t>
            </a:r>
            <a:r>
              <a:rPr lang="en" sz="2000">
                <a:solidFill>
                  <a:srgbClr val="000000"/>
                </a:solidFill>
              </a:rPr>
              <a:t>(1,88) = .003, </a:t>
            </a:r>
            <a:r>
              <a:rPr lang="en" sz="2000" i="1">
                <a:solidFill>
                  <a:srgbClr val="000000"/>
                </a:solidFill>
              </a:rPr>
              <a:t>p </a:t>
            </a:r>
            <a:r>
              <a:rPr lang="en" sz="2000">
                <a:solidFill>
                  <a:srgbClr val="000000"/>
                </a:solidFill>
              </a:rPr>
              <a:t>=.96, </a:t>
            </a:r>
            <a:r>
              <a:rPr lang="en" sz="2000" i="1">
                <a:solidFill>
                  <a:srgbClr val="000000"/>
                </a:solidFill>
              </a:rPr>
              <a:t>η</a:t>
            </a:r>
            <a:r>
              <a:rPr lang="en" sz="2000" i="1" baseline="30000">
                <a:solidFill>
                  <a:srgbClr val="000000"/>
                </a:solidFill>
              </a:rPr>
              <a:t>2</a:t>
            </a:r>
            <a:r>
              <a:rPr lang="en" sz="2000">
                <a:solidFill>
                  <a:srgbClr val="000000"/>
                </a:solidFill>
              </a:rPr>
              <a:t> = .001</a:t>
            </a:r>
            <a:endParaRPr sz="2000">
              <a:solidFill>
                <a:srgbClr val="00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406"/>
        <p:cNvGrpSpPr/>
        <p:nvPr/>
      </p:nvGrpSpPr>
      <p:grpSpPr>
        <a:xfrm>
          <a:off x="0" y="0"/>
          <a:ext cx="0" cy="0"/>
          <a:chOff x="0" y="0"/>
          <a:chExt cx="0" cy="0"/>
        </a:xfrm>
      </p:grpSpPr>
      <p:sp>
        <p:nvSpPr>
          <p:cNvPr id="407" name="Google Shape;407;p34"/>
          <p:cNvSpPr txBox="1">
            <a:spLocks noGrp="1"/>
          </p:cNvSpPr>
          <p:nvPr>
            <p:ph type="title"/>
          </p:nvPr>
        </p:nvSpPr>
        <p:spPr>
          <a:xfrm>
            <a:off x="1209800" y="692600"/>
            <a:ext cx="7030500" cy="69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Results: Interaction of Condition &amp; Time</a:t>
            </a:r>
            <a:endParaRPr>
              <a:solidFill>
                <a:srgbClr val="000000"/>
              </a:solidFill>
            </a:endParaRPr>
          </a:p>
        </p:txBody>
      </p:sp>
      <p:sp>
        <p:nvSpPr>
          <p:cNvPr id="408" name="Google Shape;408;p34"/>
          <p:cNvSpPr txBox="1">
            <a:spLocks noGrp="1"/>
          </p:cNvSpPr>
          <p:nvPr>
            <p:ph type="body" idx="1"/>
          </p:nvPr>
        </p:nvSpPr>
        <p:spPr>
          <a:xfrm>
            <a:off x="1225225" y="1410675"/>
            <a:ext cx="7688400" cy="354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2000" b="1">
                <a:solidFill>
                  <a:srgbClr val="000000"/>
                </a:solidFill>
              </a:rPr>
              <a:t>Anxiety</a:t>
            </a:r>
            <a:endParaRPr sz="2000" b="1">
              <a:solidFill>
                <a:srgbClr val="000000"/>
              </a:solidFill>
            </a:endParaRPr>
          </a:p>
          <a:p>
            <a:pPr marL="457200" lvl="0" indent="-355600" algn="l" rtl="0">
              <a:lnSpc>
                <a:spcPct val="115000"/>
              </a:lnSpc>
              <a:spcBef>
                <a:spcPts val="0"/>
              </a:spcBef>
              <a:spcAft>
                <a:spcPts val="0"/>
              </a:spcAft>
              <a:buClr>
                <a:srgbClr val="000000"/>
              </a:buClr>
              <a:buSzPts val="2000"/>
              <a:buChar char="●"/>
            </a:pPr>
            <a:r>
              <a:rPr lang="en" sz="2000">
                <a:solidFill>
                  <a:srgbClr val="000000"/>
                </a:solidFill>
              </a:rPr>
              <a:t>Not significant, </a:t>
            </a:r>
            <a:r>
              <a:rPr lang="en" sz="2000" i="1">
                <a:solidFill>
                  <a:srgbClr val="000000"/>
                </a:solidFill>
              </a:rPr>
              <a:t>F </a:t>
            </a:r>
            <a:r>
              <a:rPr lang="en" sz="2000">
                <a:solidFill>
                  <a:srgbClr val="000000"/>
                </a:solidFill>
              </a:rPr>
              <a:t>(1,88) = .85, </a:t>
            </a:r>
            <a:r>
              <a:rPr lang="en" sz="2000" i="1">
                <a:solidFill>
                  <a:srgbClr val="000000"/>
                </a:solidFill>
              </a:rPr>
              <a:t>p </a:t>
            </a:r>
            <a:r>
              <a:rPr lang="en" sz="2000">
                <a:solidFill>
                  <a:srgbClr val="000000"/>
                </a:solidFill>
              </a:rPr>
              <a:t>= .36, η2 = .01</a:t>
            </a:r>
            <a:endParaRPr sz="2000">
              <a:solidFill>
                <a:srgbClr val="000000"/>
              </a:solidFill>
            </a:endParaRPr>
          </a:p>
          <a:p>
            <a:pPr marL="0" lvl="0" indent="0" algn="l" rtl="0">
              <a:lnSpc>
                <a:spcPct val="115000"/>
              </a:lnSpc>
              <a:spcBef>
                <a:spcPts val="0"/>
              </a:spcBef>
              <a:spcAft>
                <a:spcPts val="0"/>
              </a:spcAft>
              <a:buNone/>
            </a:pPr>
            <a:r>
              <a:rPr lang="en" sz="2000" b="1">
                <a:solidFill>
                  <a:srgbClr val="000000"/>
                </a:solidFill>
              </a:rPr>
              <a:t>Self-Esteem</a:t>
            </a:r>
            <a:endParaRPr sz="2000" b="1">
              <a:solidFill>
                <a:srgbClr val="000000"/>
              </a:solidFill>
            </a:endParaRPr>
          </a:p>
          <a:p>
            <a:pPr marL="457200" lvl="0" indent="-355600" algn="l" rtl="0">
              <a:lnSpc>
                <a:spcPct val="115000"/>
              </a:lnSpc>
              <a:spcBef>
                <a:spcPts val="0"/>
              </a:spcBef>
              <a:spcAft>
                <a:spcPts val="0"/>
              </a:spcAft>
              <a:buClr>
                <a:srgbClr val="000000"/>
              </a:buClr>
              <a:buSzPts val="2000"/>
              <a:buChar char="●"/>
            </a:pPr>
            <a:r>
              <a:rPr lang="en" sz="2000">
                <a:solidFill>
                  <a:srgbClr val="000000"/>
                </a:solidFill>
              </a:rPr>
              <a:t>Overall Self-Esteem</a:t>
            </a:r>
            <a:endParaRPr sz="2000">
              <a:solidFill>
                <a:srgbClr val="000000"/>
              </a:solidFill>
            </a:endParaRPr>
          </a:p>
          <a:p>
            <a:pPr marL="914400" lvl="1" indent="-355600" algn="l" rtl="0">
              <a:lnSpc>
                <a:spcPct val="115000"/>
              </a:lnSpc>
              <a:spcBef>
                <a:spcPts val="0"/>
              </a:spcBef>
              <a:spcAft>
                <a:spcPts val="0"/>
              </a:spcAft>
              <a:buClr>
                <a:srgbClr val="000000"/>
              </a:buClr>
              <a:buSzPts val="2000"/>
              <a:buChar char="○"/>
            </a:pPr>
            <a:r>
              <a:rPr lang="en" sz="2000">
                <a:solidFill>
                  <a:srgbClr val="000000"/>
                </a:solidFill>
              </a:rPr>
              <a:t>Not significant, </a:t>
            </a:r>
            <a:r>
              <a:rPr lang="en" sz="2000" i="1">
                <a:solidFill>
                  <a:srgbClr val="000000"/>
                </a:solidFill>
              </a:rPr>
              <a:t>F </a:t>
            </a:r>
            <a:r>
              <a:rPr lang="en" sz="2000">
                <a:solidFill>
                  <a:srgbClr val="000000"/>
                </a:solidFill>
              </a:rPr>
              <a:t>(1,88) = .35, </a:t>
            </a:r>
            <a:r>
              <a:rPr lang="en" sz="2000" i="1">
                <a:solidFill>
                  <a:srgbClr val="000000"/>
                </a:solidFill>
              </a:rPr>
              <a:t>p </a:t>
            </a:r>
            <a:r>
              <a:rPr lang="en" sz="2000">
                <a:solidFill>
                  <a:srgbClr val="000000"/>
                </a:solidFill>
              </a:rPr>
              <a:t>= .56, η2 = .004</a:t>
            </a:r>
            <a:endParaRPr sz="2000">
              <a:solidFill>
                <a:srgbClr val="000000"/>
              </a:solidFill>
            </a:endParaRPr>
          </a:p>
          <a:p>
            <a:pPr marL="457200" lvl="0" indent="-355600" algn="l" rtl="0">
              <a:lnSpc>
                <a:spcPct val="115000"/>
              </a:lnSpc>
              <a:spcBef>
                <a:spcPts val="0"/>
              </a:spcBef>
              <a:spcAft>
                <a:spcPts val="0"/>
              </a:spcAft>
              <a:buClr>
                <a:srgbClr val="000000"/>
              </a:buClr>
              <a:buSzPts val="2000"/>
              <a:buChar char="●"/>
            </a:pPr>
            <a:r>
              <a:rPr lang="en" sz="2000">
                <a:solidFill>
                  <a:srgbClr val="000000"/>
                </a:solidFill>
              </a:rPr>
              <a:t>Social Self-Esteem</a:t>
            </a:r>
            <a:endParaRPr sz="2000">
              <a:solidFill>
                <a:srgbClr val="000000"/>
              </a:solidFill>
            </a:endParaRPr>
          </a:p>
          <a:p>
            <a:pPr marL="914400" lvl="1" indent="-355600" algn="l" rtl="0">
              <a:lnSpc>
                <a:spcPct val="115000"/>
              </a:lnSpc>
              <a:spcBef>
                <a:spcPts val="0"/>
              </a:spcBef>
              <a:spcAft>
                <a:spcPts val="0"/>
              </a:spcAft>
              <a:buClr>
                <a:srgbClr val="000000"/>
              </a:buClr>
              <a:buSzPts val="2000"/>
              <a:buChar char="○"/>
            </a:pPr>
            <a:r>
              <a:rPr lang="en" sz="2000">
                <a:solidFill>
                  <a:srgbClr val="000000"/>
                </a:solidFill>
              </a:rPr>
              <a:t>Not significant, </a:t>
            </a:r>
            <a:r>
              <a:rPr lang="en" sz="2000" i="1">
                <a:solidFill>
                  <a:srgbClr val="000000"/>
                </a:solidFill>
              </a:rPr>
              <a:t>F </a:t>
            </a:r>
            <a:r>
              <a:rPr lang="en" sz="2000">
                <a:solidFill>
                  <a:srgbClr val="000000"/>
                </a:solidFill>
              </a:rPr>
              <a:t>(1,88) = 2.24, </a:t>
            </a:r>
            <a:r>
              <a:rPr lang="en" sz="2000" i="1">
                <a:solidFill>
                  <a:srgbClr val="000000"/>
                </a:solidFill>
              </a:rPr>
              <a:t>p </a:t>
            </a:r>
            <a:r>
              <a:rPr lang="en" sz="2000">
                <a:solidFill>
                  <a:srgbClr val="000000"/>
                </a:solidFill>
              </a:rPr>
              <a:t>= .14, η2 = .03</a:t>
            </a:r>
            <a:endParaRPr sz="2000">
              <a:solidFill>
                <a:srgbClr val="000000"/>
              </a:solidFill>
            </a:endParaRPr>
          </a:p>
          <a:p>
            <a:pPr marL="457200" lvl="0" indent="-355600" algn="l" rtl="0">
              <a:lnSpc>
                <a:spcPct val="115000"/>
              </a:lnSpc>
              <a:spcBef>
                <a:spcPts val="0"/>
              </a:spcBef>
              <a:spcAft>
                <a:spcPts val="0"/>
              </a:spcAft>
              <a:buClr>
                <a:srgbClr val="000000"/>
              </a:buClr>
              <a:buSzPts val="2000"/>
              <a:buChar char="●"/>
            </a:pPr>
            <a:r>
              <a:rPr lang="en" sz="2000">
                <a:solidFill>
                  <a:srgbClr val="000000"/>
                </a:solidFill>
              </a:rPr>
              <a:t>Appearance Self-Esteem</a:t>
            </a:r>
            <a:endParaRPr sz="2000">
              <a:solidFill>
                <a:srgbClr val="000000"/>
              </a:solidFill>
            </a:endParaRPr>
          </a:p>
          <a:p>
            <a:pPr marL="914400" lvl="1" indent="-355600" algn="l" rtl="0">
              <a:lnSpc>
                <a:spcPct val="115000"/>
              </a:lnSpc>
              <a:spcBef>
                <a:spcPts val="0"/>
              </a:spcBef>
              <a:spcAft>
                <a:spcPts val="0"/>
              </a:spcAft>
              <a:buClr>
                <a:srgbClr val="000000"/>
              </a:buClr>
              <a:buSzPts val="2000"/>
              <a:buChar char="○"/>
            </a:pPr>
            <a:r>
              <a:rPr lang="en" sz="2000">
                <a:solidFill>
                  <a:srgbClr val="000000"/>
                </a:solidFill>
              </a:rPr>
              <a:t>Not significant, </a:t>
            </a:r>
            <a:r>
              <a:rPr lang="en" sz="2000" i="1">
                <a:solidFill>
                  <a:srgbClr val="000000"/>
                </a:solidFill>
              </a:rPr>
              <a:t>F </a:t>
            </a:r>
            <a:r>
              <a:rPr lang="en" sz="2000">
                <a:solidFill>
                  <a:srgbClr val="000000"/>
                </a:solidFill>
              </a:rPr>
              <a:t>(1,88) = .09, </a:t>
            </a:r>
            <a:r>
              <a:rPr lang="en" sz="2000" i="1">
                <a:solidFill>
                  <a:srgbClr val="000000"/>
                </a:solidFill>
              </a:rPr>
              <a:t>p </a:t>
            </a:r>
            <a:r>
              <a:rPr lang="en" sz="2000">
                <a:solidFill>
                  <a:srgbClr val="000000"/>
                </a:solidFill>
              </a:rPr>
              <a:t>= .76, η2 = .001</a:t>
            </a:r>
            <a:endParaRPr sz="2000">
              <a:solidFill>
                <a:srgbClr val="00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412"/>
        <p:cNvGrpSpPr/>
        <p:nvPr/>
      </p:nvGrpSpPr>
      <p:grpSpPr>
        <a:xfrm>
          <a:off x="0" y="0"/>
          <a:ext cx="0" cy="0"/>
          <a:chOff x="0" y="0"/>
          <a:chExt cx="0" cy="0"/>
        </a:xfrm>
      </p:grpSpPr>
      <p:sp>
        <p:nvSpPr>
          <p:cNvPr id="413" name="Google Shape;413;p35"/>
          <p:cNvSpPr txBox="1">
            <a:spLocks noGrp="1"/>
          </p:cNvSpPr>
          <p:nvPr>
            <p:ph type="title"/>
          </p:nvPr>
        </p:nvSpPr>
        <p:spPr>
          <a:xfrm>
            <a:off x="1144125" y="781475"/>
            <a:ext cx="76884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Implications</a:t>
            </a:r>
            <a:endParaRPr>
              <a:solidFill>
                <a:srgbClr val="000000"/>
              </a:solidFill>
            </a:endParaRPr>
          </a:p>
        </p:txBody>
      </p:sp>
      <p:sp>
        <p:nvSpPr>
          <p:cNvPr id="414" name="Google Shape;414;p35"/>
          <p:cNvSpPr txBox="1">
            <a:spLocks noGrp="1"/>
          </p:cNvSpPr>
          <p:nvPr>
            <p:ph type="body" idx="1"/>
          </p:nvPr>
        </p:nvSpPr>
        <p:spPr>
          <a:xfrm>
            <a:off x="1144125" y="1316675"/>
            <a:ext cx="7688400" cy="37137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000" b="1">
                <a:solidFill>
                  <a:srgbClr val="000000"/>
                </a:solidFill>
              </a:rPr>
              <a:t>FoMo</a:t>
            </a:r>
            <a:endParaRPr sz="2000" b="1">
              <a:solidFill>
                <a:srgbClr val="000000"/>
              </a:solidFill>
            </a:endParaRPr>
          </a:p>
          <a:p>
            <a:pPr marL="457200" lvl="0" indent="-355600" algn="l" rtl="0">
              <a:lnSpc>
                <a:spcPct val="100000"/>
              </a:lnSpc>
              <a:spcBef>
                <a:spcPts val="0"/>
              </a:spcBef>
              <a:spcAft>
                <a:spcPts val="0"/>
              </a:spcAft>
              <a:buClr>
                <a:srgbClr val="000000"/>
              </a:buClr>
              <a:buSzPts val="2000"/>
              <a:buChar char="●"/>
            </a:pPr>
            <a:r>
              <a:rPr lang="en" sz="2000">
                <a:solidFill>
                  <a:srgbClr val="000000"/>
                </a:solidFill>
              </a:rPr>
              <a:t>Felt left out or jealous based on friends activities</a:t>
            </a:r>
            <a:endParaRPr sz="2000">
              <a:solidFill>
                <a:srgbClr val="000000"/>
              </a:solidFill>
            </a:endParaRPr>
          </a:p>
          <a:p>
            <a:pPr marL="0" lvl="0" indent="0" algn="l" rtl="0">
              <a:lnSpc>
                <a:spcPct val="100000"/>
              </a:lnSpc>
              <a:spcBef>
                <a:spcPts val="0"/>
              </a:spcBef>
              <a:spcAft>
                <a:spcPts val="0"/>
              </a:spcAft>
              <a:buNone/>
            </a:pPr>
            <a:r>
              <a:rPr lang="en" sz="2000" b="1">
                <a:solidFill>
                  <a:srgbClr val="000000"/>
                </a:solidFill>
              </a:rPr>
              <a:t>Memory Recall</a:t>
            </a:r>
            <a:endParaRPr sz="2000">
              <a:solidFill>
                <a:srgbClr val="000000"/>
              </a:solidFill>
            </a:endParaRPr>
          </a:p>
          <a:p>
            <a:pPr marL="457200" lvl="0" indent="-355600" algn="l" rtl="0">
              <a:lnSpc>
                <a:spcPct val="100000"/>
              </a:lnSpc>
              <a:spcBef>
                <a:spcPts val="0"/>
              </a:spcBef>
              <a:spcAft>
                <a:spcPts val="0"/>
              </a:spcAft>
              <a:buClr>
                <a:srgbClr val="000000"/>
              </a:buClr>
              <a:buSzPts val="2000"/>
              <a:buChar char="●"/>
            </a:pPr>
            <a:r>
              <a:rPr lang="en" sz="2000">
                <a:solidFill>
                  <a:srgbClr val="000000"/>
                </a:solidFill>
              </a:rPr>
              <a:t>Emerging adults may be better at short-term attention shifts </a:t>
            </a:r>
            <a:endParaRPr sz="2000">
              <a:solidFill>
                <a:srgbClr val="000000"/>
              </a:solidFill>
            </a:endParaRPr>
          </a:p>
          <a:p>
            <a:pPr marL="457200" lvl="0" indent="-355600" algn="l" rtl="0">
              <a:lnSpc>
                <a:spcPct val="100000"/>
              </a:lnSpc>
              <a:spcBef>
                <a:spcPts val="0"/>
              </a:spcBef>
              <a:spcAft>
                <a:spcPts val="0"/>
              </a:spcAft>
              <a:buClr>
                <a:srgbClr val="000000"/>
              </a:buClr>
              <a:buSzPts val="2000"/>
              <a:buChar char="●"/>
            </a:pPr>
            <a:r>
              <a:rPr lang="en" sz="2000">
                <a:solidFill>
                  <a:srgbClr val="000000"/>
                </a:solidFill>
              </a:rPr>
              <a:t>Instagram may not be cognitively stimulating enough </a:t>
            </a:r>
            <a:endParaRPr sz="2000">
              <a:solidFill>
                <a:srgbClr val="000000"/>
              </a:solidFill>
            </a:endParaRPr>
          </a:p>
          <a:p>
            <a:pPr marL="0" lvl="0" indent="0" algn="l" rtl="0">
              <a:lnSpc>
                <a:spcPct val="100000"/>
              </a:lnSpc>
              <a:spcBef>
                <a:spcPts val="0"/>
              </a:spcBef>
              <a:spcAft>
                <a:spcPts val="0"/>
              </a:spcAft>
              <a:buClr>
                <a:srgbClr val="000000"/>
              </a:buClr>
              <a:buSzPts val="1100"/>
              <a:buFont typeface="Arial"/>
              <a:buNone/>
            </a:pPr>
            <a:r>
              <a:rPr lang="en" sz="2000" b="1">
                <a:solidFill>
                  <a:srgbClr val="000000"/>
                </a:solidFill>
              </a:rPr>
              <a:t>Anxiety</a:t>
            </a:r>
            <a:endParaRPr sz="2000">
              <a:solidFill>
                <a:srgbClr val="000000"/>
              </a:solidFill>
            </a:endParaRPr>
          </a:p>
          <a:p>
            <a:pPr marL="457200" lvl="0" indent="-355600" algn="l" rtl="0">
              <a:lnSpc>
                <a:spcPct val="100000"/>
              </a:lnSpc>
              <a:spcBef>
                <a:spcPts val="0"/>
              </a:spcBef>
              <a:spcAft>
                <a:spcPts val="0"/>
              </a:spcAft>
              <a:buClr>
                <a:srgbClr val="000000"/>
              </a:buClr>
              <a:buSzPts val="2000"/>
              <a:buChar char="●"/>
            </a:pPr>
            <a:r>
              <a:rPr lang="en" sz="2000">
                <a:solidFill>
                  <a:srgbClr val="000000"/>
                </a:solidFill>
              </a:rPr>
              <a:t>General anxiety may not be affected </a:t>
            </a:r>
            <a:endParaRPr sz="2000">
              <a:solidFill>
                <a:srgbClr val="000000"/>
              </a:solidFill>
            </a:endParaRPr>
          </a:p>
          <a:p>
            <a:pPr marL="0" lvl="0" indent="0" algn="l" rtl="0">
              <a:lnSpc>
                <a:spcPct val="100000"/>
              </a:lnSpc>
              <a:spcBef>
                <a:spcPts val="0"/>
              </a:spcBef>
              <a:spcAft>
                <a:spcPts val="0"/>
              </a:spcAft>
              <a:buClr>
                <a:srgbClr val="000000"/>
              </a:buClr>
              <a:buSzPts val="1100"/>
              <a:buFont typeface="Arial"/>
              <a:buNone/>
            </a:pPr>
            <a:r>
              <a:rPr lang="en" sz="2000" b="1">
                <a:solidFill>
                  <a:srgbClr val="000000"/>
                </a:solidFill>
              </a:rPr>
              <a:t>Self-Esteem</a:t>
            </a:r>
            <a:endParaRPr sz="2000" b="1">
              <a:solidFill>
                <a:srgbClr val="000000"/>
              </a:solidFill>
            </a:endParaRPr>
          </a:p>
          <a:p>
            <a:pPr marL="457200" lvl="0" indent="-355600" algn="l" rtl="0">
              <a:lnSpc>
                <a:spcPct val="100000"/>
              </a:lnSpc>
              <a:spcBef>
                <a:spcPts val="0"/>
              </a:spcBef>
              <a:spcAft>
                <a:spcPts val="0"/>
              </a:spcAft>
              <a:buClr>
                <a:srgbClr val="000000"/>
              </a:buClr>
              <a:buSzPts val="2000"/>
              <a:buChar char="●"/>
            </a:pPr>
            <a:r>
              <a:rPr lang="en" sz="2000">
                <a:solidFill>
                  <a:srgbClr val="000000"/>
                </a:solidFill>
              </a:rPr>
              <a:t>Self-esteem increased for all participants </a:t>
            </a:r>
            <a:endParaRPr sz="2000">
              <a:solidFill>
                <a:srgbClr val="000000"/>
              </a:solidFill>
            </a:endParaRPr>
          </a:p>
          <a:p>
            <a:pPr marL="0" lvl="0" indent="0" algn="l" rtl="0">
              <a:lnSpc>
                <a:spcPct val="100000"/>
              </a:lnSpc>
              <a:spcBef>
                <a:spcPts val="0"/>
              </a:spcBef>
              <a:spcAft>
                <a:spcPts val="0"/>
              </a:spcAft>
              <a:buNone/>
            </a:pPr>
            <a:endParaRPr sz="2000">
              <a:solidFill>
                <a:srgbClr val="00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418"/>
        <p:cNvGrpSpPr/>
        <p:nvPr/>
      </p:nvGrpSpPr>
      <p:grpSpPr>
        <a:xfrm>
          <a:off x="0" y="0"/>
          <a:ext cx="0" cy="0"/>
          <a:chOff x="0" y="0"/>
          <a:chExt cx="0" cy="0"/>
        </a:xfrm>
      </p:grpSpPr>
      <p:sp>
        <p:nvSpPr>
          <p:cNvPr id="419" name="Google Shape;419;p36"/>
          <p:cNvSpPr txBox="1">
            <a:spLocks noGrp="1"/>
          </p:cNvSpPr>
          <p:nvPr>
            <p:ph type="title"/>
          </p:nvPr>
        </p:nvSpPr>
        <p:spPr>
          <a:xfrm>
            <a:off x="1196350" y="773150"/>
            <a:ext cx="7030500" cy="663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Limitations and Future Research</a:t>
            </a:r>
            <a:endParaRPr>
              <a:solidFill>
                <a:srgbClr val="000000"/>
              </a:solidFill>
            </a:endParaRPr>
          </a:p>
        </p:txBody>
      </p:sp>
      <p:sp>
        <p:nvSpPr>
          <p:cNvPr id="420" name="Google Shape;420;p36"/>
          <p:cNvSpPr txBox="1">
            <a:spLocks noGrp="1"/>
          </p:cNvSpPr>
          <p:nvPr>
            <p:ph type="body" idx="1"/>
          </p:nvPr>
        </p:nvSpPr>
        <p:spPr>
          <a:xfrm>
            <a:off x="1196350" y="1533450"/>
            <a:ext cx="6753900" cy="2965500"/>
          </a:xfrm>
          <a:prstGeom prst="rect">
            <a:avLst/>
          </a:prstGeom>
        </p:spPr>
        <p:txBody>
          <a:bodyPr spcFirstLastPara="1" wrap="square" lIns="91425" tIns="91425" rIns="91425" bIns="91425" anchor="t" anchorCtr="0">
            <a:noAutofit/>
          </a:bodyPr>
          <a:lstStyle/>
          <a:p>
            <a:pPr marL="457200" lvl="0" indent="-355600" algn="l" rtl="0">
              <a:lnSpc>
                <a:spcPct val="150000"/>
              </a:lnSpc>
              <a:spcBef>
                <a:spcPts val="0"/>
              </a:spcBef>
              <a:spcAft>
                <a:spcPts val="0"/>
              </a:spcAft>
              <a:buClr>
                <a:srgbClr val="000000"/>
              </a:buClr>
              <a:buSzPts val="2000"/>
              <a:buChar char="●"/>
            </a:pPr>
            <a:r>
              <a:rPr lang="en" sz="2000">
                <a:solidFill>
                  <a:srgbClr val="000000"/>
                </a:solidFill>
              </a:rPr>
              <a:t>Social desirability </a:t>
            </a:r>
            <a:endParaRPr sz="2000">
              <a:solidFill>
                <a:srgbClr val="000000"/>
              </a:solidFill>
            </a:endParaRPr>
          </a:p>
          <a:p>
            <a:pPr marL="457200" lvl="0" indent="-355600" algn="l" rtl="0">
              <a:lnSpc>
                <a:spcPct val="150000"/>
              </a:lnSpc>
              <a:spcBef>
                <a:spcPts val="0"/>
              </a:spcBef>
              <a:spcAft>
                <a:spcPts val="0"/>
              </a:spcAft>
              <a:buClr>
                <a:srgbClr val="000000"/>
              </a:buClr>
              <a:buSzPts val="2000"/>
              <a:buChar char="●"/>
            </a:pPr>
            <a:r>
              <a:rPr lang="en" sz="2000">
                <a:solidFill>
                  <a:srgbClr val="000000"/>
                </a:solidFill>
              </a:rPr>
              <a:t>Methodological design </a:t>
            </a:r>
            <a:endParaRPr sz="2000">
              <a:solidFill>
                <a:srgbClr val="000000"/>
              </a:solidFill>
            </a:endParaRPr>
          </a:p>
          <a:p>
            <a:pPr marL="457200" lvl="0" indent="-355600" algn="l" rtl="0">
              <a:lnSpc>
                <a:spcPct val="150000"/>
              </a:lnSpc>
              <a:spcBef>
                <a:spcPts val="0"/>
              </a:spcBef>
              <a:spcAft>
                <a:spcPts val="0"/>
              </a:spcAft>
              <a:buClr>
                <a:srgbClr val="000000"/>
              </a:buClr>
              <a:buSzPts val="2000"/>
              <a:buChar char="●"/>
            </a:pPr>
            <a:r>
              <a:rPr lang="en" sz="2000">
                <a:solidFill>
                  <a:srgbClr val="000000"/>
                </a:solidFill>
              </a:rPr>
              <a:t>Different presentation topic</a:t>
            </a:r>
            <a:endParaRPr sz="2000">
              <a:solidFill>
                <a:srgbClr val="000000"/>
              </a:solidFill>
            </a:endParaRPr>
          </a:p>
          <a:p>
            <a:pPr marL="457200" lvl="0" indent="-355600" algn="l" rtl="0">
              <a:lnSpc>
                <a:spcPct val="150000"/>
              </a:lnSpc>
              <a:spcBef>
                <a:spcPts val="0"/>
              </a:spcBef>
              <a:spcAft>
                <a:spcPts val="0"/>
              </a:spcAft>
              <a:buClr>
                <a:srgbClr val="000000"/>
              </a:buClr>
              <a:buSzPts val="2000"/>
              <a:buChar char="●"/>
            </a:pPr>
            <a:r>
              <a:rPr lang="en" sz="2000">
                <a:solidFill>
                  <a:srgbClr val="000000"/>
                </a:solidFill>
              </a:rPr>
              <a:t>Comparing different platforms of social media</a:t>
            </a:r>
            <a:endParaRPr sz="2000">
              <a:solidFill>
                <a:srgbClr val="000000"/>
              </a:solidFill>
            </a:endParaRPr>
          </a:p>
          <a:p>
            <a:pPr marL="457200" lvl="0" indent="-355600" algn="l" rtl="0">
              <a:lnSpc>
                <a:spcPct val="150000"/>
              </a:lnSpc>
              <a:spcBef>
                <a:spcPts val="0"/>
              </a:spcBef>
              <a:spcAft>
                <a:spcPts val="0"/>
              </a:spcAft>
              <a:buClr>
                <a:srgbClr val="000000"/>
              </a:buClr>
              <a:buSzPts val="2000"/>
              <a:buChar char="●"/>
            </a:pPr>
            <a:r>
              <a:rPr lang="en" sz="2000">
                <a:solidFill>
                  <a:srgbClr val="000000"/>
                </a:solidFill>
              </a:rPr>
              <a:t>Long-term effects of FoMo</a:t>
            </a:r>
            <a:endParaRPr sz="2000">
              <a:solidFill>
                <a:srgbClr val="000000"/>
              </a:solidFill>
            </a:endParaRPr>
          </a:p>
          <a:p>
            <a:pPr marL="0" lvl="0" indent="0" algn="l" rtl="0">
              <a:spcBef>
                <a:spcPts val="1600"/>
              </a:spcBef>
              <a:spcAft>
                <a:spcPts val="1600"/>
              </a:spcAft>
              <a:buNone/>
            </a:pPr>
            <a:endParaRPr sz="2000">
              <a:solidFill>
                <a:srgbClr val="00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424"/>
        <p:cNvGrpSpPr/>
        <p:nvPr/>
      </p:nvGrpSpPr>
      <p:grpSpPr>
        <a:xfrm>
          <a:off x="0" y="0"/>
          <a:ext cx="0" cy="0"/>
          <a:chOff x="0" y="0"/>
          <a:chExt cx="0" cy="0"/>
        </a:xfrm>
      </p:grpSpPr>
      <p:sp>
        <p:nvSpPr>
          <p:cNvPr id="425" name="Google Shape;425;p37"/>
          <p:cNvSpPr txBox="1">
            <a:spLocks noGrp="1"/>
          </p:cNvSpPr>
          <p:nvPr>
            <p:ph type="title"/>
          </p:nvPr>
        </p:nvSpPr>
        <p:spPr>
          <a:xfrm>
            <a:off x="1157550" y="741200"/>
            <a:ext cx="76884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References</a:t>
            </a:r>
            <a:endParaRPr>
              <a:solidFill>
                <a:srgbClr val="000000"/>
              </a:solidFill>
            </a:endParaRPr>
          </a:p>
        </p:txBody>
      </p:sp>
      <p:sp>
        <p:nvSpPr>
          <p:cNvPr id="426" name="Google Shape;426;p37"/>
          <p:cNvSpPr txBox="1">
            <a:spLocks noGrp="1"/>
          </p:cNvSpPr>
          <p:nvPr>
            <p:ph type="body" idx="1"/>
          </p:nvPr>
        </p:nvSpPr>
        <p:spPr>
          <a:xfrm>
            <a:off x="1157550" y="1276400"/>
            <a:ext cx="7061400" cy="3800100"/>
          </a:xfrm>
          <a:prstGeom prst="rect">
            <a:avLst/>
          </a:prstGeom>
        </p:spPr>
        <p:txBody>
          <a:bodyPr spcFirstLastPara="1" wrap="square" lIns="91425" tIns="91425" rIns="91425" bIns="91425" anchor="t" anchorCtr="0">
            <a:noAutofit/>
          </a:bodyPr>
          <a:lstStyle/>
          <a:p>
            <a:pPr marL="285750" lvl="0" indent="-276225" algn="l" rtl="0">
              <a:lnSpc>
                <a:spcPct val="200000"/>
              </a:lnSpc>
              <a:spcBef>
                <a:spcPts val="0"/>
              </a:spcBef>
              <a:spcAft>
                <a:spcPts val="0"/>
              </a:spcAft>
              <a:buClr>
                <a:srgbClr val="000000"/>
              </a:buClr>
              <a:buSzPts val="1100"/>
              <a:buFont typeface="Arial"/>
              <a:buNone/>
            </a:pPr>
            <a:r>
              <a:rPr lang="en" sz="1050" dirty="0">
                <a:solidFill>
                  <a:srgbClr val="000000"/>
                </a:solidFill>
              </a:rPr>
              <a:t>Jarrett, M. A. (2016). Attention-Deficit/Hyperactivity Disorder (ADHD) symptoms, anxiety symptoms, and executive functioning in emerging adults. Psychological Assessment, 28(2), 245-250. doi:10.1037/pas0000190</a:t>
            </a:r>
            <a:endParaRPr sz="1050" dirty="0">
              <a:solidFill>
                <a:srgbClr val="000000"/>
              </a:solidFill>
            </a:endParaRPr>
          </a:p>
          <a:p>
            <a:pPr marL="285750" lvl="0" indent="-276225" algn="l" rtl="0">
              <a:lnSpc>
                <a:spcPct val="200000"/>
              </a:lnSpc>
              <a:spcBef>
                <a:spcPts val="0"/>
              </a:spcBef>
              <a:spcAft>
                <a:spcPts val="0"/>
              </a:spcAft>
              <a:buClr>
                <a:srgbClr val="000000"/>
              </a:buClr>
              <a:buSzPts val="1100"/>
              <a:buFont typeface="Arial"/>
              <a:buNone/>
            </a:pPr>
            <a:r>
              <a:rPr lang="en" sz="1050" dirty="0">
                <a:solidFill>
                  <a:srgbClr val="000000"/>
                </a:solidFill>
              </a:rPr>
              <a:t>Kross, E., Verduyn, P., Demiralp, E., Park, J., Lin, N., Shablack, H., . . . Ybarra, O. (2013). Facebook use predicts declines in subjective well-being in young adults.</a:t>
            </a:r>
            <a:r>
              <a:rPr lang="en" sz="1050" i="1" dirty="0">
                <a:solidFill>
                  <a:srgbClr val="000000"/>
                </a:solidFill>
              </a:rPr>
              <a:t> PLoS One, 8</a:t>
            </a:r>
            <a:r>
              <a:rPr lang="en" sz="1050" dirty="0">
                <a:solidFill>
                  <a:srgbClr val="000000"/>
                </a:solidFill>
              </a:rPr>
              <a:t>(8), e69841. doi:10.1371/journal.pone.0069841</a:t>
            </a:r>
            <a:endParaRPr sz="1050" dirty="0">
              <a:solidFill>
                <a:srgbClr val="000000"/>
              </a:solidFill>
            </a:endParaRPr>
          </a:p>
          <a:p>
            <a:pPr marL="285750" lvl="0" indent="-276225" algn="l" rtl="0">
              <a:lnSpc>
                <a:spcPct val="200000"/>
              </a:lnSpc>
              <a:spcBef>
                <a:spcPts val="0"/>
              </a:spcBef>
              <a:spcAft>
                <a:spcPts val="0"/>
              </a:spcAft>
              <a:buClr>
                <a:srgbClr val="000000"/>
              </a:buClr>
              <a:buSzPts val="1100"/>
              <a:buFont typeface="Arial"/>
              <a:buNone/>
            </a:pPr>
            <a:r>
              <a:rPr lang="en" sz="1050" dirty="0">
                <a:solidFill>
                  <a:srgbClr val="000000"/>
                </a:solidFill>
              </a:rPr>
              <a:t>Lillard, A. S., &amp; Peterson, J. (2011). The immediate impact of different types of television on young children's executive function.</a:t>
            </a:r>
            <a:r>
              <a:rPr lang="en" sz="1050" i="1" dirty="0">
                <a:solidFill>
                  <a:srgbClr val="000000"/>
                </a:solidFill>
              </a:rPr>
              <a:t> Pediatrics, 128</a:t>
            </a:r>
            <a:r>
              <a:rPr lang="en" sz="1050" dirty="0">
                <a:solidFill>
                  <a:srgbClr val="000000"/>
                </a:solidFill>
              </a:rPr>
              <a:t>(4), 644. doi:10.1542/peds.2010-1919</a:t>
            </a:r>
            <a:endParaRPr sz="1050" dirty="0">
              <a:solidFill>
                <a:srgbClr val="000000"/>
              </a:solidFill>
            </a:endParaRPr>
          </a:p>
          <a:p>
            <a:pPr marL="285750" lvl="0" indent="-276225" algn="l" rtl="0">
              <a:lnSpc>
                <a:spcPct val="200000"/>
              </a:lnSpc>
              <a:spcBef>
                <a:spcPts val="0"/>
              </a:spcBef>
              <a:spcAft>
                <a:spcPts val="0"/>
              </a:spcAft>
              <a:buClr>
                <a:srgbClr val="000000"/>
              </a:buClr>
              <a:buSzPts val="1100"/>
              <a:buFont typeface="Arial"/>
              <a:buNone/>
            </a:pPr>
            <a:r>
              <a:rPr lang="en" sz="1050" dirty="0">
                <a:solidFill>
                  <a:srgbClr val="000000"/>
                </a:solidFill>
              </a:rPr>
              <a:t>Przybylski, A. K., Murayama, K., DeHaan, C. R., &amp; Gladwell, V. (2013). Motivational,   emotional, and behavioral correlates of fear of missing out   doi:</a:t>
            </a:r>
            <a:r>
              <a:rPr lang="en" sz="1050" dirty="0">
                <a:solidFill>
                  <a:srgbClr val="000000"/>
                </a:solidFill>
                <a:uFill>
                  <a:noFill/>
                </a:uFill>
                <a:hlinkClick r:id="rId3"/>
              </a:rPr>
              <a:t>https://doi.org/10.1016/j.chb.2013.02.014</a:t>
            </a:r>
            <a:endParaRPr sz="1050" dirty="0">
              <a:solidFill>
                <a:srgbClr val="000000"/>
              </a:solidFill>
            </a:endParaRPr>
          </a:p>
          <a:p>
            <a:pPr marL="0" lvl="0" indent="0" algn="l" rtl="0">
              <a:spcBef>
                <a:spcPts val="0"/>
              </a:spcBef>
              <a:spcAft>
                <a:spcPts val="1600"/>
              </a:spcAft>
              <a:buNone/>
            </a:pPr>
            <a:endParaRPr sz="105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430"/>
        <p:cNvGrpSpPr/>
        <p:nvPr/>
      </p:nvGrpSpPr>
      <p:grpSpPr>
        <a:xfrm>
          <a:off x="0" y="0"/>
          <a:ext cx="0" cy="0"/>
          <a:chOff x="0" y="0"/>
          <a:chExt cx="0" cy="0"/>
        </a:xfrm>
      </p:grpSpPr>
      <p:sp>
        <p:nvSpPr>
          <p:cNvPr id="431" name="Google Shape;431;p38"/>
          <p:cNvSpPr txBox="1">
            <a:spLocks noGrp="1"/>
          </p:cNvSpPr>
          <p:nvPr>
            <p:ph type="title"/>
          </p:nvPr>
        </p:nvSpPr>
        <p:spPr>
          <a:xfrm>
            <a:off x="1117250" y="741200"/>
            <a:ext cx="76884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Acknowledgements </a:t>
            </a:r>
            <a:endParaRPr>
              <a:solidFill>
                <a:srgbClr val="000000"/>
              </a:solidFill>
            </a:endParaRPr>
          </a:p>
        </p:txBody>
      </p:sp>
      <p:sp>
        <p:nvSpPr>
          <p:cNvPr id="432" name="Google Shape;432;p38"/>
          <p:cNvSpPr txBox="1">
            <a:spLocks noGrp="1"/>
          </p:cNvSpPr>
          <p:nvPr>
            <p:ph type="body" idx="1"/>
          </p:nvPr>
        </p:nvSpPr>
        <p:spPr>
          <a:xfrm>
            <a:off x="1117250" y="1721450"/>
            <a:ext cx="5384100" cy="2541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a:solidFill>
                  <a:srgbClr val="000000"/>
                </a:solidFill>
              </a:rPr>
              <a:t>Dr. Marciano- Capstone Advisor</a:t>
            </a:r>
            <a:endParaRPr sz="2000">
              <a:solidFill>
                <a:srgbClr val="000000"/>
              </a:solidFill>
            </a:endParaRPr>
          </a:p>
          <a:p>
            <a:pPr marL="0" lvl="0" indent="0" algn="l" rtl="0">
              <a:spcBef>
                <a:spcPts val="1600"/>
              </a:spcBef>
              <a:spcAft>
                <a:spcPts val="0"/>
              </a:spcAft>
              <a:buNone/>
            </a:pPr>
            <a:r>
              <a:rPr lang="en" sz="2000">
                <a:solidFill>
                  <a:srgbClr val="000000"/>
                </a:solidFill>
              </a:rPr>
              <a:t>Dr. Cylke- Committee Member</a:t>
            </a:r>
            <a:endParaRPr sz="2000">
              <a:solidFill>
                <a:srgbClr val="000000"/>
              </a:solidFill>
            </a:endParaRPr>
          </a:p>
          <a:p>
            <a:pPr marL="0" lvl="0" indent="0" algn="l" rtl="0">
              <a:spcBef>
                <a:spcPts val="1600"/>
              </a:spcBef>
              <a:spcAft>
                <a:spcPts val="1600"/>
              </a:spcAft>
              <a:buNone/>
            </a:pPr>
            <a:r>
              <a:rPr lang="en" sz="2000">
                <a:solidFill>
                  <a:srgbClr val="000000"/>
                </a:solidFill>
              </a:rPr>
              <a:t>Dr. Kicklighter- Westover Thesis Advisor</a:t>
            </a:r>
            <a:endParaRPr sz="2000">
              <a:solidFill>
                <a:srgbClr val="00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436"/>
        <p:cNvGrpSpPr/>
        <p:nvPr/>
      </p:nvGrpSpPr>
      <p:grpSpPr>
        <a:xfrm>
          <a:off x="0" y="0"/>
          <a:ext cx="0" cy="0"/>
          <a:chOff x="0" y="0"/>
          <a:chExt cx="0" cy="0"/>
        </a:xfrm>
      </p:grpSpPr>
      <p:sp>
        <p:nvSpPr>
          <p:cNvPr id="437" name="Google Shape;437;p39"/>
          <p:cNvSpPr txBox="1">
            <a:spLocks noGrp="1"/>
          </p:cNvSpPr>
          <p:nvPr>
            <p:ph type="title"/>
          </p:nvPr>
        </p:nvSpPr>
        <p:spPr>
          <a:xfrm>
            <a:off x="1144125" y="768050"/>
            <a:ext cx="76884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Questions</a:t>
            </a:r>
            <a:endParaRPr>
              <a:solidFill>
                <a:srgbClr val="000000"/>
              </a:solidFill>
            </a:endParaRPr>
          </a:p>
        </p:txBody>
      </p:sp>
      <p:pic>
        <p:nvPicPr>
          <p:cNvPr id="438" name="Google Shape;438;p39"/>
          <p:cNvPicPr preferRelativeResize="0"/>
          <p:nvPr/>
        </p:nvPicPr>
        <p:blipFill rotWithShape="1">
          <a:blip r:embed="rId3">
            <a:alphaModFix/>
          </a:blip>
          <a:srcRect t="6779" b="6961"/>
          <a:stretch/>
        </p:blipFill>
        <p:spPr>
          <a:xfrm>
            <a:off x="1979850" y="1303250"/>
            <a:ext cx="5184300" cy="2981350"/>
          </a:xfrm>
          <a:prstGeom prst="rect">
            <a:avLst/>
          </a:prstGeom>
          <a:noFill/>
          <a:ln>
            <a:noFill/>
          </a:ln>
        </p:spPr>
      </p:pic>
      <p:sp>
        <p:nvSpPr>
          <p:cNvPr id="439" name="Google Shape;439;p39"/>
          <p:cNvSpPr txBox="1"/>
          <p:nvPr/>
        </p:nvSpPr>
        <p:spPr>
          <a:xfrm>
            <a:off x="2645600" y="4190025"/>
            <a:ext cx="4391400" cy="591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3000" b="1">
                <a:latin typeface="Nunito"/>
                <a:ea typeface="Nunito"/>
                <a:cs typeface="Nunito"/>
                <a:sym typeface="Nunito"/>
              </a:rPr>
              <a:t>Thank You</a:t>
            </a:r>
            <a:endParaRPr sz="3000" b="1">
              <a:latin typeface="Nunito"/>
              <a:ea typeface="Nunito"/>
              <a:cs typeface="Nunito"/>
              <a:sym typeface="Nunito"/>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Google Shape;289;p15"/>
          <p:cNvSpPr txBox="1">
            <a:spLocks noGrp="1"/>
          </p:cNvSpPr>
          <p:nvPr>
            <p:ph type="title"/>
          </p:nvPr>
        </p:nvSpPr>
        <p:spPr>
          <a:xfrm>
            <a:off x="1223225" y="786575"/>
            <a:ext cx="7030500" cy="704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Background Research </a:t>
            </a:r>
            <a:endParaRPr>
              <a:solidFill>
                <a:srgbClr val="000000"/>
              </a:solidFill>
            </a:endParaRPr>
          </a:p>
        </p:txBody>
      </p:sp>
      <p:sp>
        <p:nvSpPr>
          <p:cNvPr id="290" name="Google Shape;290;p15"/>
          <p:cNvSpPr txBox="1">
            <a:spLocks noGrp="1"/>
          </p:cNvSpPr>
          <p:nvPr>
            <p:ph type="body" idx="1"/>
          </p:nvPr>
        </p:nvSpPr>
        <p:spPr>
          <a:xfrm>
            <a:off x="1223225" y="1490675"/>
            <a:ext cx="7250700" cy="3274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b="1">
                <a:solidFill>
                  <a:srgbClr val="000000"/>
                </a:solidFill>
              </a:rPr>
              <a:t>Jarrett (2016)</a:t>
            </a:r>
            <a:endParaRPr sz="2000" b="1">
              <a:solidFill>
                <a:srgbClr val="000000"/>
              </a:solidFill>
            </a:endParaRPr>
          </a:p>
          <a:p>
            <a:pPr marL="457200" lvl="0" indent="-355600" algn="l" rtl="0">
              <a:spcBef>
                <a:spcPts val="1600"/>
              </a:spcBef>
              <a:spcAft>
                <a:spcPts val="0"/>
              </a:spcAft>
              <a:buClr>
                <a:srgbClr val="000000"/>
              </a:buClr>
              <a:buSzPts val="2000"/>
              <a:buChar char="●"/>
            </a:pPr>
            <a:r>
              <a:rPr lang="en" sz="2000">
                <a:solidFill>
                  <a:srgbClr val="000000"/>
                </a:solidFill>
              </a:rPr>
              <a:t>Executive functioning among emerging adults </a:t>
            </a:r>
            <a:endParaRPr sz="2000">
              <a:solidFill>
                <a:srgbClr val="000000"/>
              </a:solidFill>
            </a:endParaRPr>
          </a:p>
          <a:p>
            <a:pPr marL="457200" lvl="0" indent="-355600" algn="l" rtl="0">
              <a:spcBef>
                <a:spcPts val="0"/>
              </a:spcBef>
              <a:spcAft>
                <a:spcPts val="0"/>
              </a:spcAft>
              <a:buClr>
                <a:srgbClr val="000000"/>
              </a:buClr>
              <a:buSzPts val="2000"/>
              <a:buChar char="●"/>
            </a:pPr>
            <a:r>
              <a:rPr lang="en" sz="2000">
                <a:solidFill>
                  <a:srgbClr val="000000"/>
                </a:solidFill>
              </a:rPr>
              <a:t>Emerging Adults- developmental stage 18-25 </a:t>
            </a:r>
            <a:endParaRPr sz="2000">
              <a:solidFill>
                <a:srgbClr val="000000"/>
              </a:solidFill>
            </a:endParaRPr>
          </a:p>
          <a:p>
            <a:pPr marL="457200" lvl="0" indent="-355600" algn="l" rtl="0">
              <a:spcBef>
                <a:spcPts val="0"/>
              </a:spcBef>
              <a:spcAft>
                <a:spcPts val="0"/>
              </a:spcAft>
              <a:buClr>
                <a:srgbClr val="000000"/>
              </a:buClr>
              <a:buSzPts val="2000"/>
              <a:buChar char="●"/>
            </a:pPr>
            <a:r>
              <a:rPr lang="en" sz="2000" u="sng">
                <a:solidFill>
                  <a:srgbClr val="000000"/>
                </a:solidFill>
              </a:rPr>
              <a:t>Findings</a:t>
            </a:r>
            <a:endParaRPr sz="2000" u="sng">
              <a:solidFill>
                <a:srgbClr val="000000"/>
              </a:solidFill>
            </a:endParaRPr>
          </a:p>
          <a:p>
            <a:pPr marL="914400" lvl="1" indent="-355600" algn="l" rtl="0">
              <a:spcBef>
                <a:spcPts val="0"/>
              </a:spcBef>
              <a:spcAft>
                <a:spcPts val="0"/>
              </a:spcAft>
              <a:buClr>
                <a:srgbClr val="000000"/>
              </a:buClr>
              <a:buSzPts val="2000"/>
              <a:buChar char="○"/>
            </a:pPr>
            <a:r>
              <a:rPr lang="en" sz="2000">
                <a:solidFill>
                  <a:srgbClr val="000000"/>
                </a:solidFill>
              </a:rPr>
              <a:t>Those with decreased executive functioning exhibited heightened anxiety and inattention</a:t>
            </a:r>
            <a:endParaRPr sz="2000">
              <a:solidFill>
                <a:srgbClr val="000000"/>
              </a:solidFill>
            </a:endParaRPr>
          </a:p>
          <a:p>
            <a:pPr marL="914400" lvl="1" indent="-355600" algn="l" rtl="0">
              <a:spcBef>
                <a:spcPts val="0"/>
              </a:spcBef>
              <a:spcAft>
                <a:spcPts val="0"/>
              </a:spcAft>
              <a:buClr>
                <a:srgbClr val="000000"/>
              </a:buClr>
              <a:buSzPts val="2000"/>
              <a:buChar char="○"/>
            </a:pPr>
            <a:r>
              <a:rPr lang="en" sz="2000">
                <a:solidFill>
                  <a:srgbClr val="000000"/>
                </a:solidFill>
              </a:rPr>
              <a:t>Executive functioning and working memory</a:t>
            </a:r>
            <a:endParaRPr sz="2000">
              <a:solidFill>
                <a:srgbClr val="000000"/>
              </a:solidFill>
            </a:endParaRPr>
          </a:p>
          <a:p>
            <a:pPr marL="0" lvl="0" indent="0" algn="l" rtl="0">
              <a:spcBef>
                <a:spcPts val="1600"/>
              </a:spcBef>
              <a:spcAft>
                <a:spcPts val="1600"/>
              </a:spcAft>
              <a:buNone/>
            </a:pPr>
            <a:endParaRPr sz="2000" b="1"/>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16"/>
          <p:cNvSpPr txBox="1">
            <a:spLocks noGrp="1"/>
          </p:cNvSpPr>
          <p:nvPr>
            <p:ph type="title"/>
          </p:nvPr>
        </p:nvSpPr>
        <p:spPr>
          <a:xfrm>
            <a:off x="1169500" y="775625"/>
            <a:ext cx="7030500" cy="704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Background Research </a:t>
            </a:r>
            <a:endParaRPr>
              <a:solidFill>
                <a:srgbClr val="000000"/>
              </a:solidFill>
            </a:endParaRPr>
          </a:p>
        </p:txBody>
      </p:sp>
      <p:sp>
        <p:nvSpPr>
          <p:cNvPr id="296" name="Google Shape;296;p16"/>
          <p:cNvSpPr txBox="1">
            <a:spLocks noGrp="1"/>
          </p:cNvSpPr>
          <p:nvPr>
            <p:ph type="body" idx="1"/>
          </p:nvPr>
        </p:nvSpPr>
        <p:spPr>
          <a:xfrm>
            <a:off x="1169500" y="1479725"/>
            <a:ext cx="7506000" cy="2541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b="1">
                <a:solidFill>
                  <a:srgbClr val="000000"/>
                </a:solidFill>
              </a:rPr>
              <a:t>Lillard and Peterson (2011)</a:t>
            </a:r>
            <a:endParaRPr sz="2000" b="1">
              <a:solidFill>
                <a:srgbClr val="000000"/>
              </a:solidFill>
            </a:endParaRPr>
          </a:p>
          <a:p>
            <a:pPr marL="457200" lvl="0" indent="-355600" algn="l" rtl="0">
              <a:spcBef>
                <a:spcPts val="1600"/>
              </a:spcBef>
              <a:spcAft>
                <a:spcPts val="0"/>
              </a:spcAft>
              <a:buClr>
                <a:srgbClr val="000000"/>
              </a:buClr>
              <a:buSzPts val="2000"/>
              <a:buChar char="●"/>
            </a:pPr>
            <a:r>
              <a:rPr lang="en" sz="2000">
                <a:solidFill>
                  <a:srgbClr val="000000"/>
                </a:solidFill>
              </a:rPr>
              <a:t>Studied exposure to stimulating television shows in children</a:t>
            </a:r>
            <a:endParaRPr sz="2000">
              <a:solidFill>
                <a:srgbClr val="000000"/>
              </a:solidFill>
            </a:endParaRPr>
          </a:p>
          <a:p>
            <a:pPr marL="457200" lvl="0" indent="-355600" algn="l" rtl="0">
              <a:spcBef>
                <a:spcPts val="0"/>
              </a:spcBef>
              <a:spcAft>
                <a:spcPts val="0"/>
              </a:spcAft>
              <a:buClr>
                <a:srgbClr val="000000"/>
              </a:buClr>
              <a:buSzPts val="2000"/>
              <a:buChar char="●"/>
            </a:pPr>
            <a:r>
              <a:rPr lang="en" sz="2000">
                <a:solidFill>
                  <a:srgbClr val="000000"/>
                </a:solidFill>
              </a:rPr>
              <a:t>Effect on executive functioning  </a:t>
            </a:r>
            <a:endParaRPr sz="2000">
              <a:solidFill>
                <a:srgbClr val="000000"/>
              </a:solidFill>
            </a:endParaRPr>
          </a:p>
          <a:p>
            <a:pPr marL="457200" lvl="0" indent="-355600" algn="l" rtl="0">
              <a:spcBef>
                <a:spcPts val="0"/>
              </a:spcBef>
              <a:spcAft>
                <a:spcPts val="0"/>
              </a:spcAft>
              <a:buClr>
                <a:srgbClr val="000000"/>
              </a:buClr>
              <a:buSzPts val="2000"/>
              <a:buChar char="●"/>
            </a:pPr>
            <a:r>
              <a:rPr lang="en" sz="2000" u="sng">
                <a:solidFill>
                  <a:srgbClr val="000000"/>
                </a:solidFill>
              </a:rPr>
              <a:t>Findings</a:t>
            </a:r>
            <a:endParaRPr sz="2000" u="sng">
              <a:solidFill>
                <a:srgbClr val="000000"/>
              </a:solidFill>
            </a:endParaRPr>
          </a:p>
          <a:p>
            <a:pPr marL="914400" lvl="1" indent="-355600" algn="l" rtl="0">
              <a:spcBef>
                <a:spcPts val="0"/>
              </a:spcBef>
              <a:spcAft>
                <a:spcPts val="0"/>
              </a:spcAft>
              <a:buClr>
                <a:srgbClr val="000000"/>
              </a:buClr>
              <a:buSzPts val="2000"/>
              <a:buChar char="○"/>
            </a:pPr>
            <a:r>
              <a:rPr lang="en" sz="2000">
                <a:solidFill>
                  <a:srgbClr val="000000"/>
                </a:solidFill>
              </a:rPr>
              <a:t>Fast-pace resulted in lower memory recall</a:t>
            </a:r>
            <a:endParaRPr sz="2000">
              <a:solidFill>
                <a:srgbClr val="0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06"/>
        <p:cNvGrpSpPr/>
        <p:nvPr/>
      </p:nvGrpSpPr>
      <p:grpSpPr>
        <a:xfrm>
          <a:off x="0" y="0"/>
          <a:ext cx="0" cy="0"/>
          <a:chOff x="0" y="0"/>
          <a:chExt cx="0" cy="0"/>
        </a:xfrm>
      </p:grpSpPr>
      <p:sp>
        <p:nvSpPr>
          <p:cNvPr id="307" name="Google Shape;307;p18"/>
          <p:cNvSpPr txBox="1">
            <a:spLocks noGrp="1"/>
          </p:cNvSpPr>
          <p:nvPr>
            <p:ph type="title"/>
          </p:nvPr>
        </p:nvSpPr>
        <p:spPr>
          <a:xfrm>
            <a:off x="1157550" y="794925"/>
            <a:ext cx="76884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Background Research </a:t>
            </a:r>
            <a:endParaRPr>
              <a:solidFill>
                <a:srgbClr val="000000"/>
              </a:solidFill>
            </a:endParaRPr>
          </a:p>
        </p:txBody>
      </p:sp>
      <p:sp>
        <p:nvSpPr>
          <p:cNvPr id="308" name="Google Shape;308;p18"/>
          <p:cNvSpPr txBox="1">
            <a:spLocks noGrp="1"/>
          </p:cNvSpPr>
          <p:nvPr>
            <p:ph type="body" idx="1"/>
          </p:nvPr>
        </p:nvSpPr>
        <p:spPr>
          <a:xfrm>
            <a:off x="1157550" y="1573725"/>
            <a:ext cx="7826700" cy="3067200"/>
          </a:xfrm>
          <a:prstGeom prst="rect">
            <a:avLst/>
          </a:prstGeom>
        </p:spPr>
        <p:txBody>
          <a:bodyPr spcFirstLastPara="1" wrap="square" lIns="91425" tIns="91425" rIns="91425" bIns="91425" anchor="t" anchorCtr="0">
            <a:noAutofit/>
          </a:bodyPr>
          <a:lstStyle/>
          <a:p>
            <a:pPr marL="0" lvl="0" indent="0" algn="l" rtl="0">
              <a:lnSpc>
                <a:spcPct val="200000"/>
              </a:lnSpc>
              <a:spcBef>
                <a:spcPts val="0"/>
              </a:spcBef>
              <a:spcAft>
                <a:spcPts val="0"/>
              </a:spcAft>
              <a:buNone/>
            </a:pPr>
            <a:r>
              <a:rPr lang="en" sz="2000" b="1">
                <a:solidFill>
                  <a:srgbClr val="000000"/>
                </a:solidFill>
              </a:rPr>
              <a:t>Kross et al. (2013)</a:t>
            </a:r>
            <a:endParaRPr sz="2000" b="1">
              <a:solidFill>
                <a:srgbClr val="000000"/>
              </a:solidFill>
            </a:endParaRPr>
          </a:p>
          <a:p>
            <a:pPr marL="457200" lvl="0" indent="-355600" algn="l" rtl="0">
              <a:lnSpc>
                <a:spcPct val="200000"/>
              </a:lnSpc>
              <a:spcBef>
                <a:spcPts val="0"/>
              </a:spcBef>
              <a:spcAft>
                <a:spcPts val="0"/>
              </a:spcAft>
              <a:buClr>
                <a:srgbClr val="000000"/>
              </a:buClr>
              <a:buSzPts val="2000"/>
              <a:buChar char="●"/>
            </a:pPr>
            <a:r>
              <a:rPr lang="en" sz="2000">
                <a:solidFill>
                  <a:srgbClr val="000000"/>
                </a:solidFill>
              </a:rPr>
              <a:t>Satisfaction with life- anxiety and self-esteem</a:t>
            </a:r>
            <a:endParaRPr sz="2000">
              <a:solidFill>
                <a:srgbClr val="000000"/>
              </a:solidFill>
            </a:endParaRPr>
          </a:p>
          <a:p>
            <a:pPr marL="457200" lvl="0" indent="-355600" algn="l" rtl="0">
              <a:lnSpc>
                <a:spcPct val="200000"/>
              </a:lnSpc>
              <a:spcBef>
                <a:spcPts val="0"/>
              </a:spcBef>
              <a:spcAft>
                <a:spcPts val="0"/>
              </a:spcAft>
              <a:buClr>
                <a:srgbClr val="000000"/>
              </a:buClr>
              <a:buSzPts val="2000"/>
              <a:buChar char="●"/>
            </a:pPr>
            <a:r>
              <a:rPr lang="en" sz="2000" u="sng">
                <a:solidFill>
                  <a:srgbClr val="000000"/>
                </a:solidFill>
              </a:rPr>
              <a:t>Findings</a:t>
            </a:r>
            <a:endParaRPr sz="2000" u="sng">
              <a:solidFill>
                <a:srgbClr val="000000"/>
              </a:solidFill>
            </a:endParaRPr>
          </a:p>
          <a:p>
            <a:pPr marL="914400" lvl="1" indent="-355600" algn="l" rtl="0">
              <a:lnSpc>
                <a:spcPct val="200000"/>
              </a:lnSpc>
              <a:spcBef>
                <a:spcPts val="0"/>
              </a:spcBef>
              <a:spcAft>
                <a:spcPts val="0"/>
              </a:spcAft>
              <a:buClr>
                <a:srgbClr val="000000"/>
              </a:buClr>
              <a:buSzPts val="2000"/>
              <a:buChar char="○"/>
            </a:pPr>
            <a:r>
              <a:rPr lang="en" sz="2000">
                <a:solidFill>
                  <a:srgbClr val="000000"/>
                </a:solidFill>
              </a:rPr>
              <a:t>Heightened Facebook use, heightened anxiety and lower self-esteem</a:t>
            </a:r>
            <a:endParaRPr sz="2000">
              <a:solidFill>
                <a:srgbClr val="0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12"/>
        <p:cNvGrpSpPr/>
        <p:nvPr/>
      </p:nvGrpSpPr>
      <p:grpSpPr>
        <a:xfrm>
          <a:off x="0" y="0"/>
          <a:ext cx="0" cy="0"/>
          <a:chOff x="0" y="0"/>
          <a:chExt cx="0" cy="0"/>
        </a:xfrm>
      </p:grpSpPr>
      <p:sp>
        <p:nvSpPr>
          <p:cNvPr id="313" name="Google Shape;313;p19"/>
          <p:cNvSpPr txBox="1">
            <a:spLocks noGrp="1"/>
          </p:cNvSpPr>
          <p:nvPr>
            <p:ph type="title"/>
          </p:nvPr>
        </p:nvSpPr>
        <p:spPr>
          <a:xfrm>
            <a:off x="1238125" y="808350"/>
            <a:ext cx="76884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Background Research </a:t>
            </a:r>
            <a:endParaRPr>
              <a:solidFill>
                <a:srgbClr val="000000"/>
              </a:solidFill>
            </a:endParaRPr>
          </a:p>
        </p:txBody>
      </p:sp>
      <p:sp>
        <p:nvSpPr>
          <p:cNvPr id="314" name="Google Shape;314;p19"/>
          <p:cNvSpPr txBox="1">
            <a:spLocks noGrp="1"/>
          </p:cNvSpPr>
          <p:nvPr>
            <p:ph type="body" idx="1"/>
          </p:nvPr>
        </p:nvSpPr>
        <p:spPr>
          <a:xfrm>
            <a:off x="1238125" y="1573775"/>
            <a:ext cx="7464300" cy="298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b="1">
                <a:solidFill>
                  <a:srgbClr val="000000"/>
                </a:solidFill>
              </a:rPr>
              <a:t>Przybylski et al. (2013)</a:t>
            </a:r>
            <a:endParaRPr sz="2000" b="1">
              <a:solidFill>
                <a:srgbClr val="000000"/>
              </a:solidFill>
            </a:endParaRPr>
          </a:p>
          <a:p>
            <a:pPr marL="457200" lvl="0" indent="-355600" algn="l" rtl="0">
              <a:spcBef>
                <a:spcPts val="1600"/>
              </a:spcBef>
              <a:spcAft>
                <a:spcPts val="0"/>
              </a:spcAft>
              <a:buClr>
                <a:srgbClr val="000000"/>
              </a:buClr>
              <a:buSzPts val="2000"/>
              <a:buChar char="●"/>
            </a:pPr>
            <a:r>
              <a:rPr lang="en" sz="2000">
                <a:solidFill>
                  <a:srgbClr val="000000"/>
                </a:solidFill>
              </a:rPr>
              <a:t>Fear of Missing Out (FoMo)- seeing others engage in behaviors you wish to be a part of</a:t>
            </a:r>
            <a:endParaRPr sz="2000">
              <a:solidFill>
                <a:srgbClr val="000000"/>
              </a:solidFill>
            </a:endParaRPr>
          </a:p>
          <a:p>
            <a:pPr marL="457200" lvl="0" indent="-355600" algn="l" rtl="0">
              <a:spcBef>
                <a:spcPts val="0"/>
              </a:spcBef>
              <a:spcAft>
                <a:spcPts val="0"/>
              </a:spcAft>
              <a:buClr>
                <a:srgbClr val="000000"/>
              </a:buClr>
              <a:buSzPts val="2000"/>
              <a:buChar char="●"/>
            </a:pPr>
            <a:r>
              <a:rPr lang="en" sz="2000" u="sng">
                <a:solidFill>
                  <a:srgbClr val="000000"/>
                </a:solidFill>
              </a:rPr>
              <a:t>Findings</a:t>
            </a:r>
            <a:endParaRPr sz="2000" u="sng">
              <a:solidFill>
                <a:srgbClr val="000000"/>
              </a:solidFill>
            </a:endParaRPr>
          </a:p>
          <a:p>
            <a:pPr marL="914400" lvl="1" indent="-355600" algn="l" rtl="0">
              <a:spcBef>
                <a:spcPts val="0"/>
              </a:spcBef>
              <a:spcAft>
                <a:spcPts val="0"/>
              </a:spcAft>
              <a:buClr>
                <a:srgbClr val="000000"/>
              </a:buClr>
              <a:buSzPts val="2000"/>
              <a:buChar char="○"/>
            </a:pPr>
            <a:r>
              <a:rPr lang="en" sz="2000">
                <a:solidFill>
                  <a:srgbClr val="000000"/>
                </a:solidFill>
              </a:rPr>
              <a:t>Young adults have highest FoMo</a:t>
            </a:r>
            <a:endParaRPr sz="2000">
              <a:solidFill>
                <a:srgbClr val="000000"/>
              </a:solidFill>
            </a:endParaRPr>
          </a:p>
          <a:p>
            <a:pPr marL="914400" lvl="1" indent="-355600" algn="l" rtl="0">
              <a:spcBef>
                <a:spcPts val="0"/>
              </a:spcBef>
              <a:spcAft>
                <a:spcPts val="0"/>
              </a:spcAft>
              <a:buClr>
                <a:srgbClr val="000000"/>
              </a:buClr>
              <a:buSzPts val="2000"/>
              <a:buChar char="○"/>
            </a:pPr>
            <a:r>
              <a:rPr lang="en" sz="2000">
                <a:solidFill>
                  <a:srgbClr val="000000"/>
                </a:solidFill>
              </a:rPr>
              <a:t>Higher FoMo, more social media use </a:t>
            </a:r>
            <a:endParaRPr sz="2000">
              <a:solidFill>
                <a:srgbClr val="000000"/>
              </a:solidFill>
            </a:endParaRPr>
          </a:p>
          <a:p>
            <a:pPr marL="914400" lvl="1" indent="-355600" algn="l" rtl="0">
              <a:spcBef>
                <a:spcPts val="0"/>
              </a:spcBef>
              <a:spcAft>
                <a:spcPts val="0"/>
              </a:spcAft>
              <a:buClr>
                <a:srgbClr val="000000"/>
              </a:buClr>
              <a:buSzPts val="2000"/>
              <a:buChar char="○"/>
            </a:pPr>
            <a:r>
              <a:rPr lang="en" sz="2000">
                <a:solidFill>
                  <a:srgbClr val="000000"/>
                </a:solidFill>
              </a:rPr>
              <a:t>Deficit in psychological well-being, turn to social media</a:t>
            </a:r>
            <a:endParaRPr sz="2000">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Google Shape;319;p20"/>
          <p:cNvSpPr txBox="1">
            <a:spLocks noGrp="1"/>
          </p:cNvSpPr>
          <p:nvPr>
            <p:ph type="title"/>
          </p:nvPr>
        </p:nvSpPr>
        <p:spPr>
          <a:xfrm>
            <a:off x="1144100" y="781475"/>
            <a:ext cx="76884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Research Questions</a:t>
            </a:r>
            <a:endParaRPr>
              <a:solidFill>
                <a:srgbClr val="000000"/>
              </a:solidFill>
            </a:endParaRPr>
          </a:p>
        </p:txBody>
      </p:sp>
      <p:sp>
        <p:nvSpPr>
          <p:cNvPr id="320" name="Google Shape;320;p20"/>
          <p:cNvSpPr txBox="1">
            <a:spLocks noGrp="1"/>
          </p:cNvSpPr>
          <p:nvPr>
            <p:ph type="body" idx="1"/>
          </p:nvPr>
        </p:nvSpPr>
        <p:spPr>
          <a:xfrm>
            <a:off x="1144100" y="1439292"/>
            <a:ext cx="5248200" cy="3112800"/>
          </a:xfrm>
          <a:prstGeom prst="rect">
            <a:avLst/>
          </a:prstGeom>
        </p:spPr>
        <p:txBody>
          <a:bodyPr spcFirstLastPara="1" wrap="square" lIns="91425" tIns="91425" rIns="91425" bIns="91425" anchor="t" anchorCtr="0">
            <a:noAutofit/>
          </a:bodyPr>
          <a:lstStyle/>
          <a:p>
            <a:pPr marL="0" lvl="0" indent="0" algn="l" rtl="0">
              <a:lnSpc>
                <a:spcPct val="200000"/>
              </a:lnSpc>
              <a:spcBef>
                <a:spcPts val="0"/>
              </a:spcBef>
              <a:spcAft>
                <a:spcPts val="0"/>
              </a:spcAft>
              <a:buNone/>
            </a:pPr>
            <a:r>
              <a:rPr lang="en" sz="2000" dirty="0">
                <a:solidFill>
                  <a:srgbClr val="000000"/>
                </a:solidFill>
              </a:rPr>
              <a:t>Does Instagram stimulation affect...</a:t>
            </a:r>
            <a:endParaRPr sz="2000" dirty="0">
              <a:solidFill>
                <a:srgbClr val="000000"/>
              </a:solidFill>
            </a:endParaRPr>
          </a:p>
          <a:p>
            <a:pPr marL="457200" lvl="0" indent="-355600" algn="l" rtl="0">
              <a:lnSpc>
                <a:spcPct val="200000"/>
              </a:lnSpc>
              <a:spcBef>
                <a:spcPts val="0"/>
              </a:spcBef>
              <a:spcAft>
                <a:spcPts val="0"/>
              </a:spcAft>
              <a:buClr>
                <a:srgbClr val="000000"/>
              </a:buClr>
              <a:buSzPts val="2000"/>
              <a:buChar char="●"/>
            </a:pPr>
            <a:r>
              <a:rPr lang="en" sz="2000" dirty="0">
                <a:solidFill>
                  <a:srgbClr val="000000"/>
                </a:solidFill>
              </a:rPr>
              <a:t>Memory recall?</a:t>
            </a:r>
            <a:endParaRPr sz="2000" dirty="0">
              <a:solidFill>
                <a:srgbClr val="000000"/>
              </a:solidFill>
            </a:endParaRPr>
          </a:p>
          <a:p>
            <a:pPr marL="457200" lvl="0" indent="-355600" algn="l" rtl="0">
              <a:lnSpc>
                <a:spcPct val="200000"/>
              </a:lnSpc>
              <a:spcBef>
                <a:spcPts val="0"/>
              </a:spcBef>
              <a:spcAft>
                <a:spcPts val="0"/>
              </a:spcAft>
              <a:buClr>
                <a:srgbClr val="000000"/>
              </a:buClr>
              <a:buSzPts val="2000"/>
              <a:buChar char="●"/>
            </a:pPr>
            <a:r>
              <a:rPr lang="en" sz="2000" dirty="0">
                <a:solidFill>
                  <a:srgbClr val="000000"/>
                </a:solidFill>
              </a:rPr>
              <a:t>FoMo?</a:t>
            </a:r>
            <a:endParaRPr sz="2000" dirty="0">
              <a:solidFill>
                <a:srgbClr val="000000"/>
              </a:solidFill>
            </a:endParaRPr>
          </a:p>
          <a:p>
            <a:pPr marL="457200" lvl="0" indent="-355600" algn="l" rtl="0">
              <a:lnSpc>
                <a:spcPct val="200000"/>
              </a:lnSpc>
              <a:spcBef>
                <a:spcPts val="0"/>
              </a:spcBef>
              <a:spcAft>
                <a:spcPts val="0"/>
              </a:spcAft>
              <a:buClr>
                <a:srgbClr val="000000"/>
              </a:buClr>
              <a:buSzPts val="2000"/>
              <a:buChar char="●"/>
            </a:pPr>
            <a:r>
              <a:rPr lang="en" sz="2000" dirty="0">
                <a:solidFill>
                  <a:srgbClr val="000000"/>
                </a:solidFill>
              </a:rPr>
              <a:t>Anxiety level? </a:t>
            </a:r>
            <a:endParaRPr sz="2000" dirty="0">
              <a:solidFill>
                <a:srgbClr val="000000"/>
              </a:solidFill>
            </a:endParaRPr>
          </a:p>
          <a:p>
            <a:pPr marL="457200" lvl="0" indent="-355600" algn="l" rtl="0">
              <a:lnSpc>
                <a:spcPct val="200000"/>
              </a:lnSpc>
              <a:spcBef>
                <a:spcPts val="0"/>
              </a:spcBef>
              <a:spcAft>
                <a:spcPts val="0"/>
              </a:spcAft>
              <a:buClr>
                <a:srgbClr val="000000"/>
              </a:buClr>
              <a:buSzPts val="2000"/>
              <a:buChar char="●"/>
            </a:pPr>
            <a:r>
              <a:rPr lang="en" sz="2000" dirty="0">
                <a:solidFill>
                  <a:srgbClr val="000000"/>
                </a:solidFill>
              </a:rPr>
              <a:t>Self-esteem? </a:t>
            </a:r>
            <a:endParaRPr sz="2000" dirty="0">
              <a:solidFill>
                <a:srgbClr val="000000"/>
              </a:solidFill>
            </a:endParaRPr>
          </a:p>
          <a:p>
            <a:pPr marL="0" lvl="0" indent="0" algn="l" rtl="0">
              <a:spcBef>
                <a:spcPts val="0"/>
              </a:spcBef>
              <a:spcAft>
                <a:spcPts val="1600"/>
              </a:spcAft>
              <a:buNone/>
            </a:pP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24"/>
        <p:cNvGrpSpPr/>
        <p:nvPr/>
      </p:nvGrpSpPr>
      <p:grpSpPr>
        <a:xfrm>
          <a:off x="0" y="0"/>
          <a:ext cx="0" cy="0"/>
          <a:chOff x="0" y="0"/>
          <a:chExt cx="0" cy="0"/>
        </a:xfrm>
      </p:grpSpPr>
      <p:sp>
        <p:nvSpPr>
          <p:cNvPr id="325" name="Google Shape;325;p21"/>
          <p:cNvSpPr txBox="1">
            <a:spLocks noGrp="1"/>
          </p:cNvSpPr>
          <p:nvPr>
            <p:ph type="title"/>
          </p:nvPr>
        </p:nvSpPr>
        <p:spPr>
          <a:xfrm>
            <a:off x="1182925" y="746300"/>
            <a:ext cx="7030500" cy="618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Variables</a:t>
            </a:r>
            <a:endParaRPr>
              <a:solidFill>
                <a:srgbClr val="000000"/>
              </a:solidFill>
            </a:endParaRPr>
          </a:p>
        </p:txBody>
      </p:sp>
      <p:sp>
        <p:nvSpPr>
          <p:cNvPr id="326" name="Google Shape;326;p21"/>
          <p:cNvSpPr txBox="1">
            <a:spLocks noGrp="1"/>
          </p:cNvSpPr>
          <p:nvPr>
            <p:ph type="body" idx="2"/>
          </p:nvPr>
        </p:nvSpPr>
        <p:spPr>
          <a:xfrm>
            <a:off x="1182925" y="1295250"/>
            <a:ext cx="6565800" cy="3542564"/>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000000"/>
              </a:buClr>
              <a:buSzPts val="2000"/>
              <a:buFont typeface="Nunito"/>
              <a:buChar char="●"/>
            </a:pPr>
            <a:r>
              <a:rPr lang="en" sz="2000" dirty="0">
                <a:solidFill>
                  <a:srgbClr val="000000"/>
                </a:solidFill>
              </a:rPr>
              <a:t>Independent Variables:</a:t>
            </a:r>
            <a:endParaRPr sz="2000" dirty="0">
              <a:solidFill>
                <a:srgbClr val="000000"/>
              </a:solidFill>
            </a:endParaRPr>
          </a:p>
          <a:p>
            <a:pPr marL="914400" lvl="1" indent="-355600" algn="l" rtl="0">
              <a:spcBef>
                <a:spcPts val="0"/>
              </a:spcBef>
              <a:spcAft>
                <a:spcPts val="0"/>
              </a:spcAft>
              <a:buClr>
                <a:srgbClr val="000000"/>
              </a:buClr>
              <a:buSzPts val="2000"/>
              <a:buFont typeface="Nunito"/>
              <a:buChar char="○"/>
            </a:pPr>
            <a:r>
              <a:rPr lang="en" sz="2000" dirty="0">
                <a:solidFill>
                  <a:srgbClr val="000000"/>
                </a:solidFill>
              </a:rPr>
              <a:t> Cognitive Stimulation</a:t>
            </a:r>
            <a:endParaRPr sz="2000" dirty="0">
              <a:solidFill>
                <a:srgbClr val="000000"/>
              </a:solidFill>
            </a:endParaRPr>
          </a:p>
          <a:p>
            <a:pPr marL="1371600" lvl="2" indent="-355600" algn="l" rtl="0">
              <a:spcBef>
                <a:spcPts val="0"/>
              </a:spcBef>
              <a:spcAft>
                <a:spcPts val="0"/>
              </a:spcAft>
              <a:buClr>
                <a:srgbClr val="000000"/>
              </a:buClr>
              <a:buSzPts val="2000"/>
              <a:buFont typeface="Nunito"/>
              <a:buChar char="■"/>
            </a:pPr>
            <a:r>
              <a:rPr lang="en" sz="2000" dirty="0">
                <a:solidFill>
                  <a:srgbClr val="000000"/>
                </a:solidFill>
              </a:rPr>
              <a:t>Level 1: Instagram (experimental group)</a:t>
            </a:r>
            <a:endParaRPr sz="2000" dirty="0">
              <a:solidFill>
                <a:srgbClr val="000000"/>
              </a:solidFill>
            </a:endParaRPr>
          </a:p>
          <a:p>
            <a:pPr marL="1371600" lvl="2" indent="-355600" algn="l" rtl="0">
              <a:spcBef>
                <a:spcPts val="0"/>
              </a:spcBef>
              <a:spcAft>
                <a:spcPts val="0"/>
              </a:spcAft>
              <a:buClr>
                <a:srgbClr val="000000"/>
              </a:buClr>
              <a:buSzPts val="2000"/>
              <a:buFont typeface="Nunito"/>
              <a:buChar char="■"/>
            </a:pPr>
            <a:r>
              <a:rPr lang="en" sz="2000" dirty="0">
                <a:solidFill>
                  <a:srgbClr val="000000"/>
                </a:solidFill>
              </a:rPr>
              <a:t>Level 2: Coloring (control group)</a:t>
            </a:r>
            <a:endParaRPr sz="2000" dirty="0">
              <a:solidFill>
                <a:srgbClr val="000000"/>
              </a:solidFill>
            </a:endParaRPr>
          </a:p>
          <a:p>
            <a:pPr marL="901700" lvl="1" indent="-342900" algn="l" rtl="0">
              <a:spcBef>
                <a:spcPts val="0"/>
              </a:spcBef>
              <a:spcAft>
                <a:spcPts val="0"/>
              </a:spcAft>
              <a:buClr>
                <a:srgbClr val="000000"/>
              </a:buClr>
              <a:buSzPts val="2000"/>
              <a:buFont typeface="Courier New" panose="02070309020205020404" pitchFamily="49" charset="0"/>
              <a:buChar char="o"/>
            </a:pPr>
            <a:r>
              <a:rPr lang="en" sz="2000" dirty="0">
                <a:solidFill>
                  <a:srgbClr val="000000"/>
                </a:solidFill>
              </a:rPr>
              <a:t>Time (pre- and post-test)</a:t>
            </a:r>
            <a:endParaRPr sz="2000" dirty="0">
              <a:solidFill>
                <a:srgbClr val="000000"/>
              </a:solidFill>
            </a:endParaRPr>
          </a:p>
          <a:p>
            <a:pPr marL="457200" lvl="0" indent="-355600" algn="l" rtl="0">
              <a:spcBef>
                <a:spcPts val="0"/>
              </a:spcBef>
              <a:spcAft>
                <a:spcPts val="0"/>
              </a:spcAft>
              <a:buClr>
                <a:srgbClr val="000000"/>
              </a:buClr>
              <a:buSzPts val="2000"/>
              <a:buFont typeface="Nunito"/>
              <a:buChar char="●"/>
            </a:pPr>
            <a:r>
              <a:rPr lang="en" sz="2000" dirty="0">
                <a:solidFill>
                  <a:srgbClr val="000000"/>
                </a:solidFill>
              </a:rPr>
              <a:t>Dependent Variables:</a:t>
            </a:r>
            <a:endParaRPr sz="2000" dirty="0">
              <a:solidFill>
                <a:srgbClr val="000000"/>
              </a:solidFill>
            </a:endParaRPr>
          </a:p>
          <a:p>
            <a:pPr marL="914400" lvl="1" indent="-355600" algn="l" rtl="0">
              <a:spcBef>
                <a:spcPts val="0"/>
              </a:spcBef>
              <a:spcAft>
                <a:spcPts val="0"/>
              </a:spcAft>
              <a:buClr>
                <a:srgbClr val="000000"/>
              </a:buClr>
              <a:buSzPts val="2000"/>
              <a:buFont typeface="Nunito"/>
              <a:buChar char="○"/>
            </a:pPr>
            <a:r>
              <a:rPr lang="en" sz="2000" dirty="0">
                <a:solidFill>
                  <a:srgbClr val="000000"/>
                </a:solidFill>
              </a:rPr>
              <a:t>Memory Recall</a:t>
            </a:r>
            <a:endParaRPr sz="2000" dirty="0">
              <a:solidFill>
                <a:srgbClr val="000000"/>
              </a:solidFill>
            </a:endParaRPr>
          </a:p>
          <a:p>
            <a:pPr marL="914400" lvl="1" indent="-355600" algn="l" rtl="0">
              <a:spcBef>
                <a:spcPts val="0"/>
              </a:spcBef>
              <a:spcAft>
                <a:spcPts val="0"/>
              </a:spcAft>
              <a:buClr>
                <a:srgbClr val="000000"/>
              </a:buClr>
              <a:buSzPts val="2000"/>
              <a:buFont typeface="Nunito"/>
              <a:buChar char="○"/>
            </a:pPr>
            <a:r>
              <a:rPr lang="en" sz="2000" dirty="0">
                <a:solidFill>
                  <a:srgbClr val="000000"/>
                </a:solidFill>
              </a:rPr>
              <a:t>Fear of Missing Out (FoMo)</a:t>
            </a:r>
            <a:endParaRPr sz="2000" dirty="0">
              <a:solidFill>
                <a:srgbClr val="000000"/>
              </a:solidFill>
            </a:endParaRPr>
          </a:p>
          <a:p>
            <a:pPr marL="914400" lvl="1" indent="-355600" algn="l" rtl="0">
              <a:spcBef>
                <a:spcPts val="0"/>
              </a:spcBef>
              <a:spcAft>
                <a:spcPts val="0"/>
              </a:spcAft>
              <a:buClr>
                <a:srgbClr val="000000"/>
              </a:buClr>
              <a:buSzPts val="2000"/>
              <a:buFont typeface="Nunito"/>
              <a:buChar char="○"/>
            </a:pPr>
            <a:r>
              <a:rPr lang="en" sz="2000" dirty="0">
                <a:solidFill>
                  <a:srgbClr val="000000"/>
                </a:solidFill>
              </a:rPr>
              <a:t>Anxiety</a:t>
            </a:r>
            <a:endParaRPr sz="2000" dirty="0">
              <a:solidFill>
                <a:srgbClr val="000000"/>
              </a:solidFill>
            </a:endParaRPr>
          </a:p>
          <a:p>
            <a:pPr marL="901700" lvl="1" indent="-342900" algn="l" rtl="0">
              <a:spcBef>
                <a:spcPts val="0"/>
              </a:spcBef>
              <a:spcAft>
                <a:spcPts val="0"/>
              </a:spcAft>
              <a:buClr>
                <a:srgbClr val="000000"/>
              </a:buClr>
              <a:buSzPts val="2000"/>
              <a:buFont typeface="Courier New" panose="02070309020205020404" pitchFamily="49" charset="0"/>
              <a:buChar char="o"/>
            </a:pPr>
            <a:r>
              <a:rPr lang="en" sz="2000" dirty="0">
                <a:solidFill>
                  <a:srgbClr val="000000"/>
                </a:solidFill>
              </a:rPr>
              <a:t>Self-Esteem</a:t>
            </a:r>
            <a:endParaRPr sz="2000" dirty="0">
              <a:solidFill>
                <a:srgbClr val="000000"/>
              </a:solidFill>
            </a:endParaRPr>
          </a:p>
          <a:p>
            <a:pPr marL="0" lvl="0" indent="0" algn="l" rtl="0">
              <a:spcBef>
                <a:spcPts val="1600"/>
              </a:spcBef>
              <a:spcAft>
                <a:spcPts val="1600"/>
              </a:spcAft>
              <a:buNone/>
            </a:pP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30"/>
        <p:cNvGrpSpPr/>
        <p:nvPr/>
      </p:nvGrpSpPr>
      <p:grpSpPr>
        <a:xfrm>
          <a:off x="0" y="0"/>
          <a:ext cx="0" cy="0"/>
          <a:chOff x="0" y="0"/>
          <a:chExt cx="0" cy="0"/>
        </a:xfrm>
      </p:grpSpPr>
      <p:sp>
        <p:nvSpPr>
          <p:cNvPr id="331" name="Google Shape;331;p22"/>
          <p:cNvSpPr txBox="1">
            <a:spLocks noGrp="1"/>
          </p:cNvSpPr>
          <p:nvPr>
            <p:ph type="title"/>
          </p:nvPr>
        </p:nvSpPr>
        <p:spPr>
          <a:xfrm>
            <a:off x="1133650" y="781500"/>
            <a:ext cx="76884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Hypotheses </a:t>
            </a:r>
            <a:endParaRPr>
              <a:solidFill>
                <a:srgbClr val="000000"/>
              </a:solidFill>
            </a:endParaRPr>
          </a:p>
        </p:txBody>
      </p:sp>
      <p:sp>
        <p:nvSpPr>
          <p:cNvPr id="332" name="Google Shape;332;p22"/>
          <p:cNvSpPr txBox="1">
            <a:spLocks noGrp="1"/>
          </p:cNvSpPr>
          <p:nvPr>
            <p:ph type="body" idx="1"/>
          </p:nvPr>
        </p:nvSpPr>
        <p:spPr>
          <a:xfrm>
            <a:off x="1133650" y="1316700"/>
            <a:ext cx="7852200" cy="3734700"/>
          </a:xfrm>
          <a:prstGeom prst="rect">
            <a:avLst/>
          </a:prstGeom>
        </p:spPr>
        <p:txBody>
          <a:bodyPr spcFirstLastPara="1" wrap="square" lIns="91425" tIns="91425" rIns="91425" bIns="91425" anchor="t" anchorCtr="0">
            <a:noAutofit/>
          </a:bodyPr>
          <a:lstStyle/>
          <a:p>
            <a:pPr marL="457200" lvl="0" indent="-342900" algn="l" rtl="0">
              <a:lnSpc>
                <a:spcPct val="150000"/>
              </a:lnSpc>
              <a:spcBef>
                <a:spcPts val="0"/>
              </a:spcBef>
              <a:spcAft>
                <a:spcPts val="0"/>
              </a:spcAft>
              <a:buClr>
                <a:srgbClr val="000000"/>
              </a:buClr>
              <a:buSzPts val="1800"/>
              <a:buChar char="●"/>
            </a:pPr>
            <a:r>
              <a:rPr lang="en" sz="1800">
                <a:solidFill>
                  <a:srgbClr val="000000"/>
                </a:solidFill>
              </a:rPr>
              <a:t>Participants in the experimental group (Instagram) are expected to have higher levels of FoMo and lower memory recall than the control group (coloring).</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Participants in the experimental group (Instagram) will have increased anxiety and decreased self-esteem from the pre- to post-test condition.</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Participants in the post-test experimental group (Instagram) will have the highest anxiety and lowest self-esteem.</a:t>
            </a:r>
            <a:endParaRPr sz="1800">
              <a:solidFill>
                <a:srgbClr val="000000"/>
              </a:solidFill>
            </a:endParaRPr>
          </a:p>
        </p:txBody>
      </p:sp>
    </p:spTree>
  </p:cSld>
  <p:clrMapOvr>
    <a:masterClrMapping/>
  </p:clrMapOvr>
</p:sld>
</file>

<file path=ppt/theme/theme1.xml><?xml version="1.0" encoding="utf-8"?>
<a:theme xmlns:a="http://schemas.openxmlformats.org/drawingml/2006/main"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1969</Words>
  <Application>Microsoft Office PowerPoint</Application>
  <PresentationFormat>On-screen Show (16:9)</PresentationFormat>
  <Paragraphs>237</Paragraphs>
  <Slides>26</Slides>
  <Notes>26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Maven Pro</vt:lpstr>
      <vt:lpstr>Nunito</vt:lpstr>
      <vt:lpstr>Arial</vt:lpstr>
      <vt:lpstr>Courier New</vt:lpstr>
      <vt:lpstr>Times New Roman</vt:lpstr>
      <vt:lpstr>Momentum</vt:lpstr>
      <vt:lpstr>The Effects of Cognitive Stimulation of Instagram on Anxiety, Memory, Fear of Missing Out, and Self-Esteem  </vt:lpstr>
      <vt:lpstr>Outline</vt:lpstr>
      <vt:lpstr>Background Research </vt:lpstr>
      <vt:lpstr>Background Research </vt:lpstr>
      <vt:lpstr>Background Research </vt:lpstr>
      <vt:lpstr>Background Research </vt:lpstr>
      <vt:lpstr>Research Questions</vt:lpstr>
      <vt:lpstr>Variables</vt:lpstr>
      <vt:lpstr>Hypotheses </vt:lpstr>
      <vt:lpstr>Participants</vt:lpstr>
      <vt:lpstr>Participants</vt:lpstr>
      <vt:lpstr>Materials</vt:lpstr>
      <vt:lpstr>Procedure</vt:lpstr>
      <vt:lpstr>Procedure</vt:lpstr>
      <vt:lpstr>Data Analyses</vt:lpstr>
      <vt:lpstr>Results: T-Test</vt:lpstr>
      <vt:lpstr>FoMo Figure</vt:lpstr>
      <vt:lpstr>Results: Time</vt:lpstr>
      <vt:lpstr>Self-Esteem Descriptive Statistics</vt:lpstr>
      <vt:lpstr>Results: Condition</vt:lpstr>
      <vt:lpstr>Results: Interaction of Condition &amp; Time</vt:lpstr>
      <vt:lpstr>Implications</vt:lpstr>
      <vt:lpstr>Limitations and Future Research</vt:lpstr>
      <vt:lpstr>References</vt:lpstr>
      <vt:lpstr>Acknowledgements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Effects of Cognitive Stimulation of Instagram on Anxiety, Memory, Fear of Missing Out, and Self-Esteem  </dc:title>
  <cp:lastModifiedBy>Anna Destino</cp:lastModifiedBy>
  <cp:revision>1</cp:revision>
  <dcterms:modified xsi:type="dcterms:W3CDTF">2019-04-01T14:04:11Z</dcterms:modified>
</cp:coreProperties>
</file>