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4" r:id="rId4"/>
    <p:sldId id="279" r:id="rId5"/>
    <p:sldId id="277" r:id="rId6"/>
    <p:sldId id="268" r:id="rId7"/>
    <p:sldId id="259" r:id="rId8"/>
    <p:sldId id="281" r:id="rId9"/>
    <p:sldId id="265" r:id="rId10"/>
    <p:sldId id="266" r:id="rId11"/>
    <p:sldId id="273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vino_n\Downloads\Small%20Scale%20Sim%20Data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ysClr val="windowText" lastClr="000000"/>
                </a:solidFill>
              </a:rPr>
              <a:t>Small Scale Data</a:t>
            </a:r>
            <a:r>
              <a:rPr lang="en-US" sz="2800" b="1" baseline="0" dirty="0">
                <a:solidFill>
                  <a:sysClr val="windowText" lastClr="000000"/>
                </a:solidFill>
              </a:rPr>
              <a:t> Comparing Bias and </a:t>
            </a:r>
            <a:r>
              <a:rPr lang="en-US" sz="2800" b="1" baseline="0" dirty="0" smtClean="0">
                <a:solidFill>
                  <a:sysClr val="windowText" lastClr="000000"/>
                </a:solidFill>
              </a:rPr>
              <a:t>No </a:t>
            </a:r>
            <a:r>
              <a:rPr lang="en-US" sz="2800" b="1" baseline="0" dirty="0">
                <a:solidFill>
                  <a:sysClr val="windowText" lastClr="000000"/>
                </a:solidFill>
              </a:rPr>
              <a:t>Bias</a:t>
            </a:r>
            <a:endParaRPr lang="en-US" sz="28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4.306666069813362E-2"/>
          <c:y val="1.50829562594268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32681690650738"/>
          <c:y val="0.22733031674208146"/>
          <c:w val="0.61280768636952054"/>
          <c:h val="0.555690787520338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'Variable speed (cos)'!$B$1</c:f>
              <c:strCache>
                <c:ptCount val="1"/>
                <c:pt idx="0">
                  <c:v>No bias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'Variable speed (cos)'!$A$2:$A$7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'Variable speed (cos)'!$B$2:$B$7</c:f>
              <c:numCache>
                <c:formatCode>General</c:formatCode>
                <c:ptCount val="6"/>
                <c:pt idx="0">
                  <c:v>5.65</c:v>
                </c:pt>
                <c:pt idx="1">
                  <c:v>11.25</c:v>
                </c:pt>
                <c:pt idx="2">
                  <c:v>22.95</c:v>
                </c:pt>
                <c:pt idx="3">
                  <c:v>45.54</c:v>
                </c:pt>
                <c:pt idx="4">
                  <c:v>101.48</c:v>
                </c:pt>
                <c:pt idx="5">
                  <c:v>206.89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B0-4C80-A9D6-AC785D5F1958}"/>
            </c:ext>
          </c:extLst>
        </c:ser>
        <c:ser>
          <c:idx val="1"/>
          <c:order val="1"/>
          <c:tx>
            <c:strRef>
              <c:f>'Variable speed (cos)'!$C$1</c:f>
              <c:strCache>
                <c:ptCount val="1"/>
                <c:pt idx="0">
                  <c:v>Bias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'Variable speed (cos)'!$A$2:$A$7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xVal>
          <c:yVal>
            <c:numRef>
              <c:f>'Variable speed (cos)'!$C$2:$C$7</c:f>
              <c:numCache>
                <c:formatCode>General</c:formatCode>
                <c:ptCount val="6"/>
                <c:pt idx="0">
                  <c:v>5.77</c:v>
                </c:pt>
                <c:pt idx="1">
                  <c:v>11.27</c:v>
                </c:pt>
                <c:pt idx="2">
                  <c:v>22.92</c:v>
                </c:pt>
                <c:pt idx="3">
                  <c:v>46.38</c:v>
                </c:pt>
                <c:pt idx="4">
                  <c:v>105.26</c:v>
                </c:pt>
                <c:pt idx="5">
                  <c:v>241.28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B0-4C80-A9D6-AC785D5F1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141848"/>
        <c:axId val="588145456"/>
      </c:scatterChart>
      <c:valAx>
        <c:axId val="588141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</a:rPr>
                  <a:t>Initial Separation</a:t>
                </a:r>
                <a:r>
                  <a:rPr lang="en-US" sz="1800" baseline="0">
                    <a:solidFill>
                      <a:sysClr val="windowText" lastClr="000000"/>
                    </a:solidFill>
                  </a:rPr>
                  <a:t> Distance (m)</a:t>
                </a:r>
                <a:endParaRPr lang="en-US" sz="18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145456"/>
        <c:crosses val="autoZero"/>
        <c:crossBetween val="midCat"/>
      </c:valAx>
      <c:valAx>
        <c:axId val="588145456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</a:rPr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141848"/>
        <c:crosses val="autoZero"/>
        <c:crossBetween val="midCat"/>
      </c:valAx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75237969383779735"/>
          <c:y val="0.36725430814360877"/>
          <c:w val="0.16416514985435249"/>
          <c:h val="0.26170496787449082"/>
        </c:manualLayout>
      </c:layout>
      <c:overlay val="0"/>
      <c:spPr>
        <a:noFill/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4a61801e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4a61801e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4a61801e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4a61801e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1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4a61801e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4a61801e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4a61801e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4a61801e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4a61801e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4a61801e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4a61801e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4a61801e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74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559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21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633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97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032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3481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574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078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411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88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9181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8264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/>
            </a:gs>
            <a:gs pos="100000">
              <a:srgbClr val="9E9E9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36510"/>
            <a:ext cx="9144000" cy="306989"/>
          </a:xfrm>
          <a:prstGeom prst="rect">
            <a:avLst/>
          </a:prstGeom>
          <a:solidFill>
            <a:srgbClr val="DB00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C logo H rev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613" b="-2"/>
          <a:stretch/>
        </p:blipFill>
        <p:spPr>
          <a:xfrm>
            <a:off x="7850945" y="4897668"/>
            <a:ext cx="835855" cy="1846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5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85800" y="765313"/>
            <a:ext cx="7772400" cy="17194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Autonomous Watercraft Simulation and Programming</a:t>
            </a:r>
            <a:endParaRPr sz="4800"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371600" y="2892287"/>
            <a:ext cx="6400800" cy="1610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Nicholas J. </a:t>
            </a:r>
            <a:r>
              <a:rPr lang="en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Savino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Lynchburg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Physics</a:t>
            </a:r>
            <a:endParaRPr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Acknowledgments</a:t>
            </a:r>
            <a:endParaRPr sz="4000" b="1" dirty="0"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506896" y="889234"/>
            <a:ext cx="8229600" cy="3679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en-US" sz="2800" dirty="0" smtClean="0"/>
              <a:t>Westover Honors College</a:t>
            </a:r>
          </a:p>
          <a:p>
            <a:pPr indent="-457200"/>
            <a:r>
              <a:rPr lang="en-US" sz="2800" dirty="0" smtClean="0"/>
              <a:t>Lynchburg College of Arts and Sciences</a:t>
            </a:r>
          </a:p>
          <a:p>
            <a:pPr indent="-457200"/>
            <a:r>
              <a:rPr lang="en-US" sz="2800" dirty="0" smtClean="0"/>
              <a:t>Thesis Committee</a:t>
            </a:r>
          </a:p>
          <a:p>
            <a:pPr lvl="1" indent="-457200">
              <a:spcBef>
                <a:spcPts val="0"/>
              </a:spcBef>
            </a:pPr>
            <a:r>
              <a:rPr lang="en-US" sz="2400" dirty="0" smtClean="0"/>
              <a:t>Dr. William Roach</a:t>
            </a:r>
          </a:p>
          <a:p>
            <a:pPr lvl="1" indent="-457200">
              <a:spcBef>
                <a:spcPts val="0"/>
              </a:spcBef>
            </a:pPr>
            <a:r>
              <a:rPr lang="en-US" sz="2400" dirty="0" smtClean="0"/>
              <a:t>Dr. Crystal Moorman</a:t>
            </a:r>
          </a:p>
          <a:p>
            <a:pPr lvl="1" indent="-457200">
              <a:spcBef>
                <a:spcPts val="0"/>
              </a:spcBef>
            </a:pPr>
            <a:r>
              <a:rPr lang="en-US" sz="2400" dirty="0" smtClean="0"/>
              <a:t>Dr. Nancy Cowden</a:t>
            </a:r>
            <a:endParaRPr sz="2400" dirty="0"/>
          </a:p>
        </p:txBody>
      </p:sp>
      <p:pic>
        <p:nvPicPr>
          <p:cNvPr id="3078" name="Picture 6" descr="Image result for westover honors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30" y="1564365"/>
            <a:ext cx="1360444" cy="122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0" y="1928191"/>
            <a:ext cx="9144000" cy="2912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Questions?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8082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Autonomous Vehicles </a:t>
            </a:r>
            <a:endParaRPr sz="4000" b="1" dirty="0"/>
          </a:p>
        </p:txBody>
      </p:sp>
      <p:pic>
        <p:nvPicPr>
          <p:cNvPr id="70" name="Google Shape;70;p15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27" y="1279885"/>
            <a:ext cx="4380567" cy="230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9918" y="808378"/>
            <a:ext cx="3325607" cy="33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48229" y="3280832"/>
            <a:ext cx="433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Sigfusson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Lauren. “Autonomous Cars.” 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Discover Magazine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9918" y="4133985"/>
            <a:ext cx="344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Hambling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David. “The Navy's Terrorist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Hunting Robot Jet Ski.”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Popular Mechanics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, Popular Mechanics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14 Nov.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2017.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Applications of Autonomous Watercraft</a:t>
            </a:r>
            <a:endParaRPr sz="4000" b="1" dirty="0"/>
          </a:p>
        </p:txBody>
      </p:sp>
      <p:pic>
        <p:nvPicPr>
          <p:cNvPr id="2052" name="Picture 4" descr="Image result for autonomous rescue and recovery craf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491" y1="96820" x2="15925" y2="99647"/>
                        <a14:foregroundMark x1="14778" y1="98940" x2="13630" y2="98940"/>
                        <a14:foregroundMark x1="1865" y1="90459" x2="1865" y2="90459"/>
                        <a14:foregroundMark x1="31564" y1="15901" x2="31564" y2="15901"/>
                        <a14:foregroundMark x1="31277" y1="13074" x2="31277" y2="13074"/>
                        <a14:foregroundMark x1="2439" y1="81625" x2="2439" y2="81625"/>
                        <a14:foregroundMark x1="1291" y1="81979" x2="1291" y2="81979"/>
                        <a14:foregroundMark x1="44189" y1="94700" x2="44189" y2="94700"/>
                        <a14:foregroundMark x1="54519" y1="97880" x2="54519" y2="97880"/>
                        <a14:foregroundMark x1="85653" y1="95760" x2="85653" y2="95760"/>
                        <a14:foregroundMark x1="92253" y1="65018" x2="92253" y2="65018"/>
                        <a14:foregroundMark x1="89527" y1="64664" x2="89527" y2="64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37" y="2722542"/>
            <a:ext cx="4472380" cy="18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779" y="4061391"/>
            <a:ext cx="3489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Quinn, S &amp; Moy,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S.s.J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&amp; Piggott, Keith. (2006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Combined Lifting Analysis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and Load Test of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Hook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Foundation in a GRP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Hull.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Applied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Mechanics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and Materials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5-6. 101-106.</a:t>
            </a:r>
          </a:p>
        </p:txBody>
      </p:sp>
      <p:pic>
        <p:nvPicPr>
          <p:cNvPr id="2056" name="Picture 8" descr="https://assets.weforum.org/article/image/large_7uHOd-mGTXYyLvrvuVmM3-m7kFjHuFc_I2PdvsMlly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9" y="1085959"/>
            <a:ext cx="3273025" cy="14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855" y="2491709"/>
            <a:ext cx="3374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Hunt, Kristin. “This Floating Drone Sucks up Trash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.”</a:t>
            </a:r>
          </a:p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World Economic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Forum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29 Aug.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Google Shape;60;p14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t="13749" r="1380" b="7244"/>
          <a:stretch/>
        </p:blipFill>
        <p:spPr>
          <a:xfrm>
            <a:off x="4563611" y="922812"/>
            <a:ext cx="4170116" cy="18782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36067" y="2831343"/>
            <a:ext cx="378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United Nations. “UNHCR Appalled at News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of Refugee and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Migrant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Deaths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on Mediterranean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Sea.” 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UNHCR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United Nations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19 Jan.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2019.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endCxn id="4" idx="3"/>
          </p:cNvCxnSpPr>
          <p:nvPr/>
        </p:nvCxnSpPr>
        <p:spPr>
          <a:xfrm flipH="1">
            <a:off x="2637147" y="1615623"/>
            <a:ext cx="4047182" cy="608255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95577" y="1508644"/>
            <a:ext cx="177503" cy="1936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435895" y="1902328"/>
            <a:ext cx="2328204" cy="3566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 rot="624347">
            <a:off x="2807083" y="2036160"/>
            <a:ext cx="163058" cy="174426"/>
          </a:xfrm>
          <a:prstGeom prst="arc">
            <a:avLst>
              <a:gd name="adj1" fmla="val 16563027"/>
              <a:gd name="adj2" fmla="val 98064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45449" y="1678536"/>
                <a:ext cx="435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49" y="1678536"/>
                <a:ext cx="43576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88602" y="3657924"/>
                <a:ext cx="5760154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𝑠𝑡𝑒𝑝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|=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𝑠𝑡𝑒𝑝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𝑠𝑡𝑒𝑝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/>
                  <a:t>	</a:t>
                </a:r>
                <a:r>
                  <a:rPr lang="en-US" sz="2400" dirty="0" smtClean="0"/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02" y="3657924"/>
                <a:ext cx="5760154" cy="482120"/>
              </a:xfrm>
              <a:prstGeom prst="rect">
                <a:avLst/>
              </a:prstGeom>
              <a:blipFill>
                <a:blip r:embed="rId3"/>
                <a:stretch>
                  <a:fillRect l="-1693" t="-5063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42926" y="2098779"/>
                <a:ext cx="1894868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𝑠𝑡𝑒𝑝</m:t>
                          </m:r>
                          <m:r>
                            <a:rPr lang="en-US" sz="2400" i="1" baseline="-2500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926" y="2098779"/>
                <a:ext cx="1894868" cy="482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81963" y="1487183"/>
                <a:ext cx="326249" cy="481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963" y="1487183"/>
                <a:ext cx="326249" cy="481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2415226" y="2052796"/>
            <a:ext cx="1342322" cy="2087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 rot="19385816">
            <a:off x="1693345" y="2349177"/>
            <a:ext cx="1048871" cy="37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V="1">
            <a:off x="1798414" y="1477508"/>
            <a:ext cx="1807188" cy="13761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52157" y="2246235"/>
                <a:ext cx="1894868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𝑠𝑡𝑒𝑝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157" y="2246235"/>
                <a:ext cx="1894868" cy="4821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001010" y="1789954"/>
            <a:ext cx="1852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Target Object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826" y="1821964"/>
            <a:ext cx="1522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Watercraft</a:t>
            </a:r>
          </a:p>
        </p:txBody>
      </p:sp>
      <p:sp>
        <p:nvSpPr>
          <p:cNvPr id="21" name="Google Shape;77;p16"/>
          <p:cNvSpPr txBox="1">
            <a:spLocks/>
          </p:cNvSpPr>
          <p:nvPr/>
        </p:nvSpPr>
        <p:spPr>
          <a:xfrm>
            <a:off x="0" y="0"/>
            <a:ext cx="9144000" cy="10177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smtClean="0"/>
              <a:t>Python Simulation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881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/>
      <p:bldP spid="10" grpId="0"/>
      <p:bldP spid="1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23101"/>
            <a:ext cx="9144000" cy="355928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730" t="45105" r="36576" b="9552"/>
          <a:stretch/>
        </p:blipFill>
        <p:spPr>
          <a:xfrm>
            <a:off x="402947" y="1508131"/>
            <a:ext cx="4062334" cy="2519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7484" y="4058366"/>
            <a:ext cx="211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Distance in x-direction (m)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955340" y="2437736"/>
            <a:ext cx="2392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Distance in y-direction (m)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-10676" y="877422"/>
            <a:ext cx="449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Paths Taken Finding a Randomly Moving Target with No Bias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806" t="32894" r="36311" b="21509"/>
          <a:stretch/>
        </p:blipFill>
        <p:spPr>
          <a:xfrm>
            <a:off x="4934805" y="1523665"/>
            <a:ext cx="4059432" cy="25213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3451" y="4046327"/>
            <a:ext cx="211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Distance in x-direction (m)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584475" y="2357285"/>
            <a:ext cx="2392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Distance in y-direction (m)</a:t>
            </a:r>
            <a:endParaRPr lang="en-US" sz="1400" dirty="0"/>
          </a:p>
        </p:txBody>
      </p:sp>
      <p:cxnSp>
        <p:nvCxnSpPr>
          <p:cNvPr id="15" name="Straight Connector 14"/>
          <p:cNvCxnSpPr>
            <a:stCxn id="6" idx="0"/>
            <a:endCxn id="6" idx="2"/>
          </p:cNvCxnSpPr>
          <p:nvPr/>
        </p:nvCxnSpPr>
        <p:spPr>
          <a:xfrm>
            <a:off x="4572000" y="823101"/>
            <a:ext cx="0" cy="35592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82677" y="860874"/>
            <a:ext cx="449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Paths Taken Finding a Randomly Moving Target with a Bias</a:t>
            </a:r>
            <a:endParaRPr lang="en-US" sz="2000" b="1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77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Simulation Results and Discussion</a:t>
            </a:r>
            <a:endParaRPr lang="en-US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98319" y="3071188"/>
            <a:ext cx="1387681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Watercraft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1400" dirty="0" smtClean="0"/>
              <a:t>Target Object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53710" y="3100331"/>
            <a:ext cx="135136" cy="139473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56177" y="3363058"/>
            <a:ext cx="135136" cy="1394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60710" y="1777694"/>
            <a:ext cx="1387681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Watercraft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1400" dirty="0" smtClean="0"/>
              <a:t>Target Object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516101" y="1806837"/>
            <a:ext cx="135136" cy="139473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18568" y="2069564"/>
            <a:ext cx="135136" cy="1394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11354" y="344032"/>
            <a:ext cx="5637402" cy="431185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116" t="27571" r="36675" b="26802"/>
          <a:stretch/>
        </p:blipFill>
        <p:spPr>
          <a:xfrm>
            <a:off x="2099229" y="1111917"/>
            <a:ext cx="4945539" cy="3119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9530" y="4231402"/>
            <a:ext cx="2104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Distance in x-direction (m)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891270" y="2341601"/>
            <a:ext cx="2108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Distance in y-direction (m)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86017" y="404031"/>
            <a:ext cx="477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Paths Taken Over 100 Runs (</a:t>
            </a:r>
            <a:r>
              <a:rPr lang="en-US" sz="2000" b="1" dirty="0"/>
              <a:t>Randomly Moving Target with a </a:t>
            </a:r>
            <a:r>
              <a:rPr lang="en-US" sz="2000" b="1" dirty="0" smtClean="0"/>
              <a:t>Bias)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19728" y="1558193"/>
            <a:ext cx="1387681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Watercraft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1400" dirty="0" smtClean="0"/>
              <a:t>Target Object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75119" y="1625109"/>
            <a:ext cx="135136" cy="139473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77586" y="1887836"/>
            <a:ext cx="135136" cy="1394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video_Larg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7280" y="634672"/>
            <a:ext cx="6509441" cy="3661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894980"/>
              </p:ext>
            </p:extLst>
          </p:nvPr>
        </p:nvGraphicFramePr>
        <p:xfrm>
          <a:off x="1023730" y="307699"/>
          <a:ext cx="7036905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Conclusions and Future Work</a:t>
            </a:r>
            <a:endParaRPr sz="4000" b="1"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283266" y="1294353"/>
            <a:ext cx="5474738" cy="2610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 smtClean="0"/>
              <a:t>More simulations must be done</a:t>
            </a:r>
          </a:p>
          <a:p>
            <a:r>
              <a:rPr lang="en-US" sz="2800" dirty="0" smtClean="0"/>
              <a:t>Linearly variable </a:t>
            </a:r>
            <a:r>
              <a:rPr lang="en-US" sz="2800" dirty="0"/>
              <a:t>speed </a:t>
            </a:r>
            <a:r>
              <a:rPr lang="en-US" sz="2800" dirty="0" smtClean="0"/>
              <a:t>simulations</a:t>
            </a:r>
          </a:p>
          <a:p>
            <a:r>
              <a:rPr lang="en-US" sz="2800" dirty="0" smtClean="0"/>
              <a:t>Machine learning</a:t>
            </a:r>
          </a:p>
          <a:p>
            <a:r>
              <a:rPr lang="en-US" sz="2800" dirty="0" smtClean="0"/>
              <a:t>Experimental land and water based tests</a:t>
            </a:r>
          </a:p>
        </p:txBody>
      </p:sp>
      <p:pic>
        <p:nvPicPr>
          <p:cNvPr id="5124" name="Picture 4" descr="https://lh3.googleusercontent.com/9KsVXGpawCT1goEO9XPk3zGwgnRpZeJQIUVPqG20phQzfnZYBdnahVhA9Pnw-8qsFS3BGiSOG8rJEpcoRoC3p0HR2VlltB7n8GsVMrmHUHAvOfgbKBPB0f1oFkftEFMHTDk5cb1AFvqveLEXgua36LXJXTF1sD5JQnJvSiKrYl2ykcLVQTRtQwijmvfrLL2gF0hl-6HATwkeYBkgwVtVd-nHx5ERiAcfPElveMErQ3cckwlHr2Wzyfol0z38Vmos3Js06fuU800EIg8PdU_HFGoNVORl3a2Qd0GV8wf5qgmwuSluqbue2pDzY659BCe4SDW0XE2u6OFzQd7sbV_s-RY_H_zd3b5_hqmAhSIqep-fNGUzVAbkVge5Uixfa7gsj92IzAcF6nWY-9rxfyaTs6q-Up-zOu71CLHMhF_F5SEGtbynlL0ds3NF8IaUFappEPZnIITM36jhuu2UEYGPAoHCpfThlKZ49hBS0YqtAE2s60Ruqov2dAD-zpZty6wGHawr6woU7PqE96nzzsXV9sfub5tR9AcA4TY1qIxEruMwLzI58WCGhF-HYu9FTfWjHhZRruUNHe-OmbJWCvPsp2wI_27Um8E4rF5SZNG--Nk7BwAKqkdoTuH-h_2gvN4hitkYP5DNb40R370PzTl_30Omq5TFdo4=w1440-h700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9" r="29393"/>
          <a:stretch/>
        </p:blipFill>
        <p:spPr bwMode="auto">
          <a:xfrm>
            <a:off x="5548397" y="1017725"/>
            <a:ext cx="2971800" cy="316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 Basic template widescreen 2015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" id="{3EC58844-05B3-CA4F-B8E3-50CB35BD007C}" vid="{1873DA06-8B40-D149-BA15-20248016B10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Lynchburg template</Template>
  <TotalTime>1295</TotalTime>
  <Words>229</Words>
  <Application>Microsoft Office PowerPoint</Application>
  <PresentationFormat>On-screen Show (16:9)</PresentationFormat>
  <Paragraphs>58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LC Basic template widescreen 2015</vt:lpstr>
      <vt:lpstr>Autonomous Watercraft Simulation and Programming</vt:lpstr>
      <vt:lpstr>Autonomous Vehicles </vt:lpstr>
      <vt:lpstr>Applications of Autonomous Watercraft</vt:lpstr>
      <vt:lpstr>PowerPoint Presentation</vt:lpstr>
      <vt:lpstr>Simulation Results and Discussion</vt:lpstr>
      <vt:lpstr>PowerPoint Presentation</vt:lpstr>
      <vt:lpstr>PowerPoint Presentation</vt:lpstr>
      <vt:lpstr>PowerPoint Presentation</vt:lpstr>
      <vt:lpstr>Conclusions and Future Work</vt:lpstr>
      <vt:lpstr>Acknowledgments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Watercraft Simulation and Programming</dc:title>
  <dc:creator>Savino, Nicholas 'Nick'</dc:creator>
  <cp:lastModifiedBy>ITR test account</cp:lastModifiedBy>
  <cp:revision>71</cp:revision>
  <dcterms:modified xsi:type="dcterms:W3CDTF">2019-04-10T03:28:33Z</dcterms:modified>
</cp:coreProperties>
</file>