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comments/comment4.xml" ContentType="application/vnd.openxmlformats-officedocument.presentationml.comments+xml"/>
  <Override PartName="/ppt/notesSlides/notesSlide12.xml" ContentType="application/vnd.openxmlformats-officedocument.presentationml.notesSlide+xml"/>
  <Override PartName="/ppt/comments/comment5.xml" ContentType="application/vnd.openxmlformats-officedocument.presentationml.comment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61" r:id="rId4"/>
    <p:sldId id="258" r:id="rId5"/>
    <p:sldId id="259" r:id="rId6"/>
    <p:sldId id="260" r:id="rId7"/>
    <p:sldId id="262" r:id="rId8"/>
    <p:sldId id="263" r:id="rId9"/>
    <p:sldId id="264"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ylor Bopp"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65" autoAdjust="0"/>
  </p:normalViewPr>
  <p:slideViewPr>
    <p:cSldViewPr snapToGrid="0">
      <p:cViewPr varScale="1">
        <p:scale>
          <a:sx n="59" d="100"/>
          <a:sy n="59" d="100"/>
        </p:scale>
        <p:origin x="108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4-04T23:44:40.829" idx="1">
    <p:pos x="6000" y="0"/>
    <p:text>Writing thesis introduction Sunday to clearly be able to present on WHY we are doing this research and what it helps us understand</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4-08T18:11:32.247" idx="2">
    <p:pos x="1883" y="2070"/>
    <p:text>MARS5 Motified Soil Xpress program</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9-04-05T02:07:04.015" idx="3">
    <p:pos x="6000" y="0"/>
    <p:text>ANOVA test results?</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9-04-05T02:26:05.976" idx="4">
    <p:pos x="384" y="173"/>
    <p:text>Where do we go from here? More samples?</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9-04-05T02:26:44.323" idx="5">
    <p:pos x="384" y="173"/>
    <p:text>Will all come from the introduction, Dickerson, and Altenburg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Hello, so as indicated by Dr. Crumpton, today I am going to present on the year and a half to two-year research project examining the difference in calcium concentrations in skin, scale, and vertebrae in two different Yellow Perch populations. One originating from a calcium rich environment and the other from a relatively calcium deprived environment.</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48" name="Google Shape;4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601cf64e5_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601cf64e5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dirty="0"/>
              <a:t>As you can see by this plot, all calcium concentrations of samples were around 15,000 to 20,000 ppm (or mg/L) of calcium </a:t>
            </a:r>
            <a:endParaRPr dirty="0"/>
          </a:p>
          <a:p>
            <a:pPr marL="457200" lvl="0" indent="-298450" algn="l" rtl="0">
              <a:spcBef>
                <a:spcPts val="0"/>
              </a:spcBef>
              <a:spcAft>
                <a:spcPts val="0"/>
              </a:spcAft>
              <a:buSzPts val="1100"/>
              <a:buChar char="●"/>
            </a:pPr>
            <a:r>
              <a:rPr lang="en-US" dirty="0"/>
              <a:t>ANOVA statistical analysis was performed on results and there was found to be no statistical significance between lake specimen </a:t>
            </a:r>
            <a:endParaRPr dirty="0"/>
          </a:p>
          <a:p>
            <a:pPr marL="457200" lvl="0" indent="-298450" algn="l" rtl="0">
              <a:spcBef>
                <a:spcPts val="0"/>
              </a:spcBef>
              <a:spcAft>
                <a:spcPts val="0"/>
              </a:spcAft>
              <a:buSzPts val="1100"/>
              <a:buChar char="●"/>
            </a:pPr>
            <a:r>
              <a:rPr lang="en-US" dirty="0">
                <a:solidFill>
                  <a:srgbClr val="222222"/>
                </a:solidFill>
                <a:highlight>
                  <a:srgbClr val="FFFFFF"/>
                </a:highlight>
              </a:rPr>
              <a:t>CP of Birch fish has more calcium than UT (tail)</a:t>
            </a:r>
            <a:endParaRPr dirty="0">
              <a:solidFill>
                <a:srgbClr val="222222"/>
              </a:solidFill>
              <a:highlight>
                <a:srgbClr val="FFFFFF"/>
              </a:highlight>
            </a:endParaRPr>
          </a:p>
          <a:p>
            <a:pPr marL="457200" lvl="0" indent="-298450" algn="l" rtl="0">
              <a:spcBef>
                <a:spcPts val="0"/>
              </a:spcBef>
              <a:spcAft>
                <a:spcPts val="0"/>
              </a:spcAft>
              <a:buSzPts val="1100"/>
              <a:buChar char="●"/>
            </a:pPr>
            <a:r>
              <a:rPr lang="en-US" dirty="0">
                <a:solidFill>
                  <a:srgbClr val="222222"/>
                </a:solidFill>
                <a:highlight>
                  <a:srgbClr val="FFFFFF"/>
                </a:highlight>
              </a:rPr>
              <a:t>CP seems more mechanically stressed perhaps because of the greater use of the tail in Birch Lake fish</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601cf64e5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601cf64e5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Something is driving calcium into bones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Bones serve as calcium reservoir</a:t>
            </a:r>
            <a:r>
              <a:rPr lang="en-US" baseline="0" dirty="0"/>
              <a:t> in both populations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5909bfc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5909bfc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Thank people… Lilli,</a:t>
            </a:r>
            <a:r>
              <a:rPr lang="en-US" baseline="0" dirty="0"/>
              <a:t> Dickerson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5909bfc7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5909bfc7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Image from: https://media.istockphoto.com/vectors/question-mark-sign-icon-help-speech-bubble-symbol-faq-sign-copy-files-vector-id914054164?k=6&amp;m=914054164&amp;s=612x612&amp;w=0&amp;h=mmkUO83i30gHdRPRJkEceie8bcDDIfUy4nZn0OscSAw=</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5601cf64e5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5601cf64e5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a:t>Introduce the different areas of the fish that will be examined (UT, MT, LT, and CP) </a:t>
            </a:r>
            <a:endParaRPr/>
          </a:p>
          <a:p>
            <a:pPr marL="457200" lvl="0" indent="-298450" algn="l" rtl="0">
              <a:spcBef>
                <a:spcPts val="0"/>
              </a:spcBef>
              <a:spcAft>
                <a:spcPts val="0"/>
              </a:spcAft>
              <a:buSzPts val="1100"/>
              <a:buChar char="●"/>
            </a:pPr>
            <a:r>
              <a:rPr lang="en-US"/>
              <a:t>Can have a normal genotype with abnormal expression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601cf64e5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601cf64e5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To begin the following research project,</a:t>
            </a:r>
            <a:endParaRPr sz="1200" dirty="0">
              <a:solidFill>
                <a:schemeClr val="dk1"/>
              </a:solidFill>
              <a:latin typeface="Times New Roman"/>
              <a:ea typeface="Times New Roman"/>
              <a:cs typeface="Times New Roman"/>
              <a:sym typeface="Times New Roman"/>
            </a:endParaRPr>
          </a:p>
          <a:p>
            <a:pPr marL="457200" lvl="0" indent="-298450" algn="l" rtl="0">
              <a:spcBef>
                <a:spcPts val="0"/>
              </a:spcBef>
              <a:spcAft>
                <a:spcPts val="0"/>
              </a:spcAft>
              <a:buClr>
                <a:schemeClr val="dk1"/>
              </a:buClr>
              <a:buSzPts val="1100"/>
              <a:buChar char="●"/>
            </a:pPr>
            <a:r>
              <a:rPr lang="en-US" sz="700" dirty="0">
                <a:solidFill>
                  <a:schemeClr val="dk1"/>
                </a:solidFill>
                <a:latin typeface="Times New Roman"/>
                <a:ea typeface="Times New Roman"/>
                <a:cs typeface="Times New Roman"/>
                <a:sym typeface="Times New Roman"/>
              </a:rPr>
              <a:t> </a:t>
            </a:r>
            <a:r>
              <a:rPr lang="en-US" sz="1200" dirty="0">
                <a:solidFill>
                  <a:schemeClr val="dk1"/>
                </a:solidFill>
                <a:latin typeface="Times New Roman"/>
                <a:ea typeface="Times New Roman"/>
                <a:cs typeface="Times New Roman"/>
                <a:sym typeface="Times New Roman"/>
              </a:rPr>
              <a:t>Specimen were taken from either Birch Lake, Minnesota in the summer of 2017 (shown in the upper right-hand corner)</a:t>
            </a:r>
            <a:endParaRPr sz="1200" dirty="0">
              <a:solidFill>
                <a:schemeClr val="dk1"/>
              </a:solidFill>
              <a:latin typeface="Times New Roman"/>
              <a:ea typeface="Times New Roman"/>
              <a:cs typeface="Times New Roman"/>
              <a:sym typeface="Times New Roman"/>
            </a:endParaRPr>
          </a:p>
          <a:p>
            <a:pPr marL="457200" lvl="0" indent="-298450" algn="l" rtl="0">
              <a:spcBef>
                <a:spcPts val="0"/>
              </a:spcBef>
              <a:spcAft>
                <a:spcPts val="0"/>
              </a:spcAft>
              <a:buClr>
                <a:schemeClr val="dk1"/>
              </a:buClr>
              <a:buSzPts val="1100"/>
              <a:buChar char="●"/>
            </a:pPr>
            <a:r>
              <a:rPr lang="en-US" sz="700" dirty="0">
                <a:solidFill>
                  <a:schemeClr val="dk1"/>
                </a:solidFill>
                <a:latin typeface="Times New Roman"/>
                <a:ea typeface="Times New Roman"/>
                <a:cs typeface="Times New Roman"/>
                <a:sym typeface="Times New Roman"/>
              </a:rPr>
              <a:t> </a:t>
            </a:r>
            <a:r>
              <a:rPr lang="en-US" sz="1200" dirty="0">
                <a:solidFill>
                  <a:schemeClr val="dk1"/>
                </a:solidFill>
                <a:latin typeface="Times New Roman"/>
                <a:ea typeface="Times New Roman"/>
                <a:cs typeface="Times New Roman"/>
                <a:sym typeface="Times New Roman"/>
              </a:rPr>
              <a:t>Or from Balm Lake, Minnesota (shown in the lower right-hand corner)</a:t>
            </a:r>
            <a:endParaRPr sz="1200" dirty="0">
              <a:solidFill>
                <a:schemeClr val="dk1"/>
              </a:solidFill>
              <a:latin typeface="Times New Roman"/>
              <a:ea typeface="Times New Roman"/>
              <a:cs typeface="Times New Roman"/>
              <a:sym typeface="Times New Roman"/>
            </a:endParaRPr>
          </a:p>
          <a:p>
            <a:pPr marL="457200" lvl="0" indent="-298450" algn="l" rtl="0">
              <a:spcBef>
                <a:spcPts val="0"/>
              </a:spcBef>
              <a:spcAft>
                <a:spcPts val="0"/>
              </a:spcAft>
              <a:buClr>
                <a:schemeClr val="dk1"/>
              </a:buClr>
              <a:buSzPts val="1100"/>
              <a:buChar char="●"/>
            </a:pPr>
            <a:r>
              <a:rPr lang="en-US" sz="1200" dirty="0">
                <a:solidFill>
                  <a:schemeClr val="dk1"/>
                </a:solidFill>
                <a:latin typeface="Times New Roman"/>
                <a:ea typeface="Times New Roman"/>
                <a:cs typeface="Times New Roman"/>
                <a:sym typeface="Times New Roman"/>
              </a:rPr>
              <a:t>Both located in the northern part of the state with similar geographical characteristics</a:t>
            </a:r>
            <a:endParaRPr sz="1200" dirty="0">
              <a:solidFill>
                <a:schemeClr val="dk1"/>
              </a:solidFill>
              <a:latin typeface="Times New Roman"/>
              <a:ea typeface="Times New Roman"/>
              <a:cs typeface="Times New Roman"/>
              <a:sym typeface="Times New Roman"/>
            </a:endParaRPr>
          </a:p>
          <a:p>
            <a:pPr marL="457200" lvl="0" indent="-298450" algn="l" rtl="0">
              <a:spcBef>
                <a:spcPts val="0"/>
              </a:spcBef>
              <a:spcAft>
                <a:spcPts val="0"/>
              </a:spcAft>
              <a:buClr>
                <a:schemeClr val="dk1"/>
              </a:buClr>
              <a:buSzPts val="1100"/>
              <a:buChar char="●"/>
            </a:pPr>
            <a:r>
              <a:rPr lang="en-US" sz="1200" dirty="0">
                <a:solidFill>
                  <a:schemeClr val="dk1"/>
                </a:solidFill>
                <a:latin typeface="Times New Roman"/>
                <a:ea typeface="Times New Roman"/>
                <a:cs typeface="Times New Roman"/>
                <a:sym typeface="Times New Roman"/>
              </a:rPr>
              <a:t>EXCEPT Birch Lake heavily influenced by a coal mine located on the southwest edge of the lake</a:t>
            </a:r>
            <a:endParaRPr sz="1200" dirty="0">
              <a:solidFill>
                <a:schemeClr val="dk1"/>
              </a:solidFill>
              <a:latin typeface="Times New Roman"/>
              <a:ea typeface="Times New Roman"/>
              <a:cs typeface="Times New Roman"/>
              <a:sym typeface="Times New Roman"/>
            </a:endParaRPr>
          </a:p>
          <a:p>
            <a:pPr marL="457200" lvl="0" indent="-298450" algn="l" rtl="0">
              <a:spcBef>
                <a:spcPts val="0"/>
              </a:spcBef>
              <a:spcAft>
                <a:spcPts val="0"/>
              </a:spcAft>
              <a:buClr>
                <a:schemeClr val="dk1"/>
              </a:buClr>
              <a:buSzPts val="1100"/>
              <a:buChar char="●"/>
            </a:pPr>
            <a:r>
              <a:rPr lang="en-US" sz="1200" dirty="0">
                <a:solidFill>
                  <a:schemeClr val="dk1"/>
                </a:solidFill>
                <a:latin typeface="Times New Roman"/>
                <a:ea typeface="Times New Roman"/>
                <a:cs typeface="Times New Roman"/>
                <a:sym typeface="Times New Roman"/>
              </a:rPr>
              <a:t>The nearby mine and other factors therefore influenced the amount of calcium in the lake itself</a:t>
            </a:r>
            <a:endParaRPr sz="1200" dirty="0">
              <a:solidFill>
                <a:schemeClr val="dk1"/>
              </a:solidFill>
              <a:latin typeface="Times New Roman"/>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Char char="●"/>
            </a:pPr>
            <a:r>
              <a:rPr lang="en-US" sz="1200" dirty="0">
                <a:solidFill>
                  <a:schemeClr val="dk1"/>
                </a:solidFill>
                <a:latin typeface="Times New Roman"/>
                <a:ea typeface="Times New Roman"/>
                <a:cs typeface="Times New Roman"/>
                <a:sym typeface="Times New Roman"/>
              </a:rPr>
              <a:t>Visibility differences </a:t>
            </a: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5601cf64e5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5601cf64e5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dirty="0"/>
              <a:t>Greater turning velocity and acceleration in Birch Lake fish </a:t>
            </a:r>
            <a:endParaRPr dirty="0"/>
          </a:p>
          <a:p>
            <a:pPr marL="457200" lvl="0" indent="-298450" algn="l" rtl="0">
              <a:spcBef>
                <a:spcPts val="0"/>
              </a:spcBef>
              <a:spcAft>
                <a:spcPts val="0"/>
              </a:spcAft>
              <a:buSzPts val="1100"/>
              <a:buChar char="●"/>
            </a:pPr>
            <a:r>
              <a:rPr lang="en-US" dirty="0"/>
              <a:t>Young’s Modulus equation </a:t>
            </a:r>
          </a:p>
          <a:p>
            <a:pPr marL="914400" lvl="1" indent="-298450" algn="l" rtl="0">
              <a:spcBef>
                <a:spcPts val="0"/>
              </a:spcBef>
              <a:spcAft>
                <a:spcPts val="0"/>
              </a:spcAft>
              <a:buSzPts val="1100"/>
              <a:buChar char="●"/>
            </a:pPr>
            <a:r>
              <a:rPr lang="en-US" dirty="0"/>
              <a:t>Low calcium environment calcium levels</a:t>
            </a:r>
            <a:r>
              <a:rPr lang="en-US" baseline="0" dirty="0"/>
              <a:t> should be low, but Doug’s shows opposite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601cf64e5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601cf64e5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dirty="0"/>
              <a:t>Really just looked at body shape </a:t>
            </a:r>
            <a:endParaRPr dirty="0"/>
          </a:p>
          <a:p>
            <a:pPr marL="457200" lvl="0" indent="-298450" algn="l" rtl="0">
              <a:spcBef>
                <a:spcPts val="0"/>
              </a:spcBef>
              <a:spcAft>
                <a:spcPts val="0"/>
              </a:spcAft>
              <a:buSzPts val="1100"/>
              <a:buChar char="●"/>
            </a:pPr>
            <a:r>
              <a:rPr lang="en-US" dirty="0"/>
              <a:t>Two different tests in these diagrams: RMA </a:t>
            </a:r>
            <a:endParaRPr dirty="0"/>
          </a:p>
          <a:p>
            <a:pPr marL="914400" lvl="1" indent="-298450" algn="l" rtl="0">
              <a:spcBef>
                <a:spcPts val="0"/>
              </a:spcBef>
              <a:spcAft>
                <a:spcPts val="0"/>
              </a:spcAft>
              <a:buSzPts val="1100"/>
              <a:buChar char="○"/>
            </a:pPr>
            <a:r>
              <a:rPr lang="en-US" dirty="0"/>
              <a:t>Was to look at the differences between Birch and Balm </a:t>
            </a:r>
            <a:endParaRPr dirty="0"/>
          </a:p>
          <a:p>
            <a:pPr marL="914400" lvl="1" indent="-298450" algn="l" rtl="0">
              <a:spcBef>
                <a:spcPts val="0"/>
              </a:spcBef>
              <a:spcAft>
                <a:spcPts val="0"/>
              </a:spcAft>
              <a:buSzPts val="1100"/>
              <a:buChar char="○"/>
            </a:pPr>
            <a:r>
              <a:rPr lang="en-US" dirty="0"/>
              <a:t>Birch fish were shorter </a:t>
            </a:r>
            <a:endParaRPr dirty="0"/>
          </a:p>
          <a:p>
            <a:pPr marL="457200" lvl="0" indent="-298450" algn="l" rtl="0">
              <a:spcBef>
                <a:spcPts val="0"/>
              </a:spcBef>
              <a:spcAft>
                <a:spcPts val="0"/>
              </a:spcAft>
              <a:buSzPts val="1100"/>
              <a:buChar char="●"/>
            </a:pPr>
            <a:r>
              <a:rPr lang="en-US" dirty="0"/>
              <a:t>Then to compare the two we used the </a:t>
            </a:r>
            <a:r>
              <a:rPr lang="en-US" dirty="0" err="1"/>
              <a:t>Tsutakawa’s</a:t>
            </a:r>
            <a:r>
              <a:rPr lang="en-US" dirty="0"/>
              <a:t> test </a:t>
            </a:r>
            <a:endParaRPr dirty="0"/>
          </a:p>
          <a:p>
            <a:pPr marL="457200" lvl="0" indent="-298450" algn="l" rtl="0">
              <a:spcBef>
                <a:spcPts val="0"/>
              </a:spcBef>
              <a:spcAft>
                <a:spcPts val="0"/>
              </a:spcAft>
              <a:buSzPts val="1100"/>
              <a:buChar char="●"/>
            </a:pPr>
            <a:r>
              <a:rPr lang="en-US" dirty="0"/>
              <a:t>Senior Lilli Altenburg and </a:t>
            </a:r>
            <a:r>
              <a:rPr lang="en-US" dirty="0" err="1"/>
              <a:t>Maie</a:t>
            </a:r>
            <a:r>
              <a:rPr lang="en-US" dirty="0"/>
              <a:t> also examined the correlation between ecology and functional performance </a:t>
            </a:r>
            <a:endParaRPr dirty="0"/>
          </a:p>
          <a:p>
            <a:pPr marL="457200" lvl="0" indent="-298450" algn="l" rtl="0">
              <a:spcBef>
                <a:spcPts val="0"/>
              </a:spcBef>
              <a:spcAft>
                <a:spcPts val="0"/>
              </a:spcAft>
              <a:buSzPts val="1100"/>
              <a:buChar char="●"/>
            </a:pPr>
            <a:r>
              <a:rPr lang="en-US" dirty="0"/>
              <a:t>Both examined variations in body morphology, such as body length, pectoral fin base length, and caudal fin height (as shown in this extensive list) and in the diagram to the right  </a:t>
            </a:r>
            <a:endParaRPr dirty="0"/>
          </a:p>
          <a:p>
            <a:pPr marL="457200" lvl="0" indent="-298450" algn="l" rtl="0">
              <a:spcBef>
                <a:spcPts val="0"/>
              </a:spcBef>
              <a:spcAft>
                <a:spcPts val="0"/>
              </a:spcAft>
              <a:buSzPts val="1100"/>
              <a:buChar char="●"/>
            </a:pPr>
            <a:r>
              <a:rPr lang="en-US" dirty="0"/>
              <a:t>Significant differences between morphology indicated Birch Lake (mining influenced) fish had shorter and deeper with wider caudal peduncle vertebrae</a:t>
            </a:r>
            <a:endParaRPr dirty="0"/>
          </a:p>
          <a:p>
            <a:pPr marL="914400" lvl="1" indent="-298450" algn="l" rtl="0">
              <a:spcBef>
                <a:spcPts val="0"/>
              </a:spcBef>
              <a:spcAft>
                <a:spcPts val="0"/>
              </a:spcAft>
              <a:buSzPts val="1100"/>
              <a:buChar char="○"/>
            </a:pPr>
            <a:r>
              <a:rPr lang="en-US" dirty="0">
                <a:highlight>
                  <a:srgbClr val="FFFF00"/>
                </a:highlight>
              </a:rPr>
              <a:t>Wider caudal peduncle regions suggest that these morphological traits contribute to the organism’s ability to quickly escape predators</a:t>
            </a:r>
            <a:r>
              <a:rPr lang="en-US" dirty="0"/>
              <a:t> </a:t>
            </a:r>
            <a:endParaRPr dirty="0"/>
          </a:p>
          <a:p>
            <a:pPr marL="914400" lvl="1" indent="-298450" algn="l" rtl="0">
              <a:spcBef>
                <a:spcPts val="0"/>
              </a:spcBef>
              <a:spcAft>
                <a:spcPts val="0"/>
              </a:spcAft>
              <a:buSzPts val="1100"/>
              <a:buChar char="○"/>
            </a:pPr>
            <a:r>
              <a:rPr lang="en-US" dirty="0"/>
              <a:t>How Lilli’s research associated with Doug’s </a:t>
            </a:r>
            <a:endParaRPr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5909bfc7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5909bfc7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Rationalization will come from a combination of information from introduction, Dickerson, and Altenburg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601cf64e5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601cf64e5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the fall of 2017, we began dissections, which ultimately took about two semesters for all 20 fish </a:t>
            </a:r>
            <a:endParaRPr/>
          </a:p>
          <a:p>
            <a:pPr marL="457200" lvl="0" indent="-298450" algn="l" rtl="0">
              <a:spcBef>
                <a:spcPts val="0"/>
              </a:spcBef>
              <a:spcAft>
                <a:spcPts val="0"/>
              </a:spcAft>
              <a:buSzPts val="1100"/>
              <a:buChar char="●"/>
            </a:pPr>
            <a:r>
              <a:rPr lang="en-US"/>
              <a:t>We took three vertebrae from each of the desired locations (UT, MT, LT, CP), so 12 vertebrae from each fish for a total of 240 vertebrae</a:t>
            </a:r>
            <a:endParaRPr/>
          </a:p>
          <a:p>
            <a:pPr marL="457200" lvl="0" indent="-298450" algn="l" rtl="0">
              <a:spcBef>
                <a:spcPts val="0"/>
              </a:spcBef>
              <a:spcAft>
                <a:spcPts val="0"/>
              </a:spcAft>
              <a:buSzPts val="1100"/>
              <a:buChar char="●"/>
            </a:pPr>
            <a:r>
              <a:rPr lang="en-US"/>
              <a:t>In addition, we took approximately 3-4 2 cm by 2 cm skin samples from each fish from random places on the fish (head, middle, lower end)</a:t>
            </a:r>
            <a:endParaRPr/>
          </a:p>
          <a:p>
            <a:pPr marL="457200" lvl="0" indent="-298450" algn="l" rtl="0">
              <a:spcBef>
                <a:spcPts val="0"/>
              </a:spcBef>
              <a:spcAft>
                <a:spcPts val="0"/>
              </a:spcAft>
              <a:buSzPts val="1100"/>
              <a:buChar char="●"/>
            </a:pPr>
            <a:r>
              <a:rPr lang="en-US"/>
              <a:t>We also took as many scales as possible from each fish, just to have a little extra in addition to the 80 scales from each sample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601cf64e5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601cf64e5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a:t>After the physical dissection of samples, vertebrae samples were dried overnight in a general oven at 160 degree celsius to remove all remaining blood vessels, connective tissue, and nerves </a:t>
            </a:r>
            <a:endParaRPr/>
          </a:p>
          <a:p>
            <a:pPr marL="457200" lvl="0" indent="-298450" algn="l" rtl="0">
              <a:spcBef>
                <a:spcPts val="0"/>
              </a:spcBef>
              <a:spcAft>
                <a:spcPts val="0"/>
              </a:spcAft>
              <a:buSzPts val="1100"/>
              <a:buChar char="●"/>
            </a:pPr>
            <a:r>
              <a:rPr lang="en-US"/>
              <a:t>Using an analytical scale, each samples’ weight was recorded prior to the predigestion</a:t>
            </a:r>
            <a:endParaRPr/>
          </a:p>
          <a:p>
            <a:pPr marL="457200" lvl="0" indent="-298450" algn="l" rtl="0">
              <a:spcBef>
                <a:spcPts val="0"/>
              </a:spcBef>
              <a:spcAft>
                <a:spcPts val="0"/>
              </a:spcAft>
              <a:buSzPts val="1100"/>
              <a:buChar char="●"/>
            </a:pPr>
            <a:r>
              <a:rPr lang="en-US"/>
              <a:t>Samples were loaded into digestion vessels along with 10 mL of nitric acid trace metal grade the day before the microwave digestion unit was used </a:t>
            </a:r>
            <a:endParaRPr/>
          </a:p>
          <a:p>
            <a:pPr marL="457200" lvl="0" indent="-298450" algn="l" rtl="0">
              <a:spcBef>
                <a:spcPts val="0"/>
              </a:spcBef>
              <a:spcAft>
                <a:spcPts val="0"/>
              </a:spcAft>
              <a:buSzPts val="1100"/>
              <a:buChar char="●"/>
            </a:pPr>
            <a:r>
              <a:rPr lang="en-US"/>
              <a:t>The MARS 5 microwave over at Randolph College was then used for further digestion of samples </a:t>
            </a:r>
            <a:endParaRPr/>
          </a:p>
          <a:p>
            <a:pPr marL="457200" lvl="0" indent="-298450" algn="l" rtl="0">
              <a:spcBef>
                <a:spcPts val="0"/>
              </a:spcBef>
              <a:spcAft>
                <a:spcPts val="0"/>
              </a:spcAft>
              <a:buSzPts val="1100"/>
              <a:buChar char="●"/>
            </a:pPr>
            <a:r>
              <a:rPr lang="en-US"/>
              <a:t>The samples ran in the microwave for around 20 minutes </a:t>
            </a:r>
            <a:endParaRPr/>
          </a:p>
          <a:p>
            <a:pPr marL="457200" lvl="0" indent="-298450" algn="l" rtl="0">
              <a:spcBef>
                <a:spcPts val="0"/>
              </a:spcBef>
              <a:spcAft>
                <a:spcPts val="0"/>
              </a:spcAft>
              <a:buSzPts val="1100"/>
              <a:buChar char="●"/>
            </a:pPr>
            <a:r>
              <a:rPr lang="en-US"/>
              <a:t>Afterwards, there was a brief cooling time before we filled the vessels with D.I. water about ¾ of the way full and filtered the contents through Grade A filter paper (as shown in the image) into 100 mL grade A volumetric flasks </a:t>
            </a:r>
            <a:endParaRPr/>
          </a:p>
          <a:p>
            <a:pPr marL="457200" lvl="0" indent="-298450" algn="l" rtl="0">
              <a:spcBef>
                <a:spcPts val="0"/>
              </a:spcBef>
              <a:spcAft>
                <a:spcPts val="0"/>
              </a:spcAft>
              <a:buSzPts val="1100"/>
              <a:buChar char="●"/>
            </a:pPr>
            <a:r>
              <a:rPr lang="en-US"/>
              <a:t>The 100 mL volumetrics were then brought to volume (with D.I. water) and samples were stored in 125 mL Nalgene containers until analysis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601cf64e5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601cf64e5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a:t>From there, further dilutions of samples were prepared before the MP-AES analysis</a:t>
            </a:r>
            <a:endParaRPr/>
          </a:p>
          <a:p>
            <a:pPr marL="457200" lvl="0" indent="-298450" algn="l" rtl="0">
              <a:spcBef>
                <a:spcPts val="0"/>
              </a:spcBef>
              <a:spcAft>
                <a:spcPts val="0"/>
              </a:spcAft>
              <a:buSzPts val="1100"/>
              <a:buChar char="●"/>
            </a:pPr>
            <a:r>
              <a:rPr lang="en-US"/>
              <a:t>The MP AES (microwave plasma atomic emission spectrometer) here at Lynchburg essentially takes up sample through the capillary tubes located here (point to it on image)</a:t>
            </a:r>
            <a:endParaRPr/>
          </a:p>
          <a:p>
            <a:pPr marL="457200" lvl="0" indent="-298450" algn="l" rtl="0">
              <a:spcBef>
                <a:spcPts val="0"/>
              </a:spcBef>
              <a:spcAft>
                <a:spcPts val="0"/>
              </a:spcAft>
              <a:buSzPts val="1100"/>
              <a:buChar char="●"/>
            </a:pPr>
            <a:r>
              <a:rPr lang="en-US"/>
              <a:t>It then uses a nebulizer to turn the sample into an aerosol gas </a:t>
            </a:r>
            <a:endParaRPr/>
          </a:p>
          <a:p>
            <a:pPr marL="457200" lvl="0" indent="-298450" algn="l" rtl="0">
              <a:spcBef>
                <a:spcPts val="0"/>
              </a:spcBef>
              <a:spcAft>
                <a:spcPts val="0"/>
              </a:spcAft>
              <a:buSzPts val="1100"/>
              <a:buChar char="●"/>
            </a:pPr>
            <a:r>
              <a:rPr lang="en-US"/>
              <a:t>The gas then goes up through the instrument and is excited by the inductively coupled plasma torch, in which the emission produced by the sample is then measured </a:t>
            </a:r>
            <a:endParaRPr/>
          </a:p>
          <a:p>
            <a:pPr marL="457200" lvl="0" indent="-298450" algn="l" rtl="0">
              <a:spcBef>
                <a:spcPts val="0"/>
              </a:spcBef>
              <a:spcAft>
                <a:spcPts val="0"/>
              </a:spcAft>
              <a:buSzPts val="1100"/>
              <a:buChar char="●"/>
            </a:pPr>
            <a:r>
              <a:rPr lang="en-US"/>
              <a:t>So using the MP-AES and the calibration standards of 2, 4, 5, 10, 15 mg/L of calcium all the samples were analyzed over a course of a week because I had to continue doing dilutions </a:t>
            </a:r>
            <a:endParaRPr/>
          </a:p>
          <a:p>
            <a:pPr marL="914400" lvl="1" indent="-298450" algn="l" rtl="0">
              <a:spcBef>
                <a:spcPts val="0"/>
              </a:spcBef>
              <a:spcAft>
                <a:spcPts val="0"/>
              </a:spcAft>
              <a:buSzPts val="1100"/>
              <a:buChar char="○"/>
            </a:pPr>
            <a:r>
              <a:rPr lang="en-US"/>
              <a:t>Due to the small calcium window I had with the standards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914400" y="2130427"/>
            <a:ext cx="103632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rot="5400000">
            <a:off x="3833019" y="-1623216"/>
            <a:ext cx="4525963" cy="10972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rot="5400000">
            <a:off x="8016874" y="1028702"/>
            <a:ext cx="4387851" cy="27432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2"/>
          <p:cNvSpPr txBox="1">
            <a:spLocks noGrp="1"/>
          </p:cNvSpPr>
          <p:nvPr>
            <p:ph type="body" idx="1"/>
          </p:nvPr>
        </p:nvSpPr>
        <p:spPr>
          <a:xfrm rot="5400000">
            <a:off x="2428874" y="-1612899"/>
            <a:ext cx="4387851" cy="8026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3"/>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963084" y="4406902"/>
            <a:ext cx="103632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5"/>
          <p:cNvSpPr txBox="1">
            <a:spLocks noGrp="1"/>
          </p:cNvSpPr>
          <p:nvPr>
            <p:ph type="body" idx="1"/>
          </p:nvPr>
        </p:nvSpPr>
        <p:spPr>
          <a:xfrm>
            <a:off x="609600" y="1200152"/>
            <a:ext cx="5384800" cy="3394075"/>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2" name="Google Shape;22;p5"/>
          <p:cNvSpPr txBox="1">
            <a:spLocks noGrp="1"/>
          </p:cNvSpPr>
          <p:nvPr>
            <p:ph type="body" idx="2"/>
          </p:nvPr>
        </p:nvSpPr>
        <p:spPr>
          <a:xfrm>
            <a:off x="6197600" y="1200152"/>
            <a:ext cx="5384800" cy="3394075"/>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609600" y="1535114"/>
            <a:ext cx="5386917" cy="639763"/>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6" name="Google Shape;26;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7" name="Google Shape;27;p6"/>
          <p:cNvSpPr txBox="1">
            <a:spLocks noGrp="1"/>
          </p:cNvSpPr>
          <p:nvPr>
            <p:ph type="body" idx="3"/>
          </p:nvPr>
        </p:nvSpPr>
        <p:spPr>
          <a:xfrm>
            <a:off x="6193370" y="1535114"/>
            <a:ext cx="5389033" cy="639763"/>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 name="Google Shape;28;p6"/>
          <p:cNvSpPr txBox="1">
            <a:spLocks noGrp="1"/>
          </p:cNvSpPr>
          <p:nvPr>
            <p:ph type="body" idx="4"/>
          </p:nvPr>
        </p:nvSpPr>
        <p:spPr>
          <a:xfrm>
            <a:off x="6193370" y="2174875"/>
            <a:ext cx="5389033"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609603" y="273050"/>
            <a:ext cx="4011084" cy="1162051"/>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9"/>
          <p:cNvSpPr txBox="1">
            <a:spLocks noGrp="1"/>
          </p:cNvSpPr>
          <p:nvPr>
            <p:ph type="body" idx="1"/>
          </p:nvPr>
        </p:nvSpPr>
        <p:spPr>
          <a:xfrm>
            <a:off x="4766733" y="273053"/>
            <a:ext cx="6815667"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5" name="Google Shape;35;p9"/>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2389717" y="4800601"/>
            <a:ext cx="7315200" cy="566739"/>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9" name="Google Shape;39;p10"/>
          <p:cNvSpPr txBox="1">
            <a:spLocks noGrp="1"/>
          </p:cNvSpPr>
          <p:nvPr>
            <p:ph type="body" idx="1"/>
          </p:nvPr>
        </p:nvSpPr>
        <p:spPr>
          <a:xfrm>
            <a:off x="2389717" y="5367339"/>
            <a:ext cx="7315200" cy="8048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4000">
              <a:schemeClr val="lt1"/>
            </a:gs>
            <a:gs pos="100000">
              <a:srgbClr val="9E9E9E"/>
            </a:gs>
          </a:gsLst>
          <a:lin ang="5400000" scaled="0"/>
        </a:gradFill>
        <a:effectLst/>
      </p:bgPr>
    </p:bg>
    <p:spTree>
      <p:nvGrpSpPr>
        <p:cNvPr id="1" name="Shape 5"/>
        <p:cNvGrpSpPr/>
        <p:nvPr/>
      </p:nvGrpSpPr>
      <p:grpSpPr>
        <a:xfrm>
          <a:off x="0" y="0"/>
          <a:ext cx="0" cy="0"/>
          <a:chOff x="0" y="0"/>
          <a:chExt cx="0" cy="0"/>
        </a:xfrm>
      </p:grpSpPr>
      <p:sp>
        <p:nvSpPr>
          <p:cNvPr id="6" name="Google Shape;6;p1"/>
          <p:cNvSpPr/>
          <p:nvPr/>
        </p:nvSpPr>
        <p:spPr>
          <a:xfrm>
            <a:off x="0" y="6448682"/>
            <a:ext cx="12192000" cy="409319"/>
          </a:xfrm>
          <a:prstGeom prst="rect">
            <a:avLst/>
          </a:prstGeom>
          <a:solidFill>
            <a:srgbClr val="DB002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Google Shape;7;p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9" name="Google Shape;9;p1"/>
          <p:cNvPicPr preferRelativeResize="0"/>
          <p:nvPr/>
        </p:nvPicPr>
        <p:blipFill rotWithShape="1">
          <a:blip r:embed="rId13">
            <a:alphaModFix/>
          </a:blip>
          <a:srcRect/>
          <a:stretch/>
        </p:blipFill>
        <p:spPr>
          <a:xfrm>
            <a:off x="9498330" y="6480420"/>
            <a:ext cx="2615880" cy="35146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3"/>
          <p:cNvSpPr txBox="1">
            <a:spLocks noGrp="1"/>
          </p:cNvSpPr>
          <p:nvPr>
            <p:ph type="ctrTitle"/>
          </p:nvPr>
        </p:nvSpPr>
        <p:spPr>
          <a:xfrm>
            <a:off x="914400" y="864327"/>
            <a:ext cx="10363200" cy="147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dirty="0">
                <a:latin typeface="Times New Roman"/>
                <a:ea typeface="Times New Roman"/>
                <a:cs typeface="Times New Roman"/>
                <a:sym typeface="Times New Roman"/>
              </a:rPr>
              <a:t>Mobilization of Calcium Across Mineralized Tissues in Yellow Perch, </a:t>
            </a:r>
            <a:r>
              <a:rPr lang="en-US" sz="3959" i="1" dirty="0" err="1">
                <a:latin typeface="Times New Roman"/>
                <a:ea typeface="Times New Roman"/>
                <a:cs typeface="Times New Roman"/>
                <a:sym typeface="Times New Roman"/>
              </a:rPr>
              <a:t>Perca</a:t>
            </a:r>
            <a:r>
              <a:rPr lang="en-US" sz="3959" i="1" dirty="0">
                <a:latin typeface="Times New Roman"/>
                <a:ea typeface="Times New Roman"/>
                <a:cs typeface="Times New Roman"/>
                <a:sym typeface="Times New Roman"/>
              </a:rPr>
              <a:t> </a:t>
            </a:r>
            <a:r>
              <a:rPr lang="en-US" sz="3959" i="1" dirty="0" err="1">
                <a:latin typeface="Times New Roman"/>
                <a:ea typeface="Times New Roman"/>
                <a:cs typeface="Times New Roman"/>
                <a:sym typeface="Times New Roman"/>
              </a:rPr>
              <a:t>flavescens</a:t>
            </a:r>
            <a:r>
              <a:rPr lang="en-US" sz="3959" i="1" dirty="0">
                <a:latin typeface="Times New Roman"/>
                <a:ea typeface="Times New Roman"/>
                <a:cs typeface="Times New Roman"/>
                <a:sym typeface="Times New Roman"/>
              </a:rPr>
              <a:t> </a:t>
            </a:r>
            <a:endParaRPr dirty="0">
              <a:latin typeface="Times New Roman"/>
              <a:ea typeface="Times New Roman"/>
              <a:cs typeface="Times New Roman"/>
              <a:sym typeface="Times New Roman"/>
            </a:endParaRPr>
          </a:p>
        </p:txBody>
      </p:sp>
      <p:sp>
        <p:nvSpPr>
          <p:cNvPr id="51" name="Google Shape;51;p13"/>
          <p:cNvSpPr txBox="1">
            <a:spLocks noGrp="1"/>
          </p:cNvSpPr>
          <p:nvPr>
            <p:ph type="subTitle" idx="1"/>
          </p:nvPr>
        </p:nvSpPr>
        <p:spPr>
          <a:xfrm>
            <a:off x="1558977" y="2334327"/>
            <a:ext cx="8804223" cy="175259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3200"/>
              <a:buNone/>
            </a:pPr>
            <a:r>
              <a:rPr lang="en-US" sz="2400" b="1" dirty="0">
                <a:solidFill>
                  <a:schemeClr val="dk1"/>
                </a:solidFill>
                <a:latin typeface="Times New Roman"/>
                <a:ea typeface="Times New Roman"/>
                <a:cs typeface="Times New Roman"/>
                <a:sym typeface="Times New Roman"/>
              </a:rPr>
              <a:t>Taylor Bopp ‘19, Priscilla </a:t>
            </a:r>
            <a:r>
              <a:rPr lang="en-US" sz="2400" b="1" dirty="0" err="1">
                <a:solidFill>
                  <a:schemeClr val="dk1"/>
                </a:solidFill>
                <a:latin typeface="Times New Roman"/>
                <a:ea typeface="Times New Roman"/>
                <a:cs typeface="Times New Roman"/>
                <a:sym typeface="Times New Roman"/>
              </a:rPr>
              <a:t>Gannicott</a:t>
            </a:r>
            <a:r>
              <a:rPr lang="en-US" sz="2400" b="1" dirty="0">
                <a:solidFill>
                  <a:schemeClr val="dk1"/>
                </a:solidFill>
                <a:latin typeface="Times New Roman"/>
                <a:ea typeface="Times New Roman"/>
                <a:cs typeface="Times New Roman"/>
                <a:sym typeface="Times New Roman"/>
              </a:rPr>
              <a:t> PhD, &amp; Takashi </a:t>
            </a:r>
            <a:r>
              <a:rPr lang="en-US" sz="2400" b="1" dirty="0" err="1">
                <a:solidFill>
                  <a:schemeClr val="dk1"/>
                </a:solidFill>
                <a:latin typeface="Times New Roman"/>
                <a:ea typeface="Times New Roman"/>
                <a:cs typeface="Times New Roman"/>
                <a:sym typeface="Times New Roman"/>
              </a:rPr>
              <a:t>Maie</a:t>
            </a:r>
            <a:r>
              <a:rPr lang="en-US" sz="2400" b="1" dirty="0">
                <a:solidFill>
                  <a:schemeClr val="dk1"/>
                </a:solidFill>
                <a:latin typeface="Times New Roman"/>
                <a:ea typeface="Times New Roman"/>
                <a:cs typeface="Times New Roman"/>
                <a:sym typeface="Times New Roman"/>
              </a:rPr>
              <a:t> PhD</a:t>
            </a:r>
            <a:endParaRPr sz="2400" b="1" dirty="0">
              <a:solidFill>
                <a:schemeClr val="dk1"/>
              </a:solidFill>
              <a:latin typeface="Times New Roman"/>
              <a:ea typeface="Times New Roman"/>
              <a:cs typeface="Times New Roman"/>
              <a:sym typeface="Times New Roman"/>
            </a:endParaRPr>
          </a:p>
          <a:p>
            <a:pPr marL="0" lvl="0" indent="0" algn="ctr" rtl="0">
              <a:spcBef>
                <a:spcPts val="0"/>
              </a:spcBef>
              <a:spcAft>
                <a:spcPts val="0"/>
              </a:spcAft>
              <a:buClr>
                <a:srgbClr val="888888"/>
              </a:buClr>
              <a:buSzPts val="3200"/>
              <a:buNone/>
            </a:pPr>
            <a:endParaRPr dirty="0"/>
          </a:p>
        </p:txBody>
      </p:sp>
      <p:pic>
        <p:nvPicPr>
          <p:cNvPr id="52" name="Google Shape;52;p13"/>
          <p:cNvPicPr preferRelativeResize="0"/>
          <p:nvPr/>
        </p:nvPicPr>
        <p:blipFill>
          <a:blip r:embed="rId3">
            <a:alphaModFix/>
          </a:blip>
          <a:stretch>
            <a:fillRect/>
          </a:stretch>
        </p:blipFill>
        <p:spPr>
          <a:xfrm>
            <a:off x="3887424" y="2942025"/>
            <a:ext cx="4417147" cy="3312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609600" y="274639"/>
            <a:ext cx="10972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Times New Roman"/>
                <a:ea typeface="Times New Roman"/>
                <a:cs typeface="Times New Roman"/>
                <a:sym typeface="Times New Roman"/>
              </a:rPr>
              <a:t>Results </a:t>
            </a:r>
            <a:endParaRPr>
              <a:latin typeface="Times New Roman"/>
              <a:ea typeface="Times New Roman"/>
              <a:cs typeface="Times New Roman"/>
              <a:sym typeface="Times New Roman"/>
            </a:endParaRPr>
          </a:p>
        </p:txBody>
      </p:sp>
      <p:sp>
        <p:nvSpPr>
          <p:cNvPr id="134" name="Google Shape;134;p22"/>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endParaRPr/>
          </a:p>
        </p:txBody>
      </p:sp>
      <p:pic>
        <p:nvPicPr>
          <p:cNvPr id="135" name="Google Shape;135;p22"/>
          <p:cNvPicPr preferRelativeResize="0"/>
          <p:nvPr/>
        </p:nvPicPr>
        <p:blipFill>
          <a:blip r:embed="rId3">
            <a:alphaModFix/>
          </a:blip>
          <a:stretch>
            <a:fillRect/>
          </a:stretch>
        </p:blipFill>
        <p:spPr>
          <a:xfrm>
            <a:off x="2095500" y="1417639"/>
            <a:ext cx="8001000" cy="4579225"/>
          </a:xfrm>
          <a:prstGeom prst="rect">
            <a:avLst/>
          </a:prstGeom>
          <a:noFill/>
          <a:ln>
            <a:noFill/>
          </a:ln>
        </p:spPr>
      </p:pic>
      <p:sp>
        <p:nvSpPr>
          <p:cNvPr id="3" name="Left Arrow 2"/>
          <p:cNvSpPr/>
          <p:nvPr/>
        </p:nvSpPr>
        <p:spPr>
          <a:xfrm>
            <a:off x="7585656" y="2087035"/>
            <a:ext cx="1184857" cy="88688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609600" y="274639"/>
            <a:ext cx="10972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latin typeface="Times New Roman"/>
                <a:ea typeface="Times New Roman"/>
                <a:cs typeface="Times New Roman"/>
                <a:sym typeface="Times New Roman"/>
              </a:rPr>
              <a:t>Discussion </a:t>
            </a:r>
            <a:endParaRPr dirty="0">
              <a:latin typeface="Times New Roman"/>
              <a:ea typeface="Times New Roman"/>
              <a:cs typeface="Times New Roman"/>
              <a:sym typeface="Times New Roman"/>
            </a:endParaRPr>
          </a:p>
        </p:txBody>
      </p:sp>
      <p:sp>
        <p:nvSpPr>
          <p:cNvPr id="141" name="Google Shape;141;p23"/>
          <p:cNvSpPr txBox="1">
            <a:spLocks noGrp="1"/>
          </p:cNvSpPr>
          <p:nvPr>
            <p:ph type="body" idx="1"/>
          </p:nvPr>
        </p:nvSpPr>
        <p:spPr>
          <a:xfrm>
            <a:off x="609600" y="1600202"/>
            <a:ext cx="10972800" cy="4526100"/>
          </a:xfrm>
          <a:prstGeom prst="rect">
            <a:avLst/>
          </a:prstGeom>
        </p:spPr>
        <p:txBody>
          <a:bodyPr spcFirstLastPara="1" wrap="square" lIns="91425" tIns="45700" rIns="91425" bIns="45700" anchor="t" anchorCtr="0">
            <a:noAutofit/>
          </a:bodyPr>
          <a:lstStyle/>
          <a:p>
            <a:pPr>
              <a:spcBef>
                <a:spcPts val="0"/>
              </a:spcBef>
            </a:pPr>
            <a:r>
              <a:rPr lang="en-US" dirty="0">
                <a:latin typeface="Times New Roman" panose="02020603050405020304" pitchFamily="18" charset="0"/>
                <a:cs typeface="Times New Roman" panose="02020603050405020304" pitchFamily="18" charset="0"/>
              </a:rPr>
              <a:t>Little difference between populations; reject hypothesis </a:t>
            </a:r>
          </a:p>
          <a:p>
            <a:pPr marL="457200" lvl="0" indent="-342900" algn="l" rtl="0">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Low Ca environment, but same levels</a:t>
            </a:r>
          </a:p>
          <a:p>
            <a:pPr marL="457200" lvl="0" indent="-342900" algn="l" rtl="0">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Going further:</a:t>
            </a:r>
            <a:endParaRPr dirty="0">
              <a:latin typeface="Times New Roman" panose="02020603050405020304" pitchFamily="18" charset="0"/>
              <a:cs typeface="Times New Roman" panose="02020603050405020304" pitchFamily="18" charset="0"/>
            </a:endParaRPr>
          </a:p>
          <a:p>
            <a:pPr marL="914400" lvl="1" indent="-342900" algn="l" rtl="0">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Larger sample size </a:t>
            </a:r>
            <a:endParaRPr dirty="0">
              <a:latin typeface="Times New Roman" panose="02020603050405020304" pitchFamily="18" charset="0"/>
              <a:cs typeface="Times New Roman" panose="02020603050405020304" pitchFamily="18" charset="0"/>
            </a:endParaRPr>
          </a:p>
          <a:p>
            <a:pPr marL="914400" lvl="1" indent="-342900" algn="l" rtl="0">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Genetic components</a:t>
            </a:r>
          </a:p>
          <a:p>
            <a:pPr marL="914400" lvl="1" indent="-342900" algn="l" rtl="0">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Blood samples </a:t>
            </a:r>
          </a:p>
          <a:p>
            <a:pPr marL="914400" lvl="1" indent="-342900" algn="l" rtl="0">
              <a:spcBef>
                <a:spcPts val="0"/>
              </a:spcBef>
              <a:spcAft>
                <a:spcPts val="0"/>
              </a:spcAft>
              <a:buSzPts val="1800"/>
              <a:buChar char="–"/>
            </a:pPr>
            <a:r>
              <a:rPr lang="en-US" dirty="0">
                <a:latin typeface="Times New Roman" panose="02020603050405020304" pitchFamily="18" charset="0"/>
                <a:cs typeface="Times New Roman" panose="02020603050405020304" pitchFamily="18" charset="0"/>
              </a:rPr>
              <a:t>Standard Ca level in bones</a:t>
            </a:r>
            <a:endParaRPr dirty="0">
              <a:latin typeface="Times New Roman" panose="02020603050405020304" pitchFamily="18" charset="0"/>
              <a:cs typeface="Times New Roman" panose="02020603050405020304" pitchFamily="18" charset="0"/>
            </a:endParaRPr>
          </a:p>
        </p:txBody>
      </p:sp>
      <p:pic>
        <p:nvPicPr>
          <p:cNvPr id="142" name="Google Shape;142;p23"/>
          <p:cNvPicPr preferRelativeResize="0"/>
          <p:nvPr/>
        </p:nvPicPr>
        <p:blipFill>
          <a:blip r:embed="rId3">
            <a:alphaModFix/>
          </a:blip>
          <a:stretch>
            <a:fillRect/>
          </a:stretch>
        </p:blipFill>
        <p:spPr>
          <a:xfrm>
            <a:off x="7679595" y="3082317"/>
            <a:ext cx="4302053" cy="32265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234845" y="279575"/>
            <a:ext cx="10972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latin typeface="Times New Roman"/>
                <a:ea typeface="Times New Roman"/>
                <a:cs typeface="Times New Roman"/>
                <a:sym typeface="Times New Roman"/>
              </a:rPr>
              <a:t>References  </a:t>
            </a:r>
            <a:endParaRPr dirty="0">
              <a:latin typeface="Times New Roman"/>
              <a:ea typeface="Times New Roman"/>
              <a:cs typeface="Times New Roman"/>
              <a:sym typeface="Times New Roman"/>
            </a:endParaRPr>
          </a:p>
        </p:txBody>
      </p:sp>
      <p:sp>
        <p:nvSpPr>
          <p:cNvPr id="148" name="Google Shape;148;p24"/>
          <p:cNvSpPr txBox="1">
            <a:spLocks noGrp="1"/>
          </p:cNvSpPr>
          <p:nvPr>
            <p:ph type="body" idx="1"/>
          </p:nvPr>
        </p:nvSpPr>
        <p:spPr>
          <a:xfrm>
            <a:off x="609600" y="1600200"/>
            <a:ext cx="8018100" cy="4526100"/>
          </a:xfrm>
          <a:prstGeom prst="rect">
            <a:avLst/>
          </a:prstGeom>
        </p:spPr>
        <p:txBody>
          <a:bodyPr spcFirstLastPara="1" wrap="square" lIns="91425" tIns="45700" rIns="91425" bIns="45700" anchor="t" anchorCtr="0">
            <a:noAutofit/>
          </a:bodyPr>
          <a:lstStyle/>
          <a:p>
            <a:pPr>
              <a:buFont typeface="+mj-lt"/>
              <a:buAutoNum type="arabicPeriod"/>
            </a:pPr>
            <a:r>
              <a:rPr lang="en-US" sz="1400" dirty="0" err="1">
                <a:latin typeface="Times New Roman" panose="02020603050405020304" pitchFamily="18" charset="0"/>
                <a:cs typeface="Times New Roman" panose="02020603050405020304" pitchFamily="18" charset="0"/>
              </a:rPr>
              <a:t>Flik</a:t>
            </a:r>
            <a:r>
              <a:rPr lang="en-US" sz="1400" dirty="0">
                <a:latin typeface="Times New Roman" panose="02020603050405020304" pitchFamily="18" charset="0"/>
                <a:cs typeface="Times New Roman" panose="02020603050405020304" pitchFamily="18" charset="0"/>
              </a:rPr>
              <a:t>, G., Fenwick, J. C., Kolar, Z., Mayer-</a:t>
            </a:r>
            <a:r>
              <a:rPr lang="en-US" sz="1400" dirty="0" err="1">
                <a:latin typeface="Times New Roman" panose="02020603050405020304" pitchFamily="18" charset="0"/>
                <a:cs typeface="Times New Roman" panose="02020603050405020304" pitchFamily="18" charset="0"/>
              </a:rPr>
              <a:t>Gostan</a:t>
            </a:r>
            <a:r>
              <a:rPr lang="en-US" sz="1400" dirty="0">
                <a:latin typeface="Times New Roman" panose="02020603050405020304" pitchFamily="18" charset="0"/>
                <a:cs typeface="Times New Roman" panose="02020603050405020304" pitchFamily="18" charset="0"/>
              </a:rPr>
              <a:t>, N., Bonga, W. (1985). Effects of low ambient calcium levels on whole-body Ca</a:t>
            </a:r>
            <a:r>
              <a:rPr lang="en-US" sz="1400" baseline="30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 flux rates and internal calcium pools in freshwater cichlid teleost, </a:t>
            </a:r>
            <a:r>
              <a:rPr lang="en-US" sz="1400" i="1" dirty="0">
                <a:latin typeface="Times New Roman" panose="02020603050405020304" pitchFamily="18" charset="0"/>
                <a:cs typeface="Times New Roman" panose="02020603050405020304" pitchFamily="18" charset="0"/>
              </a:rPr>
              <a:t>Oreochromis </a:t>
            </a:r>
            <a:r>
              <a:rPr lang="en-US" sz="1400" i="1" dirty="0" err="1">
                <a:latin typeface="Times New Roman" panose="02020603050405020304" pitchFamily="18" charset="0"/>
                <a:cs typeface="Times New Roman" panose="02020603050405020304" pitchFamily="18" charset="0"/>
              </a:rPr>
              <a:t>mossambicus</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The Company of Biologists Limited</a:t>
            </a:r>
            <a:r>
              <a:rPr lang="en-US" sz="1400" dirty="0">
                <a:latin typeface="Times New Roman" panose="02020603050405020304" pitchFamily="18" charset="0"/>
                <a:cs typeface="Times New Roman" panose="02020603050405020304" pitchFamily="18" charset="0"/>
              </a:rPr>
              <a:t>. 120: 249-264.</a:t>
            </a:r>
          </a:p>
          <a:p>
            <a:pPr>
              <a:buFont typeface="+mj-lt"/>
              <a:buAutoNum type="arabicPeriod"/>
            </a:pPr>
            <a:r>
              <a:rPr lang="en-US" sz="1400" dirty="0">
                <a:latin typeface="Times New Roman" panose="02020603050405020304" pitchFamily="18" charset="0"/>
                <a:cs typeface="Times New Roman" panose="02020603050405020304" pitchFamily="18" charset="0"/>
              </a:rPr>
              <a:t>Horton, J. M., Summers, A. P. (2009). The material properties of acellular bone in a teleost fish. </a:t>
            </a:r>
            <a:r>
              <a:rPr lang="en-US" sz="1400" i="1" dirty="0">
                <a:latin typeface="Times New Roman" panose="02020603050405020304" pitchFamily="18" charset="0"/>
                <a:cs typeface="Times New Roman" panose="02020603050405020304" pitchFamily="18" charset="0"/>
              </a:rPr>
              <a:t>Journal of Experimental Biology</a:t>
            </a:r>
            <a:r>
              <a:rPr lang="en-US" sz="1400" dirty="0">
                <a:latin typeface="Times New Roman" panose="02020603050405020304" pitchFamily="18" charset="0"/>
                <a:cs typeface="Times New Roman" panose="02020603050405020304" pitchFamily="18" charset="0"/>
              </a:rPr>
              <a:t>. 212: 1413-1420.</a:t>
            </a:r>
          </a:p>
          <a:p>
            <a:pPr>
              <a:buFont typeface="+mj-lt"/>
              <a:buAutoNum type="arabicPeriod"/>
            </a:pPr>
            <a:r>
              <a:rPr lang="en-US" sz="1400" dirty="0">
                <a:latin typeface="Times New Roman" panose="02020603050405020304" pitchFamily="18" charset="0"/>
                <a:cs typeface="Times New Roman" panose="02020603050405020304" pitchFamily="18" charset="0"/>
              </a:rPr>
              <a:t>Mayer-</a:t>
            </a:r>
            <a:r>
              <a:rPr lang="en-US" sz="1400" dirty="0" err="1">
                <a:latin typeface="Times New Roman" panose="02020603050405020304" pitchFamily="18" charset="0"/>
                <a:cs typeface="Times New Roman" panose="02020603050405020304" pitchFamily="18" charset="0"/>
              </a:rPr>
              <a:t>Gostan</a:t>
            </a:r>
            <a:r>
              <a:rPr lang="en-US" sz="1400" dirty="0">
                <a:latin typeface="Times New Roman" panose="02020603050405020304" pitchFamily="18" charset="0"/>
                <a:cs typeface="Times New Roman" panose="02020603050405020304" pitchFamily="18" charset="0"/>
              </a:rPr>
              <a:t>, N., </a:t>
            </a:r>
            <a:r>
              <a:rPr lang="en-US" sz="1400" dirty="0" err="1">
                <a:latin typeface="Times New Roman" panose="02020603050405020304" pitchFamily="18" charset="0"/>
                <a:cs typeface="Times New Roman" panose="02020603050405020304" pitchFamily="18" charset="0"/>
              </a:rPr>
              <a:t>Bornancin</a:t>
            </a:r>
            <a:r>
              <a:rPr lang="en-US" sz="1400" dirty="0">
                <a:latin typeface="Times New Roman" panose="02020603050405020304" pitchFamily="18" charset="0"/>
                <a:cs typeface="Times New Roman" panose="02020603050405020304" pitchFamily="18" charset="0"/>
              </a:rPr>
              <a:t>, M., </a:t>
            </a:r>
            <a:r>
              <a:rPr lang="en-US" sz="1400" dirty="0" err="1">
                <a:latin typeface="Times New Roman" panose="02020603050405020304" pitchFamily="18" charset="0"/>
                <a:cs typeface="Times New Roman" panose="02020603050405020304" pitchFamily="18" charset="0"/>
              </a:rPr>
              <a:t>DeRenzis</a:t>
            </a:r>
            <a:r>
              <a:rPr lang="en-US" sz="1400" dirty="0">
                <a:latin typeface="Times New Roman" panose="02020603050405020304" pitchFamily="18" charset="0"/>
                <a:cs typeface="Times New Roman" panose="02020603050405020304" pitchFamily="18" charset="0"/>
              </a:rPr>
              <a:t>, G., </a:t>
            </a:r>
            <a:r>
              <a:rPr lang="en-US" sz="1400" dirty="0" err="1">
                <a:latin typeface="Times New Roman" panose="02020603050405020304" pitchFamily="18" charset="0"/>
                <a:cs typeface="Times New Roman" panose="02020603050405020304" pitchFamily="18" charset="0"/>
              </a:rPr>
              <a:t>Naon</a:t>
            </a:r>
            <a:r>
              <a:rPr lang="en-US" sz="1400" dirty="0">
                <a:latin typeface="Times New Roman" panose="02020603050405020304" pitchFamily="18" charset="0"/>
                <a:cs typeface="Times New Roman" panose="02020603050405020304" pitchFamily="18" charset="0"/>
              </a:rPr>
              <a:t>, R., Yee, J. A., Shew, R. L., Pang, P. K. (1983). Extraintestinal calcium uptake in the killifish, </a:t>
            </a:r>
            <a:r>
              <a:rPr lang="en-US" sz="1400" i="1" dirty="0" err="1">
                <a:latin typeface="Times New Roman" panose="02020603050405020304" pitchFamily="18" charset="0"/>
                <a:cs typeface="Times New Roman" panose="02020603050405020304" pitchFamily="18" charset="0"/>
              </a:rPr>
              <a:t>Fundulus</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heteroclitus</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J Exp Zool</a:t>
            </a:r>
            <a:r>
              <a:rPr lang="en-US" sz="1400" dirty="0">
                <a:latin typeface="Times New Roman" panose="02020603050405020304" pitchFamily="18" charset="0"/>
                <a:cs typeface="Times New Roman" panose="02020603050405020304" pitchFamily="18" charset="0"/>
              </a:rPr>
              <a:t>. 227(3): 329-338. </a:t>
            </a:r>
          </a:p>
          <a:p>
            <a:pPr>
              <a:buFont typeface="+mj-lt"/>
              <a:buAutoNum type="arabicPeriod"/>
            </a:pPr>
            <a:r>
              <a:rPr lang="en-US" sz="1400" dirty="0">
                <a:latin typeface="Times New Roman" panose="02020603050405020304" pitchFamily="18" charset="0"/>
                <a:cs typeface="Times New Roman" panose="02020603050405020304" pitchFamily="18" charset="0"/>
              </a:rPr>
              <a:t>McCormick, S. D., Hasegawa, S., Hirano, T. (1992). Calcium uptake in the skin of a freshwater teleost. </a:t>
            </a:r>
            <a:r>
              <a:rPr lang="en-US" sz="1400" i="1" dirty="0">
                <a:latin typeface="Times New Roman" panose="02020603050405020304" pitchFamily="18" charset="0"/>
                <a:cs typeface="Times New Roman" panose="02020603050405020304" pitchFamily="18" charset="0"/>
              </a:rPr>
              <a:t>Proc. Natl. Acad. Sci. </a:t>
            </a:r>
            <a:r>
              <a:rPr lang="en-US" sz="1400" dirty="0">
                <a:latin typeface="Times New Roman" panose="02020603050405020304" pitchFamily="18" charset="0"/>
                <a:cs typeface="Times New Roman" panose="02020603050405020304" pitchFamily="18" charset="0"/>
              </a:rPr>
              <a:t>89: 3635-3638. </a:t>
            </a:r>
          </a:p>
          <a:p>
            <a:pPr>
              <a:buFont typeface="+mj-lt"/>
              <a:buAutoNum type="arabicPeriod"/>
            </a:pPr>
            <a:r>
              <a:rPr lang="en-US" sz="1400" dirty="0">
                <a:latin typeface="Times New Roman" panose="02020603050405020304" pitchFamily="18" charset="0"/>
                <a:cs typeface="Times New Roman" panose="02020603050405020304" pitchFamily="18" charset="0"/>
              </a:rPr>
              <a:t>Milhaud, G., Rankin, J. C., </a:t>
            </a:r>
            <a:r>
              <a:rPr lang="en-US" sz="1400" dirty="0" err="1">
                <a:latin typeface="Times New Roman" panose="02020603050405020304" pitchFamily="18" charset="0"/>
                <a:cs typeface="Times New Roman" panose="02020603050405020304" pitchFamily="18" charset="0"/>
              </a:rPr>
              <a:t>Bolis</a:t>
            </a:r>
            <a:r>
              <a:rPr lang="en-US" sz="1400" dirty="0">
                <a:latin typeface="Times New Roman" panose="02020603050405020304" pitchFamily="18" charset="0"/>
                <a:cs typeface="Times New Roman" panose="02020603050405020304" pitchFamily="18" charset="0"/>
              </a:rPr>
              <a:t>, L., Benson, A. A. (1977). Calcitonin: Its hormonal action on the gill. </a:t>
            </a:r>
            <a:r>
              <a:rPr lang="en-US" sz="1400" i="1" dirty="0">
                <a:latin typeface="Times New Roman" panose="02020603050405020304" pitchFamily="18" charset="0"/>
                <a:cs typeface="Times New Roman" panose="02020603050405020304" pitchFamily="18" charset="0"/>
              </a:rPr>
              <a:t>Proc Natl </a:t>
            </a:r>
            <a:r>
              <a:rPr lang="en-US" sz="1400" i="1" dirty="0" err="1">
                <a:latin typeface="Times New Roman" panose="02020603050405020304" pitchFamily="18" charset="0"/>
                <a:cs typeface="Times New Roman" panose="02020603050405020304" pitchFamily="18" charset="0"/>
              </a:rPr>
              <a:t>Acad</a:t>
            </a:r>
            <a:r>
              <a:rPr lang="en-US" sz="1400" i="1" dirty="0">
                <a:latin typeface="Times New Roman" panose="02020603050405020304" pitchFamily="18" charset="0"/>
                <a:cs typeface="Times New Roman" panose="02020603050405020304" pitchFamily="18" charset="0"/>
              </a:rPr>
              <a:t> Sci</a:t>
            </a:r>
            <a:r>
              <a:rPr lang="en-US" sz="1400" dirty="0">
                <a:latin typeface="Times New Roman" panose="02020603050405020304" pitchFamily="18" charset="0"/>
                <a:cs typeface="Times New Roman" panose="02020603050405020304" pitchFamily="18" charset="0"/>
              </a:rPr>
              <a:t>. 74(10): 4693-4696. </a:t>
            </a:r>
          </a:p>
          <a:p>
            <a:pPr>
              <a:buFont typeface="+mj-lt"/>
              <a:buAutoNum type="arabicPeriod"/>
            </a:pPr>
            <a:r>
              <a:rPr lang="en-US" sz="1400" dirty="0">
                <a:latin typeface="Times New Roman" panose="02020603050405020304" pitchFamily="18" charset="0"/>
                <a:cs typeface="Times New Roman" panose="02020603050405020304" pitchFamily="18" charset="0"/>
              </a:rPr>
              <a:t>Moss, M. L. (1961). The biology of acellular teleost bone. </a:t>
            </a:r>
            <a:r>
              <a:rPr lang="en-US" sz="1400" i="1" dirty="0">
                <a:latin typeface="Times New Roman" panose="02020603050405020304" pitchFamily="18" charset="0"/>
                <a:cs typeface="Times New Roman" panose="02020603050405020304" pitchFamily="18" charset="0"/>
              </a:rPr>
              <a:t>Annals New York Academy of Sciences</a:t>
            </a:r>
            <a:r>
              <a:rPr lang="en-US" sz="1400" dirty="0">
                <a:latin typeface="Times New Roman" panose="02020603050405020304" pitchFamily="18" charset="0"/>
                <a:cs typeface="Times New Roman" panose="02020603050405020304" pitchFamily="18" charset="0"/>
              </a:rPr>
              <a:t>. 109: 337-350.</a:t>
            </a:r>
          </a:p>
          <a:p>
            <a:pPr marL="0" lvl="0" indent="0" algn="l" rtl="0">
              <a:spcBef>
                <a:spcPts val="360"/>
              </a:spcBef>
              <a:spcAft>
                <a:spcPts val="0"/>
              </a:spcAft>
              <a:buNone/>
            </a:pPr>
            <a:endParaRPr dirty="0"/>
          </a:p>
        </p:txBody>
      </p:sp>
      <p:pic>
        <p:nvPicPr>
          <p:cNvPr id="149" name="Google Shape;149;p24"/>
          <p:cNvPicPr preferRelativeResize="0"/>
          <p:nvPr/>
        </p:nvPicPr>
        <p:blipFill>
          <a:blip r:embed="rId3">
            <a:alphaModFix/>
          </a:blip>
          <a:stretch>
            <a:fillRect/>
          </a:stretch>
        </p:blipFill>
        <p:spPr>
          <a:xfrm>
            <a:off x="9377300" y="603350"/>
            <a:ext cx="2205100" cy="2735150"/>
          </a:xfrm>
          <a:prstGeom prst="rect">
            <a:avLst/>
          </a:prstGeom>
          <a:noFill/>
          <a:ln>
            <a:noFill/>
          </a:ln>
        </p:spPr>
      </p:pic>
      <p:pic>
        <p:nvPicPr>
          <p:cNvPr id="150" name="Google Shape;150;p24"/>
          <p:cNvPicPr preferRelativeResize="0"/>
          <p:nvPr/>
        </p:nvPicPr>
        <p:blipFill rotWithShape="1">
          <a:blip r:embed="rId4">
            <a:alphaModFix/>
          </a:blip>
          <a:srcRect l="29676" b="42561"/>
          <a:stretch/>
        </p:blipFill>
        <p:spPr>
          <a:xfrm>
            <a:off x="9258814" y="3516125"/>
            <a:ext cx="2323589" cy="26101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ctrTitle"/>
          </p:nvPr>
        </p:nvSpPr>
        <p:spPr>
          <a:xfrm>
            <a:off x="914400" y="2130427"/>
            <a:ext cx="103632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6000" dirty="0">
                <a:latin typeface="Times New Roman"/>
                <a:ea typeface="Times New Roman"/>
                <a:cs typeface="Times New Roman"/>
                <a:sym typeface="Times New Roman"/>
              </a:rPr>
              <a:t>QUESTIONS?</a:t>
            </a:r>
            <a:endParaRPr sz="6000" dirty="0">
              <a:latin typeface="Times New Roman"/>
              <a:ea typeface="Times New Roman"/>
              <a:cs typeface="Times New Roman"/>
              <a:sym typeface="Times New Roman"/>
            </a:endParaRPr>
          </a:p>
        </p:txBody>
      </p:sp>
      <p:pic>
        <p:nvPicPr>
          <p:cNvPr id="156" name="Google Shape;156;p25"/>
          <p:cNvPicPr preferRelativeResize="0"/>
          <p:nvPr/>
        </p:nvPicPr>
        <p:blipFill>
          <a:blip r:embed="rId3">
            <a:alphaModFix/>
          </a:blip>
          <a:stretch>
            <a:fillRect/>
          </a:stretch>
        </p:blipFill>
        <p:spPr>
          <a:xfrm>
            <a:off x="9147050" y="2"/>
            <a:ext cx="2952773" cy="295277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09600" y="274639"/>
            <a:ext cx="10972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Times New Roman"/>
                <a:ea typeface="Times New Roman"/>
                <a:cs typeface="Times New Roman"/>
                <a:sym typeface="Times New Roman"/>
              </a:rPr>
              <a:t>Introduction </a:t>
            </a:r>
            <a:endParaRPr>
              <a:latin typeface="Times New Roman"/>
              <a:ea typeface="Times New Roman"/>
              <a:cs typeface="Times New Roman"/>
              <a:sym typeface="Times New Roman"/>
            </a:endParaRPr>
          </a:p>
        </p:txBody>
      </p:sp>
      <p:sp>
        <p:nvSpPr>
          <p:cNvPr id="58" name="Google Shape;58;p14"/>
          <p:cNvSpPr txBox="1">
            <a:spLocks noGrp="1"/>
          </p:cNvSpPr>
          <p:nvPr>
            <p:ph type="body" idx="1"/>
          </p:nvPr>
        </p:nvSpPr>
        <p:spPr>
          <a:xfrm>
            <a:off x="609600" y="1200149"/>
            <a:ext cx="5384700" cy="4691100"/>
          </a:xfrm>
          <a:prstGeom prst="rect">
            <a:avLst/>
          </a:prstGeom>
        </p:spPr>
        <p:txBody>
          <a:bodyPr spcFirstLastPara="1" wrap="square" lIns="91425" tIns="45700" rIns="91425" bIns="45700" anchor="t" anchorCtr="0">
            <a:noAutofit/>
          </a:bodyPr>
          <a:lstStyle/>
          <a:p>
            <a:r>
              <a:rPr lang="en-US" dirty="0">
                <a:latin typeface="Times New Roman"/>
                <a:ea typeface="Times New Roman"/>
                <a:cs typeface="Times New Roman"/>
                <a:sym typeface="Times New Roman"/>
              </a:rPr>
              <a:t>Calcium function in bone modeling and remodeling</a:t>
            </a:r>
          </a:p>
          <a:p>
            <a:pPr marL="457200" lvl="0" indent="-406400" algn="l" rtl="0">
              <a:spcBef>
                <a:spcPts val="560"/>
              </a:spcBef>
              <a:spcAft>
                <a:spcPts val="0"/>
              </a:spcAft>
              <a:buSzPts val="2800"/>
              <a:buFont typeface="Times New Roman"/>
              <a:buChar char="•"/>
            </a:pPr>
            <a:r>
              <a:rPr lang="en-US" dirty="0">
                <a:latin typeface="Times New Roman"/>
                <a:ea typeface="Times New Roman"/>
                <a:cs typeface="Times New Roman"/>
                <a:sym typeface="Times New Roman"/>
              </a:rPr>
              <a:t>Higher teleost fish calcium homeostasis mechanisms</a:t>
            </a:r>
            <a:r>
              <a:rPr lang="en-US" baseline="30000" dirty="0">
                <a:latin typeface="Times New Roman"/>
                <a:ea typeface="Times New Roman"/>
                <a:cs typeface="Times New Roman"/>
                <a:sym typeface="Times New Roman"/>
              </a:rPr>
              <a:t>4</a:t>
            </a:r>
            <a:endParaRPr lang="en-US" dirty="0">
              <a:latin typeface="Times New Roman"/>
              <a:ea typeface="Times New Roman"/>
              <a:cs typeface="Times New Roman"/>
              <a:sym typeface="Times New Roman"/>
            </a:endParaRPr>
          </a:p>
          <a:p>
            <a:pPr>
              <a:buFont typeface="Times New Roman"/>
              <a:buChar char="•"/>
            </a:pPr>
            <a:r>
              <a:rPr lang="en-US" dirty="0">
                <a:latin typeface="Times New Roman"/>
                <a:ea typeface="Times New Roman"/>
                <a:cs typeface="Times New Roman"/>
                <a:sym typeface="Times New Roman"/>
              </a:rPr>
              <a:t>Environmental calcium influx</a:t>
            </a:r>
            <a:r>
              <a:rPr lang="en-US" baseline="30000" dirty="0">
                <a:latin typeface="Times New Roman"/>
                <a:ea typeface="Times New Roman"/>
                <a:cs typeface="Times New Roman"/>
                <a:sym typeface="Times New Roman"/>
              </a:rPr>
              <a:t>1,3,5,6</a:t>
            </a:r>
            <a:r>
              <a:rPr lang="en-US" dirty="0">
                <a:latin typeface="Times New Roman"/>
                <a:ea typeface="Times New Roman"/>
                <a:cs typeface="Times New Roman"/>
                <a:sym typeface="Times New Roman"/>
              </a:rPr>
              <a:t> </a:t>
            </a:r>
          </a:p>
          <a:p>
            <a:pPr>
              <a:buFont typeface="Times New Roman"/>
              <a:buChar char="•"/>
            </a:pPr>
            <a:r>
              <a:rPr lang="en-US" dirty="0">
                <a:latin typeface="Times New Roman"/>
                <a:ea typeface="Times New Roman"/>
                <a:cs typeface="Times New Roman"/>
                <a:sym typeface="Times New Roman"/>
              </a:rPr>
              <a:t>Bone calcium reservoir</a:t>
            </a:r>
            <a:r>
              <a:rPr lang="en-US" baseline="30000" dirty="0">
                <a:latin typeface="Times New Roman"/>
                <a:ea typeface="Times New Roman"/>
                <a:cs typeface="Times New Roman"/>
                <a:sym typeface="Times New Roman"/>
              </a:rPr>
              <a:t>2</a:t>
            </a:r>
            <a:r>
              <a:rPr lang="en-US" dirty="0">
                <a:latin typeface="Times New Roman"/>
                <a:ea typeface="Times New Roman"/>
                <a:cs typeface="Times New Roman"/>
                <a:sym typeface="Times New Roman"/>
              </a:rPr>
              <a:t> </a:t>
            </a:r>
            <a:endParaRPr dirty="0">
              <a:latin typeface="Times New Roman"/>
              <a:ea typeface="Times New Roman"/>
              <a:cs typeface="Times New Roman"/>
              <a:sym typeface="Times New Roman"/>
            </a:endParaRPr>
          </a:p>
        </p:txBody>
      </p:sp>
      <p:pic>
        <p:nvPicPr>
          <p:cNvPr id="59" name="Google Shape;59;p14" descr="Screen Shot 2017-11-30 at 11.46.47 AM.png"/>
          <p:cNvPicPr preferRelativeResize="0"/>
          <p:nvPr/>
        </p:nvPicPr>
        <p:blipFill rotWithShape="1">
          <a:blip r:embed="rId3">
            <a:alphaModFix/>
          </a:blip>
          <a:srcRect t="3711" b="5995"/>
          <a:stretch/>
        </p:blipFill>
        <p:spPr>
          <a:xfrm>
            <a:off x="6505221" y="1633949"/>
            <a:ext cx="5384700" cy="4257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609600" y="274639"/>
            <a:ext cx="10972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latin typeface="Times New Roman"/>
                <a:ea typeface="Times New Roman"/>
                <a:cs typeface="Times New Roman"/>
                <a:sym typeface="Times New Roman"/>
              </a:rPr>
              <a:t>Study Cites  </a:t>
            </a:r>
            <a:endParaRPr dirty="0">
              <a:latin typeface="Times New Roman"/>
              <a:ea typeface="Times New Roman"/>
              <a:cs typeface="Times New Roman"/>
              <a:sym typeface="Times New Roman"/>
            </a:endParaRPr>
          </a:p>
        </p:txBody>
      </p:sp>
      <p:pic>
        <p:nvPicPr>
          <p:cNvPr id="88" name="Google Shape;88;p18" descr="Screen Shot 2017-12-04 at 7.26.43 PM.png"/>
          <p:cNvPicPr preferRelativeResize="0"/>
          <p:nvPr/>
        </p:nvPicPr>
        <p:blipFill rotWithShape="1">
          <a:blip r:embed="rId3">
            <a:alphaModFix/>
          </a:blip>
          <a:srcRect/>
          <a:stretch/>
        </p:blipFill>
        <p:spPr>
          <a:xfrm>
            <a:off x="609600" y="1417650"/>
            <a:ext cx="4670928" cy="4775525"/>
          </a:xfrm>
          <a:prstGeom prst="rect">
            <a:avLst/>
          </a:prstGeom>
          <a:noFill/>
          <a:ln>
            <a:noFill/>
          </a:ln>
        </p:spPr>
      </p:pic>
      <p:pic>
        <p:nvPicPr>
          <p:cNvPr id="89" name="Google Shape;89;p18" descr="Screen Shot 2017-12-04 at 7.16.14 PM.png"/>
          <p:cNvPicPr preferRelativeResize="0"/>
          <p:nvPr/>
        </p:nvPicPr>
        <p:blipFill rotWithShape="1">
          <a:blip r:embed="rId4">
            <a:alphaModFix/>
          </a:blip>
          <a:srcRect/>
          <a:stretch/>
        </p:blipFill>
        <p:spPr>
          <a:xfrm>
            <a:off x="5893988" y="1417650"/>
            <a:ext cx="4777151" cy="2251025"/>
          </a:xfrm>
          <a:prstGeom prst="rect">
            <a:avLst/>
          </a:prstGeom>
          <a:noFill/>
          <a:ln>
            <a:noFill/>
          </a:ln>
        </p:spPr>
      </p:pic>
      <p:pic>
        <p:nvPicPr>
          <p:cNvPr id="90" name="Google Shape;90;p18" descr="Screen Shot 2017-12-04 at 7.22.27 PM.png"/>
          <p:cNvPicPr preferRelativeResize="0"/>
          <p:nvPr/>
        </p:nvPicPr>
        <p:blipFill rotWithShape="1">
          <a:blip r:embed="rId5">
            <a:alphaModFix/>
          </a:blip>
          <a:srcRect b="12365"/>
          <a:stretch/>
        </p:blipFill>
        <p:spPr>
          <a:xfrm>
            <a:off x="5894000" y="3913250"/>
            <a:ext cx="4777150" cy="2279920"/>
          </a:xfrm>
          <a:prstGeom prst="rect">
            <a:avLst/>
          </a:prstGeom>
          <a:noFill/>
          <a:ln>
            <a:noFill/>
          </a:ln>
        </p:spPr>
      </p:pic>
      <p:sp>
        <p:nvSpPr>
          <p:cNvPr id="91" name="Google Shape;91;p18"/>
          <p:cNvSpPr txBox="1"/>
          <p:nvPr/>
        </p:nvSpPr>
        <p:spPr>
          <a:xfrm>
            <a:off x="5894000" y="1417650"/>
            <a:ext cx="2007900" cy="38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Birch Lake: 85 ppm Ca</a:t>
            </a:r>
            <a:r>
              <a:rPr lang="en-US" baseline="30000">
                <a:latin typeface="Times New Roman"/>
                <a:ea typeface="Times New Roman"/>
                <a:cs typeface="Times New Roman"/>
                <a:sym typeface="Times New Roman"/>
              </a:rPr>
              <a:t>2+</a:t>
            </a:r>
            <a:endParaRPr baseline="30000">
              <a:latin typeface="Times New Roman"/>
              <a:ea typeface="Times New Roman"/>
              <a:cs typeface="Times New Roman"/>
              <a:sym typeface="Times New Roman"/>
            </a:endParaRPr>
          </a:p>
        </p:txBody>
      </p:sp>
      <p:sp>
        <p:nvSpPr>
          <p:cNvPr id="92" name="Google Shape;92;p18"/>
          <p:cNvSpPr txBox="1"/>
          <p:nvPr/>
        </p:nvSpPr>
        <p:spPr>
          <a:xfrm>
            <a:off x="5894000" y="3913250"/>
            <a:ext cx="2209800" cy="58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Balm Lake: 250 ppm Ca</a:t>
            </a:r>
            <a:r>
              <a:rPr lang="en-US" baseline="30000">
                <a:latin typeface="Times New Roman"/>
                <a:ea typeface="Times New Roman"/>
                <a:cs typeface="Times New Roman"/>
                <a:sym typeface="Times New Roman"/>
              </a:rPr>
              <a:t>2+</a:t>
            </a:r>
            <a:endParaRPr baseline="30000">
              <a:latin typeface="Times New Roman"/>
              <a:ea typeface="Times New Roman"/>
              <a:cs typeface="Times New Roman"/>
              <a:sym typeface="Times New Roman"/>
            </a:endParaRPr>
          </a:p>
        </p:txBody>
      </p:sp>
      <p:sp>
        <p:nvSpPr>
          <p:cNvPr id="93" name="Google Shape;93;p18"/>
          <p:cNvSpPr txBox="1"/>
          <p:nvPr/>
        </p:nvSpPr>
        <p:spPr>
          <a:xfrm>
            <a:off x="609600" y="1417650"/>
            <a:ext cx="1196700" cy="58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Google Maps:</a:t>
            </a:r>
            <a:endParaRPr>
              <a:latin typeface="Times New Roman"/>
              <a:ea typeface="Times New Roman"/>
              <a:cs typeface="Times New Roman"/>
              <a:sym typeface="Times New Roman"/>
            </a:endParaRPr>
          </a:p>
        </p:txBody>
      </p:sp>
      <p:cxnSp>
        <p:nvCxnSpPr>
          <p:cNvPr id="94" name="Google Shape;94;p18"/>
          <p:cNvCxnSpPr/>
          <p:nvPr/>
        </p:nvCxnSpPr>
        <p:spPr>
          <a:xfrm>
            <a:off x="9897550" y="3457500"/>
            <a:ext cx="531900" cy="0"/>
          </a:xfrm>
          <a:prstGeom prst="straightConnector1">
            <a:avLst/>
          </a:prstGeom>
          <a:noFill/>
          <a:ln w="9525" cap="flat" cmpd="sng">
            <a:solidFill>
              <a:srgbClr val="000000"/>
            </a:solidFill>
            <a:prstDash val="solid"/>
            <a:round/>
            <a:headEnd type="none" w="med" len="med"/>
            <a:tailEnd type="none" w="med" len="med"/>
          </a:ln>
        </p:spPr>
      </p:cxnSp>
      <p:cxnSp>
        <p:nvCxnSpPr>
          <p:cNvPr id="95" name="Google Shape;95;p18"/>
          <p:cNvCxnSpPr/>
          <p:nvPr/>
        </p:nvCxnSpPr>
        <p:spPr>
          <a:xfrm>
            <a:off x="9897550" y="5984550"/>
            <a:ext cx="531900" cy="0"/>
          </a:xfrm>
          <a:prstGeom prst="straightConnector1">
            <a:avLst/>
          </a:prstGeom>
          <a:noFill/>
          <a:ln w="9525" cap="flat" cmpd="sng">
            <a:solidFill>
              <a:srgbClr val="000000"/>
            </a:solidFill>
            <a:prstDash val="solid"/>
            <a:round/>
            <a:headEnd type="none" w="med" len="med"/>
            <a:tailEnd type="none" w="med" len="med"/>
          </a:ln>
        </p:spPr>
      </p:cxnSp>
      <p:sp>
        <p:nvSpPr>
          <p:cNvPr id="96" name="Google Shape;96;p18"/>
          <p:cNvSpPr txBox="1"/>
          <p:nvPr/>
        </p:nvSpPr>
        <p:spPr>
          <a:xfrm>
            <a:off x="9802550" y="3092075"/>
            <a:ext cx="2007900" cy="102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1 mile </a:t>
            </a:r>
            <a:endParaRPr>
              <a:latin typeface="Times New Roman"/>
              <a:ea typeface="Times New Roman"/>
              <a:cs typeface="Times New Roman"/>
              <a:sym typeface="Times New Roman"/>
            </a:endParaRPr>
          </a:p>
        </p:txBody>
      </p:sp>
      <p:sp>
        <p:nvSpPr>
          <p:cNvPr id="97" name="Google Shape;97;p18"/>
          <p:cNvSpPr txBox="1"/>
          <p:nvPr/>
        </p:nvSpPr>
        <p:spPr>
          <a:xfrm>
            <a:off x="9802550" y="5602225"/>
            <a:ext cx="9787500" cy="11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2000 ft.</a:t>
            </a:r>
            <a:endParaRPr>
              <a:latin typeface="Times New Roman"/>
              <a:ea typeface="Times New Roman"/>
              <a:cs typeface="Times New Roman"/>
              <a:sym typeface="Times New Roman"/>
            </a:endParaRPr>
          </a:p>
        </p:txBody>
      </p:sp>
      <p:cxnSp>
        <p:nvCxnSpPr>
          <p:cNvPr id="98" name="Google Shape;98;p18"/>
          <p:cNvCxnSpPr/>
          <p:nvPr/>
        </p:nvCxnSpPr>
        <p:spPr>
          <a:xfrm>
            <a:off x="2266175" y="2352200"/>
            <a:ext cx="24000" cy="381900"/>
          </a:xfrm>
          <a:prstGeom prst="straightConnector1">
            <a:avLst/>
          </a:prstGeom>
          <a:noFill/>
          <a:ln w="9525" cap="flat" cmpd="sng">
            <a:solidFill>
              <a:srgbClr val="000000"/>
            </a:solidFill>
            <a:prstDash val="solid"/>
            <a:round/>
            <a:headEnd type="none" w="med" len="med"/>
            <a:tailEnd type="triangle" w="med" len="med"/>
          </a:ln>
        </p:spPr>
      </p:cxnSp>
      <p:cxnSp>
        <p:nvCxnSpPr>
          <p:cNvPr id="99" name="Google Shape;99;p18"/>
          <p:cNvCxnSpPr/>
          <p:nvPr/>
        </p:nvCxnSpPr>
        <p:spPr>
          <a:xfrm>
            <a:off x="3558400" y="2195925"/>
            <a:ext cx="24000" cy="381900"/>
          </a:xfrm>
          <a:prstGeom prst="straightConnector1">
            <a:avLst/>
          </a:prstGeom>
          <a:noFill/>
          <a:ln w="9525" cap="flat" cmpd="sng">
            <a:solidFill>
              <a:srgbClr val="000000"/>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609600" y="483614"/>
            <a:ext cx="10972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latin typeface="Times New Roman"/>
                <a:ea typeface="Times New Roman"/>
                <a:cs typeface="Times New Roman"/>
                <a:sym typeface="Times New Roman"/>
              </a:rPr>
              <a:t>Functional Correlation Between Predator Escape and Mineral Properties </a:t>
            </a:r>
            <a:endParaRPr sz="3600">
              <a:latin typeface="Times New Roman"/>
              <a:ea typeface="Times New Roman"/>
              <a:cs typeface="Times New Roman"/>
              <a:sym typeface="Times New Roman"/>
            </a:endParaRPr>
          </a:p>
          <a:p>
            <a:pPr marL="0" lvl="0" indent="0" algn="ctr" rtl="0">
              <a:spcBef>
                <a:spcPts val="0"/>
              </a:spcBef>
              <a:spcAft>
                <a:spcPts val="0"/>
              </a:spcAft>
              <a:buNone/>
            </a:pPr>
            <a:endParaRPr>
              <a:latin typeface="Times New Roman"/>
              <a:ea typeface="Times New Roman"/>
              <a:cs typeface="Times New Roman"/>
              <a:sym typeface="Times New Roman"/>
            </a:endParaRPr>
          </a:p>
        </p:txBody>
      </p:sp>
      <p:pic>
        <p:nvPicPr>
          <p:cNvPr id="65" name="Google Shape;65;p15" descr="Screen Shot 2017-12-04 at 4.15.13 PM.png"/>
          <p:cNvPicPr preferRelativeResize="0"/>
          <p:nvPr/>
        </p:nvPicPr>
        <p:blipFill rotWithShape="1">
          <a:blip r:embed="rId3">
            <a:alphaModFix/>
          </a:blip>
          <a:srcRect/>
          <a:stretch/>
        </p:blipFill>
        <p:spPr>
          <a:xfrm>
            <a:off x="1307978" y="1417655"/>
            <a:ext cx="4125222" cy="4289820"/>
          </a:xfrm>
          <a:prstGeom prst="rect">
            <a:avLst/>
          </a:prstGeom>
          <a:noFill/>
          <a:ln>
            <a:noFill/>
          </a:ln>
        </p:spPr>
      </p:pic>
      <p:pic>
        <p:nvPicPr>
          <p:cNvPr id="66" name="Google Shape;66;p15" descr="Screen Shot 2017-12-04 at 4.15.27 PM.png"/>
          <p:cNvPicPr preferRelativeResize="0"/>
          <p:nvPr/>
        </p:nvPicPr>
        <p:blipFill rotWithShape="1">
          <a:blip r:embed="rId4">
            <a:alphaModFix/>
          </a:blip>
          <a:srcRect/>
          <a:stretch/>
        </p:blipFill>
        <p:spPr>
          <a:xfrm>
            <a:off x="6186925" y="1417650"/>
            <a:ext cx="4436200" cy="4289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232800" y="349050"/>
            <a:ext cx="5723700" cy="1713600"/>
          </a:xfrm>
          <a:prstGeom prst="rect">
            <a:avLst/>
          </a:prstGeom>
        </p:spPr>
        <p:txBody>
          <a:bodyPr spcFirstLastPara="1" wrap="square" lIns="91425" tIns="45700" rIns="91425" bIns="45700" anchor="b" anchorCtr="0">
            <a:noAutofit/>
          </a:bodyPr>
          <a:lstStyle/>
          <a:p>
            <a:pPr marL="0" lvl="0" indent="0" algn="l" rtl="0">
              <a:lnSpc>
                <a:spcPct val="115000"/>
              </a:lnSpc>
              <a:spcBef>
                <a:spcPts val="0"/>
              </a:spcBef>
              <a:spcAft>
                <a:spcPts val="1000"/>
              </a:spcAft>
              <a:buClr>
                <a:schemeClr val="dk1"/>
              </a:buClr>
              <a:buSzPts val="1100"/>
              <a:buFont typeface="Arial"/>
              <a:buNone/>
            </a:pPr>
            <a:r>
              <a:rPr lang="en-US" sz="3600" b="0">
                <a:solidFill>
                  <a:srgbClr val="222222"/>
                </a:solidFill>
                <a:highlight>
                  <a:srgbClr val="FFFFFF"/>
                </a:highlight>
                <a:latin typeface="Times New Roman"/>
                <a:ea typeface="Times New Roman"/>
                <a:cs typeface="Times New Roman"/>
                <a:sym typeface="Times New Roman"/>
              </a:rPr>
              <a:t>Correlation between ecology and functional performance</a:t>
            </a:r>
            <a:endParaRPr sz="3600" b="0">
              <a:latin typeface="Times New Roman"/>
              <a:ea typeface="Times New Roman"/>
              <a:cs typeface="Times New Roman"/>
              <a:sym typeface="Times New Roman"/>
            </a:endParaRPr>
          </a:p>
        </p:txBody>
      </p:sp>
      <p:pic>
        <p:nvPicPr>
          <p:cNvPr id="72" name="Google Shape;72;p16"/>
          <p:cNvPicPr preferRelativeResize="0"/>
          <p:nvPr/>
        </p:nvPicPr>
        <p:blipFill>
          <a:blip r:embed="rId3">
            <a:alphaModFix/>
          </a:blip>
          <a:stretch>
            <a:fillRect/>
          </a:stretch>
        </p:blipFill>
        <p:spPr>
          <a:xfrm>
            <a:off x="6273700" y="349050"/>
            <a:ext cx="4970080" cy="6005125"/>
          </a:xfrm>
          <a:prstGeom prst="rect">
            <a:avLst/>
          </a:prstGeom>
          <a:noFill/>
          <a:ln>
            <a:noFill/>
          </a:ln>
        </p:spPr>
      </p:pic>
      <p:sp>
        <p:nvSpPr>
          <p:cNvPr id="73" name="Google Shape;73;p16"/>
          <p:cNvSpPr txBox="1">
            <a:spLocks noGrp="1"/>
          </p:cNvSpPr>
          <p:nvPr>
            <p:ph type="body" idx="2"/>
          </p:nvPr>
        </p:nvSpPr>
        <p:spPr>
          <a:xfrm>
            <a:off x="609600" y="1963575"/>
            <a:ext cx="4970100" cy="3773700"/>
          </a:xfrm>
          <a:prstGeom prst="rect">
            <a:avLst/>
          </a:prstGeom>
        </p:spPr>
        <p:txBody>
          <a:bodyPr spcFirstLastPara="1" wrap="square" lIns="91425" tIns="45700" rIns="91425" bIns="45700" anchor="t" anchorCtr="0">
            <a:noAutofit/>
          </a:bodyPr>
          <a:lstStyle/>
          <a:p>
            <a:pPr marL="457200" lvl="0" indent="-342900" algn="l" rtl="0">
              <a:spcBef>
                <a:spcPts val="240"/>
              </a:spcBef>
              <a:spcAft>
                <a:spcPts val="0"/>
              </a:spcAft>
              <a:buSzPts val="1800"/>
              <a:buFont typeface="Times New Roman"/>
              <a:buAutoNum type="alphaUcPeriod"/>
            </a:pPr>
            <a:r>
              <a:rPr lang="en-US" sz="1800">
                <a:latin typeface="Times New Roman"/>
                <a:ea typeface="Times New Roman"/>
                <a:cs typeface="Times New Roman"/>
                <a:sym typeface="Times New Roman"/>
              </a:rPr>
              <a:t>Body length</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AutoNum type="alphaUcPeriod"/>
            </a:pPr>
            <a:r>
              <a:rPr lang="en-US" sz="1800">
                <a:latin typeface="Times New Roman"/>
                <a:ea typeface="Times New Roman"/>
                <a:cs typeface="Times New Roman"/>
                <a:sym typeface="Times New Roman"/>
              </a:rPr>
              <a:t>Head height</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AutoNum type="alphaUcPeriod"/>
            </a:pPr>
            <a:r>
              <a:rPr lang="en-US" sz="1800">
                <a:latin typeface="Times New Roman"/>
                <a:ea typeface="Times New Roman"/>
                <a:cs typeface="Times New Roman"/>
                <a:sym typeface="Times New Roman"/>
              </a:rPr>
              <a:t>1st dorsal fin base length </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AutoNum type="alphaUcPeriod"/>
            </a:pPr>
            <a:r>
              <a:rPr lang="en-US" sz="1800">
                <a:latin typeface="Times New Roman"/>
                <a:ea typeface="Times New Roman"/>
                <a:cs typeface="Times New Roman"/>
                <a:sym typeface="Times New Roman"/>
              </a:rPr>
              <a:t>2nd dorsal fin base length</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AutoNum type="alphaUcPeriod"/>
            </a:pPr>
            <a:r>
              <a:rPr lang="en-US" sz="1800">
                <a:latin typeface="Times New Roman"/>
                <a:ea typeface="Times New Roman"/>
                <a:cs typeface="Times New Roman"/>
                <a:sym typeface="Times New Roman"/>
              </a:rPr>
              <a:t>Caudal peduncle depth</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AutoNum type="alphaUcPeriod"/>
            </a:pPr>
            <a:r>
              <a:rPr lang="en-US" sz="1800">
                <a:latin typeface="Times New Roman"/>
                <a:ea typeface="Times New Roman"/>
                <a:cs typeface="Times New Roman"/>
                <a:sym typeface="Times New Roman"/>
              </a:rPr>
              <a:t>Caudal fin height </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AutoNum type="alphaUcPeriod"/>
            </a:pPr>
            <a:r>
              <a:rPr lang="en-US" sz="1800">
                <a:latin typeface="Times New Roman"/>
                <a:ea typeface="Times New Roman"/>
                <a:cs typeface="Times New Roman"/>
                <a:sym typeface="Times New Roman"/>
              </a:rPr>
              <a:t>Anal fin base length</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AutoNum type="alphaUcPeriod"/>
            </a:pPr>
            <a:r>
              <a:rPr lang="en-US" sz="1800">
                <a:latin typeface="Times New Roman"/>
                <a:ea typeface="Times New Roman"/>
                <a:cs typeface="Times New Roman"/>
                <a:sym typeface="Times New Roman"/>
              </a:rPr>
              <a:t>Pectoral fin base length</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AutoNum type="alphaUcPeriod"/>
            </a:pPr>
            <a:r>
              <a:rPr lang="en-US" sz="1800">
                <a:latin typeface="Times New Roman"/>
                <a:ea typeface="Times New Roman"/>
                <a:cs typeface="Times New Roman"/>
                <a:sym typeface="Times New Roman"/>
              </a:rPr>
              <a:t>Body depth </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AutoNum type="alphaUcPeriod"/>
            </a:pPr>
            <a:r>
              <a:rPr lang="en-US" sz="1800">
                <a:latin typeface="Times New Roman"/>
                <a:ea typeface="Times New Roman"/>
                <a:cs typeface="Times New Roman"/>
                <a:sym typeface="Times New Roman"/>
              </a:rPr>
              <a:t>Body width at head </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AutoNum type="alphaUcPeriod"/>
            </a:pPr>
            <a:r>
              <a:rPr lang="en-US" sz="1800">
                <a:latin typeface="Times New Roman"/>
                <a:ea typeface="Times New Roman"/>
                <a:cs typeface="Times New Roman"/>
                <a:sym typeface="Times New Roman"/>
              </a:rPr>
              <a:t>Body width at 2nd dorsal fin </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AutoNum type="alphaUcPeriod"/>
            </a:pPr>
            <a:r>
              <a:rPr lang="en-US" sz="1800">
                <a:latin typeface="Times New Roman"/>
                <a:ea typeface="Times New Roman"/>
                <a:cs typeface="Times New Roman"/>
                <a:sym typeface="Times New Roman"/>
              </a:rPr>
              <a:t>Body width at caudal peduncle</a:t>
            </a:r>
            <a:endParaRPr sz="1800">
              <a:latin typeface="Times New Roman"/>
              <a:ea typeface="Times New Roman"/>
              <a:cs typeface="Times New Roman"/>
              <a:sym typeface="Times New Roman"/>
            </a:endParaRPr>
          </a:p>
        </p:txBody>
      </p:sp>
      <p:sp>
        <p:nvSpPr>
          <p:cNvPr id="74" name="Google Shape;74;p16"/>
          <p:cNvSpPr txBox="1"/>
          <p:nvPr/>
        </p:nvSpPr>
        <p:spPr>
          <a:xfrm>
            <a:off x="6273700" y="85650"/>
            <a:ext cx="9787500" cy="11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a:ea typeface="Calibri"/>
                <a:cs typeface="Calibri"/>
                <a:sym typeface="Calibri"/>
              </a:rPr>
              <a:t>Lily Altenburg ‘19</a:t>
            </a:r>
            <a:endParaRPr dirty="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609603" y="273050"/>
            <a:ext cx="4011000" cy="1162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b="0">
                <a:latin typeface="Times New Roman"/>
                <a:ea typeface="Times New Roman"/>
                <a:cs typeface="Times New Roman"/>
                <a:sym typeface="Times New Roman"/>
              </a:rPr>
              <a:t>Hypothesis</a:t>
            </a:r>
            <a:endParaRPr sz="3600" b="0">
              <a:latin typeface="Times New Roman"/>
              <a:ea typeface="Times New Roman"/>
              <a:cs typeface="Times New Roman"/>
              <a:sym typeface="Times New Roman"/>
            </a:endParaRPr>
          </a:p>
        </p:txBody>
      </p:sp>
      <p:sp>
        <p:nvSpPr>
          <p:cNvPr id="80" name="Google Shape;80;p17"/>
          <p:cNvSpPr txBox="1">
            <a:spLocks noGrp="1"/>
          </p:cNvSpPr>
          <p:nvPr>
            <p:ph type="body" idx="2"/>
          </p:nvPr>
        </p:nvSpPr>
        <p:spPr>
          <a:xfrm>
            <a:off x="609603" y="1435103"/>
            <a:ext cx="4011000" cy="4691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US" sz="2400"/>
              <a:t>We hypothesized the fish specimen from Birch Lake (mining-influenced, 85 ppm calcium) have a higher calcium concentration than those fish in Balm Lake (spring fed, 250 ppm calcium).</a:t>
            </a:r>
            <a:endParaRPr sz="2400"/>
          </a:p>
          <a:p>
            <a:pPr marL="0" lvl="0" indent="0" algn="l" rtl="0">
              <a:spcBef>
                <a:spcPts val="280"/>
              </a:spcBef>
              <a:spcAft>
                <a:spcPts val="0"/>
              </a:spcAft>
              <a:buNone/>
            </a:pPr>
            <a:endParaRPr/>
          </a:p>
        </p:txBody>
      </p:sp>
      <p:pic>
        <p:nvPicPr>
          <p:cNvPr id="81" name="Google Shape;81;p17"/>
          <p:cNvPicPr preferRelativeResize="0"/>
          <p:nvPr/>
        </p:nvPicPr>
        <p:blipFill>
          <a:blip r:embed="rId3">
            <a:alphaModFix/>
          </a:blip>
          <a:stretch>
            <a:fillRect/>
          </a:stretch>
        </p:blipFill>
        <p:spPr>
          <a:xfrm>
            <a:off x="4866612" y="1565350"/>
            <a:ext cx="6615925" cy="3727275"/>
          </a:xfrm>
          <a:prstGeom prst="rect">
            <a:avLst/>
          </a:prstGeom>
          <a:noFill/>
          <a:ln>
            <a:noFill/>
          </a:ln>
        </p:spPr>
      </p:pic>
      <p:sp>
        <p:nvSpPr>
          <p:cNvPr id="82" name="Google Shape;82;p17"/>
          <p:cNvSpPr txBox="1"/>
          <p:nvPr/>
        </p:nvSpPr>
        <p:spPr>
          <a:xfrm>
            <a:off x="4866625" y="1565350"/>
            <a:ext cx="9787200" cy="11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Balm Lake: 250 ppm Ca</a:t>
            </a:r>
            <a:r>
              <a:rPr lang="en-US" baseline="30000">
                <a:latin typeface="Calibri"/>
                <a:ea typeface="Calibri"/>
                <a:cs typeface="Calibri"/>
                <a:sym typeface="Calibri"/>
              </a:rPr>
              <a:t>2+</a:t>
            </a:r>
            <a:endParaRPr baseline="30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523038" y="314864"/>
            <a:ext cx="10972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Times New Roman"/>
                <a:ea typeface="Times New Roman"/>
                <a:cs typeface="Times New Roman"/>
                <a:sym typeface="Times New Roman"/>
              </a:rPr>
              <a:t>Sample Dissection </a:t>
            </a:r>
            <a:endParaRPr>
              <a:latin typeface="Times New Roman"/>
              <a:ea typeface="Times New Roman"/>
              <a:cs typeface="Times New Roman"/>
              <a:sym typeface="Times New Roman"/>
            </a:endParaRPr>
          </a:p>
        </p:txBody>
      </p:sp>
      <p:pic>
        <p:nvPicPr>
          <p:cNvPr id="105" name="Google Shape;105;p19" descr="DSCN8659.jpg"/>
          <p:cNvPicPr preferRelativeResize="0"/>
          <p:nvPr/>
        </p:nvPicPr>
        <p:blipFill rotWithShape="1">
          <a:blip r:embed="rId3">
            <a:alphaModFix/>
          </a:blip>
          <a:srcRect l="21786" t="5325" r="10554" b="7521"/>
          <a:stretch/>
        </p:blipFill>
        <p:spPr>
          <a:xfrm>
            <a:off x="3958063" y="1608150"/>
            <a:ext cx="4102750" cy="3961950"/>
          </a:xfrm>
          <a:prstGeom prst="rect">
            <a:avLst/>
          </a:prstGeom>
          <a:noFill/>
          <a:ln>
            <a:noFill/>
          </a:ln>
        </p:spPr>
      </p:pic>
      <p:pic>
        <p:nvPicPr>
          <p:cNvPr id="106" name="Google Shape;106;p19"/>
          <p:cNvPicPr preferRelativeResize="0"/>
          <p:nvPr/>
        </p:nvPicPr>
        <p:blipFill rotWithShape="1">
          <a:blip r:embed="rId4">
            <a:alphaModFix/>
          </a:blip>
          <a:srcRect t="3539" b="3549"/>
          <a:stretch/>
        </p:blipFill>
        <p:spPr>
          <a:xfrm>
            <a:off x="355425" y="1608150"/>
            <a:ext cx="3142752" cy="3961954"/>
          </a:xfrm>
          <a:prstGeom prst="rect">
            <a:avLst/>
          </a:prstGeom>
          <a:noFill/>
          <a:ln>
            <a:noFill/>
          </a:ln>
        </p:spPr>
      </p:pic>
      <p:pic>
        <p:nvPicPr>
          <p:cNvPr id="107" name="Google Shape;107;p19"/>
          <p:cNvPicPr preferRelativeResize="0"/>
          <p:nvPr/>
        </p:nvPicPr>
        <p:blipFill rotWithShape="1">
          <a:blip r:embed="rId5">
            <a:alphaModFix/>
          </a:blip>
          <a:srcRect t="4538" b="907"/>
          <a:stretch/>
        </p:blipFill>
        <p:spPr>
          <a:xfrm>
            <a:off x="8520700" y="1608150"/>
            <a:ext cx="3142752" cy="3961954"/>
          </a:xfrm>
          <a:prstGeom prst="rect">
            <a:avLst/>
          </a:prstGeom>
          <a:noFill/>
          <a:ln>
            <a:noFill/>
          </a:ln>
        </p:spPr>
      </p:pic>
      <p:cxnSp>
        <p:nvCxnSpPr>
          <p:cNvPr id="108" name="Google Shape;108;p19"/>
          <p:cNvCxnSpPr/>
          <p:nvPr/>
        </p:nvCxnSpPr>
        <p:spPr>
          <a:xfrm flipH="1">
            <a:off x="1594925" y="3077075"/>
            <a:ext cx="905100" cy="20100"/>
          </a:xfrm>
          <a:prstGeom prst="straightConnector1">
            <a:avLst/>
          </a:prstGeom>
          <a:noFill/>
          <a:ln w="38100" cap="flat" cmpd="sng">
            <a:solidFill>
              <a:srgbClr val="000000"/>
            </a:solidFill>
            <a:prstDash val="solid"/>
            <a:round/>
            <a:headEnd type="none" w="med" len="med"/>
            <a:tailEnd type="none" w="med" len="med"/>
          </a:ln>
        </p:spPr>
      </p:cxnSp>
      <p:cxnSp>
        <p:nvCxnSpPr>
          <p:cNvPr id="109" name="Google Shape;109;p19"/>
          <p:cNvCxnSpPr/>
          <p:nvPr/>
        </p:nvCxnSpPr>
        <p:spPr>
          <a:xfrm>
            <a:off x="2726650" y="3330000"/>
            <a:ext cx="8400" cy="953700"/>
          </a:xfrm>
          <a:prstGeom prst="straightConnector1">
            <a:avLst/>
          </a:prstGeom>
          <a:noFill/>
          <a:ln w="38100" cap="flat" cmpd="sng">
            <a:solidFill>
              <a:srgbClr val="000000"/>
            </a:solidFill>
            <a:prstDash val="solid"/>
            <a:round/>
            <a:headEnd type="none" w="med" len="med"/>
            <a:tailEnd type="none" w="med" len="med"/>
          </a:ln>
        </p:spPr>
      </p:cxnSp>
      <p:sp>
        <p:nvSpPr>
          <p:cNvPr id="110" name="Google Shape;110;p19"/>
          <p:cNvSpPr txBox="1"/>
          <p:nvPr/>
        </p:nvSpPr>
        <p:spPr>
          <a:xfrm>
            <a:off x="1713750" y="2735175"/>
            <a:ext cx="9782100" cy="11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2 cm</a:t>
            </a:r>
            <a:endParaRPr>
              <a:latin typeface="Times New Roman"/>
              <a:ea typeface="Times New Roman"/>
              <a:cs typeface="Times New Roman"/>
              <a:sym typeface="Times New Roman"/>
            </a:endParaRPr>
          </a:p>
        </p:txBody>
      </p:sp>
      <p:sp>
        <p:nvSpPr>
          <p:cNvPr id="111" name="Google Shape;111;p19"/>
          <p:cNvSpPr txBox="1"/>
          <p:nvPr/>
        </p:nvSpPr>
        <p:spPr>
          <a:xfrm rot="5400000">
            <a:off x="-2361325" y="7831450"/>
            <a:ext cx="9782100" cy="11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2 cm</a:t>
            </a:r>
            <a:endParaRPr>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609600" y="274639"/>
            <a:ext cx="10972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Times New Roman"/>
                <a:ea typeface="Times New Roman"/>
                <a:cs typeface="Times New Roman"/>
                <a:sym typeface="Times New Roman"/>
              </a:rPr>
              <a:t>Sample Preparation </a:t>
            </a:r>
            <a:endParaRPr>
              <a:latin typeface="Times New Roman"/>
              <a:ea typeface="Times New Roman"/>
              <a:cs typeface="Times New Roman"/>
              <a:sym typeface="Times New Roman"/>
            </a:endParaRPr>
          </a:p>
        </p:txBody>
      </p:sp>
      <p:sp>
        <p:nvSpPr>
          <p:cNvPr id="117" name="Google Shape;117;p20"/>
          <p:cNvSpPr txBox="1">
            <a:spLocks noGrp="1"/>
          </p:cNvSpPr>
          <p:nvPr>
            <p:ph type="body" idx="1"/>
          </p:nvPr>
        </p:nvSpPr>
        <p:spPr>
          <a:xfrm>
            <a:off x="609600" y="1600202"/>
            <a:ext cx="10972800" cy="4526100"/>
          </a:xfrm>
          <a:prstGeom prst="rect">
            <a:avLst/>
          </a:prstGeom>
        </p:spPr>
        <p:txBody>
          <a:bodyPr spcFirstLastPara="1" wrap="square" lIns="91425" tIns="45700" rIns="91425" bIns="45700" anchor="t" anchorCtr="0">
            <a:noAutofit/>
          </a:bodyPr>
          <a:lstStyle/>
          <a:p>
            <a:pPr marL="457200" lvl="0" indent="-419100" algn="l" rtl="0">
              <a:spcBef>
                <a:spcPts val="360"/>
              </a:spcBef>
              <a:spcAft>
                <a:spcPts val="0"/>
              </a:spcAft>
              <a:buSzPts val="3000"/>
              <a:buFont typeface="Times New Roman"/>
              <a:buChar char="•"/>
            </a:pPr>
            <a:r>
              <a:rPr lang="en-US" sz="3000">
                <a:latin typeface="Times New Roman"/>
                <a:ea typeface="Times New Roman"/>
                <a:cs typeface="Times New Roman"/>
                <a:sym typeface="Times New Roman"/>
              </a:rPr>
              <a:t>Nitric acid predigestion </a:t>
            </a:r>
            <a:endParaRPr sz="3000">
              <a:latin typeface="Times New Roman"/>
              <a:ea typeface="Times New Roman"/>
              <a:cs typeface="Times New Roman"/>
              <a:sym typeface="Times New Roman"/>
            </a:endParaRPr>
          </a:p>
          <a:p>
            <a:pPr marL="457200" lvl="0" indent="-419100" algn="l" rtl="0">
              <a:spcBef>
                <a:spcPts val="0"/>
              </a:spcBef>
              <a:spcAft>
                <a:spcPts val="0"/>
              </a:spcAft>
              <a:buSzPts val="3000"/>
              <a:buFont typeface="Times New Roman"/>
              <a:buChar char="•"/>
            </a:pPr>
            <a:r>
              <a:rPr lang="en-US" sz="3000">
                <a:latin typeface="Times New Roman"/>
                <a:ea typeface="Times New Roman"/>
                <a:cs typeface="Times New Roman"/>
                <a:sym typeface="Times New Roman"/>
              </a:rPr>
              <a:t>MARS 5 microwave digestion </a:t>
            </a:r>
            <a:endParaRPr sz="3000">
              <a:latin typeface="Times New Roman"/>
              <a:ea typeface="Times New Roman"/>
              <a:cs typeface="Times New Roman"/>
              <a:sym typeface="Times New Roman"/>
            </a:endParaRPr>
          </a:p>
          <a:p>
            <a:pPr marL="457200" lvl="0" indent="0" algn="l" rtl="0">
              <a:spcBef>
                <a:spcPts val="360"/>
              </a:spcBef>
              <a:spcAft>
                <a:spcPts val="0"/>
              </a:spcAft>
              <a:buNone/>
            </a:pPr>
            <a:endParaRPr sz="3000">
              <a:latin typeface="Times New Roman"/>
              <a:ea typeface="Times New Roman"/>
              <a:cs typeface="Times New Roman"/>
              <a:sym typeface="Times New Roman"/>
            </a:endParaRPr>
          </a:p>
        </p:txBody>
      </p:sp>
      <p:pic>
        <p:nvPicPr>
          <p:cNvPr id="118" name="Google Shape;118;p20" descr="IMG_4553.jpg"/>
          <p:cNvPicPr preferRelativeResize="0"/>
          <p:nvPr/>
        </p:nvPicPr>
        <p:blipFill rotWithShape="1">
          <a:blip r:embed="rId3">
            <a:alphaModFix/>
          </a:blip>
          <a:srcRect l="12069" r="9456"/>
          <a:stretch/>
        </p:blipFill>
        <p:spPr>
          <a:xfrm rot="5400000">
            <a:off x="152225" y="3287700"/>
            <a:ext cx="2838600" cy="2838600"/>
          </a:xfrm>
          <a:prstGeom prst="rect">
            <a:avLst/>
          </a:prstGeom>
          <a:noFill/>
          <a:ln>
            <a:noFill/>
          </a:ln>
        </p:spPr>
      </p:pic>
      <p:pic>
        <p:nvPicPr>
          <p:cNvPr id="119" name="Google Shape;119;p20" descr="IMG_4554.jpg"/>
          <p:cNvPicPr preferRelativeResize="0"/>
          <p:nvPr/>
        </p:nvPicPr>
        <p:blipFill rotWithShape="1">
          <a:blip r:embed="rId4">
            <a:alphaModFix/>
          </a:blip>
          <a:srcRect t="13338" b="13331"/>
          <a:stretch/>
        </p:blipFill>
        <p:spPr>
          <a:xfrm>
            <a:off x="6877981" y="3287700"/>
            <a:ext cx="5161500" cy="2838600"/>
          </a:xfrm>
          <a:prstGeom prst="rect">
            <a:avLst/>
          </a:prstGeom>
          <a:noFill/>
          <a:ln>
            <a:noFill/>
          </a:ln>
        </p:spPr>
      </p:pic>
      <p:pic>
        <p:nvPicPr>
          <p:cNvPr id="120" name="Google Shape;120;p20" descr="IMG_4558.jpg"/>
          <p:cNvPicPr preferRelativeResize="0"/>
          <p:nvPr/>
        </p:nvPicPr>
        <p:blipFill rotWithShape="1">
          <a:blip r:embed="rId5">
            <a:alphaModFix/>
          </a:blip>
          <a:srcRect l="13870" t="-230" r="21346" b="230"/>
          <a:stretch/>
        </p:blipFill>
        <p:spPr>
          <a:xfrm rot="5400000">
            <a:off x="3516462" y="3173475"/>
            <a:ext cx="2835900" cy="3067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609600" y="274639"/>
            <a:ext cx="10972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Times New Roman"/>
                <a:ea typeface="Times New Roman"/>
                <a:cs typeface="Times New Roman"/>
                <a:sym typeface="Times New Roman"/>
              </a:rPr>
              <a:t>MP-AES Analysis </a:t>
            </a:r>
            <a:endParaRPr>
              <a:latin typeface="Times New Roman"/>
              <a:ea typeface="Times New Roman"/>
              <a:cs typeface="Times New Roman"/>
              <a:sym typeface="Times New Roman"/>
            </a:endParaRPr>
          </a:p>
        </p:txBody>
      </p:sp>
      <p:sp>
        <p:nvSpPr>
          <p:cNvPr id="126" name="Google Shape;126;p21"/>
          <p:cNvSpPr txBox="1">
            <a:spLocks noGrp="1"/>
          </p:cNvSpPr>
          <p:nvPr>
            <p:ph type="body" idx="1"/>
          </p:nvPr>
        </p:nvSpPr>
        <p:spPr>
          <a:xfrm>
            <a:off x="609600" y="1600202"/>
            <a:ext cx="10972800" cy="45261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Font typeface="Times New Roman"/>
              <a:buChar char="•"/>
            </a:pPr>
            <a:r>
              <a:rPr lang="en-US" dirty="0">
                <a:latin typeface="Times New Roman"/>
                <a:ea typeface="Times New Roman"/>
                <a:cs typeface="Times New Roman"/>
                <a:sym typeface="Times New Roman"/>
              </a:rPr>
              <a:t>Dilution factors of 5, 10, 25, 50, and 100 fold</a:t>
            </a:r>
            <a:endParaRPr dirty="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US" dirty="0">
                <a:latin typeface="Times New Roman"/>
                <a:ea typeface="Times New Roman"/>
                <a:cs typeface="Times New Roman"/>
                <a:sym typeface="Times New Roman"/>
              </a:rPr>
              <a:t>Calibration standards of 2, 4, 5, 10, 15 ppm Ca</a:t>
            </a:r>
            <a:endParaRPr baseline="30000" dirty="0">
              <a:latin typeface="Times New Roman"/>
              <a:ea typeface="Times New Roman"/>
              <a:cs typeface="Times New Roman"/>
              <a:sym typeface="Times New Roman"/>
            </a:endParaRPr>
          </a:p>
        </p:txBody>
      </p:sp>
      <p:pic>
        <p:nvPicPr>
          <p:cNvPr id="127" name="Google Shape;127;p21"/>
          <p:cNvPicPr preferRelativeResize="0"/>
          <p:nvPr/>
        </p:nvPicPr>
        <p:blipFill>
          <a:blip r:embed="rId3">
            <a:alphaModFix/>
          </a:blip>
          <a:stretch>
            <a:fillRect/>
          </a:stretch>
        </p:blipFill>
        <p:spPr>
          <a:xfrm>
            <a:off x="1676400" y="3224225"/>
            <a:ext cx="3752852" cy="2814624"/>
          </a:xfrm>
          <a:prstGeom prst="rect">
            <a:avLst/>
          </a:prstGeom>
          <a:noFill/>
          <a:ln>
            <a:noFill/>
          </a:ln>
        </p:spPr>
      </p:pic>
      <p:pic>
        <p:nvPicPr>
          <p:cNvPr id="128" name="Google Shape;128;p21"/>
          <p:cNvPicPr preferRelativeResize="0"/>
          <p:nvPr/>
        </p:nvPicPr>
        <p:blipFill>
          <a:blip r:embed="rId4">
            <a:alphaModFix/>
          </a:blip>
          <a:stretch>
            <a:fillRect/>
          </a:stretch>
        </p:blipFill>
        <p:spPr>
          <a:xfrm>
            <a:off x="6429375" y="3180500"/>
            <a:ext cx="3485561" cy="2902075"/>
          </a:xfrm>
          <a:prstGeom prst="rect">
            <a:avLst/>
          </a:prstGeom>
          <a:noFill/>
          <a:ln>
            <a:noFill/>
          </a:ln>
        </p:spPr>
      </p:pic>
    </p:spTree>
  </p:cSld>
  <p:clrMapOvr>
    <a:masterClrMapping/>
  </p:clrMapOvr>
</p:sld>
</file>

<file path=ppt/theme/theme1.xml><?xml version="1.0" encoding="utf-8"?>
<a:theme xmlns:a="http://schemas.openxmlformats.org/drawingml/2006/main" name="LC Basic template 2015">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1292</TotalTime>
  <Words>1420</Words>
  <Application>Microsoft Office PowerPoint</Application>
  <PresentationFormat>Widescreen</PresentationFormat>
  <Paragraphs>109</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LC Basic template 2015</vt:lpstr>
      <vt:lpstr>Mobilization of Calcium Across Mineralized Tissues in Yellow Perch, Perca flavescens </vt:lpstr>
      <vt:lpstr>Introduction </vt:lpstr>
      <vt:lpstr>Study Cites  </vt:lpstr>
      <vt:lpstr>Functional Correlation Between Predator Escape and Mineral Properties  </vt:lpstr>
      <vt:lpstr>Correlation between ecology and functional performance</vt:lpstr>
      <vt:lpstr>Hypothesis</vt:lpstr>
      <vt:lpstr>Sample Dissection </vt:lpstr>
      <vt:lpstr>Sample Preparation </vt:lpstr>
      <vt:lpstr>MP-AES Analysis </vt:lpstr>
      <vt:lpstr>Results </vt:lpstr>
      <vt:lpstr>Discussion </vt:lpstr>
      <vt:lpstr>References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Mobilization of Calcium Across Mineralized Tissues in Yellow Perch, Perca Flavescens </dc:title>
  <dc:creator>Taylor Bopp</dc:creator>
  <cp:lastModifiedBy>Taylor ` Bopp</cp:lastModifiedBy>
  <cp:revision>16</cp:revision>
  <dcterms:modified xsi:type="dcterms:W3CDTF">2019-04-09T19:42:31Z</dcterms:modified>
</cp:coreProperties>
</file>