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168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1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8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28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17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87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20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76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26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0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6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8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4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1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2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2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3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72C8F4D-190C-4804-8A39-851B9C17E193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6C72704-8B19-46FA-A728-BBE0AFA92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14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9974" y="1820140"/>
            <a:ext cx="4866861" cy="164149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Comparison of Head Impact Mechanisms and </a:t>
            </a:r>
            <a:br>
              <a:rPr lang="en-US" sz="5400" dirty="0" smtClean="0"/>
            </a:br>
            <a:r>
              <a:rPr lang="en-US" sz="5400" dirty="0" smtClean="0"/>
              <a:t>Type of Play for Women’s Lacrosse Over 4 Years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7974" y="5264757"/>
            <a:ext cx="9144000" cy="754025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Jessica E. Riquelme, ATS</a:t>
            </a:r>
          </a:p>
          <a:p>
            <a:r>
              <a:rPr lang="en-US" sz="11200" dirty="0" smtClean="0"/>
              <a:t>Debbie A. </a:t>
            </a:r>
            <a:r>
              <a:rPr lang="en-US" sz="11200" dirty="0" err="1" smtClean="0"/>
              <a:t>Bradney</a:t>
            </a:r>
            <a:r>
              <a:rPr lang="en-US" sz="11200" dirty="0" smtClean="0"/>
              <a:t>, DPE, ATC</a:t>
            </a:r>
          </a:p>
          <a:p>
            <a:r>
              <a:rPr lang="en-US" sz="11200" dirty="0" smtClean="0"/>
              <a:t>Katherine M. Breedlove, PhD, ATC</a:t>
            </a:r>
          </a:p>
          <a:p>
            <a:r>
              <a:rPr lang="en-US" sz="11200" dirty="0" smtClean="0"/>
              <a:t>Thomas G. Bowman, PhD, ATC</a:t>
            </a:r>
            <a:endParaRPr lang="en-US" sz="11200" dirty="0"/>
          </a:p>
        </p:txBody>
      </p:sp>
    </p:spTree>
    <p:extLst>
      <p:ext uri="{BB962C8B-B14F-4D97-AF65-F5344CB8AC3E}">
        <p14:creationId xmlns:p14="http://schemas.microsoft.com/office/powerpoint/2010/main" val="36446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to potential negative health consequences studying head impacts in sport is an important step to develop effective prevention strategies </a:t>
            </a:r>
          </a:p>
          <a:p>
            <a:r>
              <a:rPr lang="en-US" dirty="0" smtClean="0"/>
              <a:t>Women’s Lacrosse participation numbers have doubled in the past ten years (Crisco 2010)</a:t>
            </a:r>
          </a:p>
          <a:p>
            <a:r>
              <a:rPr lang="en-US" dirty="0" smtClean="0"/>
              <a:t>Minimal studies have examined head impacts in women’s lacrosse (Multiple Authors)</a:t>
            </a:r>
            <a:endParaRPr lang="en-US" dirty="0" smtClean="0"/>
          </a:p>
          <a:p>
            <a:r>
              <a:rPr lang="en-US" dirty="0" smtClean="0"/>
              <a:t>One study had women’s lacrosse at the 3</a:t>
            </a:r>
            <a:r>
              <a:rPr lang="en-US" baseline="30000" dirty="0" smtClean="0"/>
              <a:t>rd</a:t>
            </a:r>
            <a:r>
              <a:rPr lang="en-US" dirty="0" smtClean="0"/>
              <a:t> highest concussion rate out of 8 collegiate women’s sports over a 16 year study (</a:t>
            </a:r>
            <a:r>
              <a:rPr lang="en-US" dirty="0" err="1" smtClean="0"/>
              <a:t>Hootman</a:t>
            </a:r>
            <a:r>
              <a:rPr lang="en-US" dirty="0" smtClean="0"/>
              <a:t> 2007) </a:t>
            </a:r>
          </a:p>
        </p:txBody>
      </p:sp>
    </p:spTree>
    <p:extLst>
      <p:ext uri="{BB962C8B-B14F-4D97-AF65-F5344CB8AC3E}">
        <p14:creationId xmlns:p14="http://schemas.microsoft.com/office/powerpoint/2010/main" val="24959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Yet athletes are only required to wear minimal protective equipment (Multiple Authors)</a:t>
            </a:r>
          </a:p>
          <a:p>
            <a:r>
              <a:rPr lang="en-US" dirty="0" smtClean="0"/>
              <a:t>Mechanisms like stick slashing or intentional body contact are not permitted (</a:t>
            </a:r>
            <a:r>
              <a:rPr lang="en-US" dirty="0" err="1" smtClean="0"/>
              <a:t>Putukian</a:t>
            </a:r>
            <a:r>
              <a:rPr lang="en-US" dirty="0" smtClean="0"/>
              <a:t> 2014, Le 2018)</a:t>
            </a:r>
          </a:p>
          <a:p>
            <a:r>
              <a:rPr lang="en-US" dirty="0" smtClean="0"/>
              <a:t>These mechanisms can change magnitude and frequency of head impact outcomes</a:t>
            </a:r>
          </a:p>
          <a:p>
            <a:r>
              <a:rPr lang="en-US" dirty="0" smtClean="0"/>
              <a:t>Examination of type of play characteristics can determine what play occurred when there were impacts to the 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4043"/>
            <a:ext cx="10515600" cy="4351338"/>
          </a:xfrm>
        </p:spPr>
        <p:txBody>
          <a:bodyPr/>
          <a:lstStyle/>
          <a:p>
            <a:r>
              <a:rPr lang="en-US" dirty="0" smtClean="0"/>
              <a:t>Participants</a:t>
            </a:r>
          </a:p>
          <a:p>
            <a:pPr lvl="1"/>
            <a:r>
              <a:rPr lang="en-US" dirty="0" smtClean="0"/>
              <a:t>29 NCAA Division III women’s lacrosse athletes</a:t>
            </a:r>
          </a:p>
          <a:p>
            <a:r>
              <a:rPr lang="en-US" dirty="0" smtClean="0"/>
              <a:t>Data collection: </a:t>
            </a:r>
          </a:p>
          <a:p>
            <a:pPr lvl="1"/>
            <a:r>
              <a:rPr lang="en-US" dirty="0" smtClean="0"/>
              <a:t>All participants wore </a:t>
            </a:r>
            <a:r>
              <a:rPr lang="en-US" dirty="0" err="1" smtClean="0"/>
              <a:t>xPatch</a:t>
            </a:r>
            <a:r>
              <a:rPr lang="en-US" dirty="0" smtClean="0"/>
              <a:t> sensors (Figure 1) which were applied every game and practice from 2015-2018</a:t>
            </a:r>
          </a:p>
          <a:p>
            <a:pPr lvl="1"/>
            <a:r>
              <a:rPr lang="en-US" dirty="0" smtClean="0"/>
              <a:t>Sensors collected peak linear (g) and rotational (deg/sec2) accelerations of all head impacts</a:t>
            </a:r>
          </a:p>
          <a:p>
            <a:pPr lvl="1"/>
            <a:r>
              <a:rPr lang="en-US" dirty="0" smtClean="0"/>
              <a:t>Date and time stamped video recordings were used to verify all head impacts</a:t>
            </a:r>
            <a:endParaRPr lang="en-US" dirty="0"/>
          </a:p>
        </p:txBody>
      </p:sp>
      <p:pic>
        <p:nvPicPr>
          <p:cNvPr id="1026" name="Picture 2" descr="https://lh6.googleusercontent.com/T986NzLH5x8sjxyEAsVHA43aIgIWj0kWEHR1tK75Wwj8nko-xM-JVmdqfjSZaFH5a3PaCCAaWqMR8O5CglyGLtAfHcbrAPCgLgaqNsdvsbZ99SswcfQ_pIsSPNRfcMyxQI3oIQ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508" y="365125"/>
            <a:ext cx="2344248" cy="289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140261" y="2952258"/>
            <a:ext cx="2051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Figure 1. </a:t>
            </a:r>
            <a:r>
              <a:rPr lang="en-US" sz="1400" b="1" dirty="0" err="1" smtClean="0"/>
              <a:t>xPatch</a:t>
            </a:r>
            <a:r>
              <a:rPr lang="en-US" sz="1400" b="1" dirty="0" smtClean="0"/>
              <a:t> sensor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6622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0923" y="1715274"/>
            <a:ext cx="5811078" cy="349282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60530"/>
            <a:ext cx="6380923" cy="354757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-2" y="5208103"/>
            <a:ext cx="63491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Figure 2. Standard deviation and means of head impact PLA magnitudes.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6349151" y="5208103"/>
            <a:ext cx="58428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Figure 3. Standard deviation and means of head impact PRA magnitudes.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94" y="2329478"/>
            <a:ext cx="5979802" cy="35942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4705" y="2329477"/>
            <a:ext cx="5979802" cy="35942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40557" y="5923720"/>
            <a:ext cx="5508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Figure 5. Pie chart of frequencies in head impact type of play.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242674" y="5923720"/>
            <a:ext cx="53641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Figure 4. Pie chart of frequencies in head impact mechanism.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846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rules in women’s lacrosse only allows incidental player-player contact (Lincoln, 2007)</a:t>
            </a:r>
          </a:p>
          <a:p>
            <a:r>
              <a:rPr lang="en-US" dirty="0" smtClean="0"/>
              <a:t>Yet it is highly ranked in concussion rates when compared to other women’s sports (</a:t>
            </a:r>
            <a:r>
              <a:rPr lang="en-US" dirty="0" err="1" smtClean="0"/>
              <a:t>Hootman</a:t>
            </a:r>
            <a:r>
              <a:rPr lang="en-US" dirty="0" smtClean="0"/>
              <a:t>, 2007)</a:t>
            </a:r>
          </a:p>
          <a:p>
            <a:r>
              <a:rPr lang="en-US" dirty="0" smtClean="0"/>
              <a:t>Our research found two main contributing factors altering magnitude and frequency were mechanism and type of play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32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Sustaining head impacts by way of stick to head mechanism while playing defense is most probable</a:t>
            </a:r>
          </a:p>
          <a:p>
            <a:r>
              <a:rPr lang="en-US" dirty="0" smtClean="0"/>
              <a:t>Stick to head contacts are illegal, yet occurred most often</a:t>
            </a:r>
          </a:p>
          <a:p>
            <a:r>
              <a:rPr lang="en-US" dirty="0" smtClean="0"/>
              <a:t>Efforts to enforce the rules should be focused 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8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983"/>
            <a:ext cx="10515600" cy="132556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9520"/>
            <a:ext cx="10515600" cy="550945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Caswell SV, Lincoln AE, </a:t>
            </a:r>
            <a:r>
              <a:rPr lang="en-US" dirty="0" err="1" smtClean="0"/>
              <a:t>Almquist</a:t>
            </a:r>
            <a:r>
              <a:rPr lang="en-US" dirty="0" smtClean="0"/>
              <a:t> JL, Dunn RE, Hinton RY. Video incident analysis of head injuries in high school girls’ lacrosse. Am J Sport Med. 2012;40(4):756-762.</a:t>
            </a:r>
          </a:p>
          <a:p>
            <a:r>
              <a:rPr lang="en-US" dirty="0" err="1" smtClean="0"/>
              <a:t>Putukian</a:t>
            </a:r>
            <a:r>
              <a:rPr lang="en-US" dirty="0" smtClean="0"/>
              <a:t> M, Lincoln AE, Crisco JJ. Sports-specific issues in men’s and women’s lacrosse. </a:t>
            </a:r>
            <a:r>
              <a:rPr lang="en-US" dirty="0" err="1" smtClean="0"/>
              <a:t>Curr</a:t>
            </a:r>
            <a:r>
              <a:rPr lang="en-US" dirty="0" smtClean="0"/>
              <a:t> Sports Med Rep. 2014;13(5):334-340.</a:t>
            </a:r>
          </a:p>
          <a:p>
            <a:r>
              <a:rPr lang="en-US" dirty="0" smtClean="0"/>
              <a:t>Le RK, Saunders TD, Breedlove KM, </a:t>
            </a:r>
            <a:r>
              <a:rPr lang="en-US" dirty="0" err="1" smtClean="0"/>
              <a:t>Bradney</a:t>
            </a:r>
            <a:r>
              <a:rPr lang="en-US" dirty="0" smtClean="0"/>
              <a:t> DA, Lucas JM, Bowman TG. Differences in the mechanism of head impacts measured between men’s and women’s intercollegiate lacrosse athletes. </a:t>
            </a:r>
            <a:r>
              <a:rPr lang="en-US" dirty="0" err="1" smtClean="0"/>
              <a:t>Orthop</a:t>
            </a:r>
            <a:r>
              <a:rPr lang="en-US" dirty="0" smtClean="0"/>
              <a:t> J Sport Med. 2018;6(11):1-7.</a:t>
            </a:r>
          </a:p>
          <a:p>
            <a:r>
              <a:rPr lang="en-US" dirty="0"/>
              <a:t>Caswell SV, Lincoln AE, Stone H, </a:t>
            </a:r>
            <a:r>
              <a:rPr lang="en-US" dirty="0" err="1"/>
              <a:t>Kelshaw</a:t>
            </a:r>
            <a:r>
              <a:rPr lang="en-US" dirty="0"/>
              <a:t> P, </a:t>
            </a:r>
            <a:r>
              <a:rPr lang="en-US" dirty="0" err="1"/>
              <a:t>Putukian</a:t>
            </a:r>
            <a:r>
              <a:rPr lang="en-US" dirty="0"/>
              <a:t> M, Hepburn L, Higgins M, Cortes N. Characterizing verified head impacts in high school girls’ lacrosse. </a:t>
            </a:r>
            <a:r>
              <a:rPr lang="en-US" i="1" dirty="0"/>
              <a:t>Am J Sport Med. </a:t>
            </a:r>
            <a:r>
              <a:rPr lang="en-US" dirty="0"/>
              <a:t>2017;45(14):3374-3381</a:t>
            </a:r>
            <a:r>
              <a:rPr lang="en-US" dirty="0" smtClean="0"/>
              <a:t>.</a:t>
            </a:r>
          </a:p>
          <a:p>
            <a:r>
              <a:rPr lang="en-US" dirty="0" err="1"/>
              <a:t>Hootman</a:t>
            </a:r>
            <a:r>
              <a:rPr lang="en-US" dirty="0"/>
              <a:t> JM, Dick R, </a:t>
            </a:r>
            <a:r>
              <a:rPr lang="en-US" dirty="0" err="1"/>
              <a:t>Agel</a:t>
            </a:r>
            <a:r>
              <a:rPr lang="en-US" dirty="0"/>
              <a:t> J. Epidemiology of collegiate injuries for 15 sports: summary and recommendations for injury prevention initiatives. </a:t>
            </a:r>
            <a:r>
              <a:rPr lang="en-US" i="1" dirty="0"/>
              <a:t>J </a:t>
            </a:r>
            <a:r>
              <a:rPr lang="en-US" i="1" dirty="0" err="1"/>
              <a:t>Athl</a:t>
            </a:r>
            <a:r>
              <a:rPr lang="en-US" i="1" dirty="0"/>
              <a:t> Train. </a:t>
            </a:r>
            <a:r>
              <a:rPr lang="en-US" dirty="0"/>
              <a:t>2007;42(2):331-319.</a:t>
            </a:r>
          </a:p>
          <a:p>
            <a:r>
              <a:rPr lang="en-US" dirty="0" smtClean="0"/>
              <a:t>Crisco </a:t>
            </a:r>
            <a:r>
              <a:rPr lang="en-US" dirty="0"/>
              <a:t>JJ, Fiore R, Beckwith JG, Chu JJ, </a:t>
            </a:r>
            <a:r>
              <a:rPr lang="en-US" dirty="0" err="1"/>
              <a:t>Brolinson</a:t>
            </a:r>
            <a:r>
              <a:rPr lang="en-US" dirty="0"/>
              <a:t> PG, Duma S, McAllister TW, </a:t>
            </a:r>
            <a:r>
              <a:rPr lang="en-US" dirty="0" err="1"/>
              <a:t>Duhaime</a:t>
            </a:r>
            <a:r>
              <a:rPr lang="en-US" dirty="0"/>
              <a:t> AC, Greenwald RM. Frequency and location of head impact exposures in individual collegiate football players. </a:t>
            </a:r>
            <a:r>
              <a:rPr lang="en-US" i="1" dirty="0"/>
              <a:t>J </a:t>
            </a:r>
            <a:r>
              <a:rPr lang="en-US" i="1" dirty="0" err="1"/>
              <a:t>Athl</a:t>
            </a:r>
            <a:r>
              <a:rPr lang="en-US" i="1" dirty="0"/>
              <a:t> Train. </a:t>
            </a:r>
            <a:r>
              <a:rPr lang="en-US" dirty="0"/>
              <a:t>2010;45(6):549-559</a:t>
            </a:r>
            <a:r>
              <a:rPr lang="en-US" dirty="0" smtClean="0"/>
              <a:t>.</a:t>
            </a:r>
          </a:p>
          <a:p>
            <a:r>
              <a:rPr lang="en-US" dirty="0"/>
              <a:t>Clack JM, </a:t>
            </a:r>
            <a:r>
              <a:rPr lang="en-US" dirty="0" err="1"/>
              <a:t>Hoshizaki</a:t>
            </a:r>
            <a:r>
              <a:rPr lang="en-US" dirty="0"/>
              <a:t> TB. The ability of men’s lacrosse helmets to reduce the dynamic impact response for different striking techniques in women’s field lacrosse. </a:t>
            </a:r>
            <a:r>
              <a:rPr lang="en-US" i="1" dirty="0"/>
              <a:t>Am J Sport Med. </a:t>
            </a:r>
            <a:r>
              <a:rPr lang="en-US" dirty="0"/>
              <a:t>2016;44(4):1047-1055</a:t>
            </a:r>
            <a:r>
              <a:rPr lang="en-US" dirty="0" smtClean="0"/>
              <a:t>.</a:t>
            </a:r>
          </a:p>
          <a:p>
            <a:r>
              <a:rPr lang="en-US" dirty="0"/>
              <a:t>Lincoln AE, Hinton RY, </a:t>
            </a:r>
            <a:r>
              <a:rPr lang="en-US" dirty="0" err="1"/>
              <a:t>Almquist</a:t>
            </a:r>
            <a:r>
              <a:rPr lang="en-US" dirty="0"/>
              <a:t> JL, Lager SL, Dick RW. Head, face, and eye injuries in scholastic and collegiate lacrosse. </a:t>
            </a:r>
            <a:r>
              <a:rPr lang="en-US" i="1" dirty="0"/>
              <a:t>Am J Sport Med. </a:t>
            </a:r>
            <a:r>
              <a:rPr lang="en-US" dirty="0"/>
              <a:t>2007;35(2):207-215.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9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1703</TotalTime>
  <Words>686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Depth</vt:lpstr>
      <vt:lpstr>Comparison of Head Impact Mechanisms and  Type of Play for Women’s Lacrosse Over 4 Years</vt:lpstr>
      <vt:lpstr>INTRODUCTION</vt:lpstr>
      <vt:lpstr>INTRODUCTION</vt:lpstr>
      <vt:lpstr>METHODS</vt:lpstr>
      <vt:lpstr>RESULTS</vt:lpstr>
      <vt:lpstr>RESULTS</vt:lpstr>
      <vt:lpstr>DISCUSSION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Head Impact Mechanisms and Type of Play for Women’s Lacrosse Over 4 Years</dc:title>
  <dc:creator>Jessica Riquelme</dc:creator>
  <cp:lastModifiedBy>Jessica Riquelme</cp:lastModifiedBy>
  <cp:revision>27</cp:revision>
  <dcterms:created xsi:type="dcterms:W3CDTF">2019-04-08T16:34:51Z</dcterms:created>
  <dcterms:modified xsi:type="dcterms:W3CDTF">2019-04-09T20:58:49Z</dcterms:modified>
</cp:coreProperties>
</file>