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3"/>
            <a:ext cx="39999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1" y="1536633"/>
            <a:ext cx="39999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10025" y="2161951"/>
            <a:ext cx="2487600" cy="3838800"/>
          </a:xfrm>
          <a:prstGeom prst="rect">
            <a:avLst/>
          </a:prstGeom>
          <a:noFill/>
          <a:ln>
            <a:noFill/>
          </a:ln>
        </p:spPr>
        <p:txBody>
          <a:bodyPr spcFirstLastPara="1" wrap="square" lIns="91425" tIns="91425" rIns="91425" bIns="91425" anchor="t" anchorCtr="0">
            <a:noAutofit/>
          </a:bodyPr>
          <a:lstStyle/>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r>
              <a:rPr lang="en" sz="800">
                <a:solidFill>
                  <a:schemeClr val="dk1"/>
                </a:solidFill>
                <a:latin typeface="Times New Roman"/>
                <a:ea typeface="Times New Roman"/>
                <a:cs typeface="Times New Roman"/>
                <a:sym typeface="Times New Roman"/>
              </a:rPr>
              <a:t>For this research I was interested in discovering what female athletes thought about playing with male athletes and how that may affect their perceptions on themselves. I was able to figure out the different perspectives on the subject from the articles I used in my study and female athletes on </a:t>
            </a:r>
            <a:r>
              <a:rPr lang="en" sz="800">
                <a:solidFill>
                  <a:schemeClr val="dk1"/>
                </a:solidFill>
                <a:highlight>
                  <a:srgbClr val="FFFFFF"/>
                </a:highlight>
                <a:latin typeface="Times New Roman"/>
                <a:ea typeface="Times New Roman"/>
                <a:cs typeface="Times New Roman"/>
                <a:sym typeface="Times New Roman"/>
              </a:rPr>
              <a:t>a liberal arts college campus in Central Virginia</a:t>
            </a:r>
            <a:r>
              <a:rPr lang="en" sz="800">
                <a:solidFill>
                  <a:schemeClr val="dk1"/>
                </a:solidFill>
                <a:latin typeface="Times New Roman"/>
                <a:ea typeface="Times New Roman"/>
                <a:cs typeface="Times New Roman"/>
                <a:sym typeface="Times New Roman"/>
              </a:rPr>
              <a:t>.</a:t>
            </a:r>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r>
              <a:rPr lang="en" sz="800" b="1">
                <a:solidFill>
                  <a:schemeClr val="dk1"/>
                </a:solidFill>
                <a:latin typeface="Times New Roman"/>
                <a:ea typeface="Times New Roman"/>
                <a:cs typeface="Times New Roman"/>
                <a:sym typeface="Times New Roman"/>
              </a:rPr>
              <a:t>Purpose: </a:t>
            </a:r>
            <a:r>
              <a:rPr lang="en" sz="800">
                <a:solidFill>
                  <a:schemeClr val="dk1"/>
                </a:solidFill>
                <a:latin typeface="Times New Roman"/>
                <a:ea typeface="Times New Roman"/>
                <a:cs typeface="Times New Roman"/>
                <a:sym typeface="Times New Roman"/>
              </a:rPr>
              <a:t>Explore the impact that competing against male athletes has on female athletes</a:t>
            </a:r>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28 subjects took the anonymous survey</a:t>
            </a:r>
            <a:endParaRPr sz="80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The survey included 8 total questions</a:t>
            </a:r>
            <a:endParaRPr sz="800">
              <a:solidFill>
                <a:schemeClr val="dk1"/>
              </a:solidFill>
              <a:latin typeface="Times New Roman"/>
              <a:ea typeface="Times New Roman"/>
              <a:cs typeface="Times New Roman"/>
              <a:sym typeface="Times New Roman"/>
            </a:endParaRPr>
          </a:p>
          <a:p>
            <a:pPr marL="914377" lvl="1"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1 yes or no question</a:t>
            </a:r>
            <a:endParaRPr sz="800">
              <a:solidFill>
                <a:schemeClr val="dk1"/>
              </a:solidFill>
              <a:latin typeface="Times New Roman"/>
              <a:ea typeface="Times New Roman"/>
              <a:cs typeface="Times New Roman"/>
              <a:sym typeface="Times New Roman"/>
            </a:endParaRPr>
          </a:p>
          <a:p>
            <a:pPr marL="914377" lvl="1"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1 multiple choice question</a:t>
            </a:r>
            <a:endParaRPr sz="800">
              <a:solidFill>
                <a:schemeClr val="dk1"/>
              </a:solidFill>
              <a:latin typeface="Times New Roman"/>
              <a:ea typeface="Times New Roman"/>
              <a:cs typeface="Times New Roman"/>
              <a:sym typeface="Times New Roman"/>
            </a:endParaRPr>
          </a:p>
          <a:p>
            <a:pPr marL="914377" lvl="1"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5 on a five point Likert Scale</a:t>
            </a:r>
            <a:endParaRPr sz="800">
              <a:solidFill>
                <a:schemeClr val="dk1"/>
              </a:solidFill>
              <a:latin typeface="Times New Roman"/>
              <a:ea typeface="Times New Roman"/>
              <a:cs typeface="Times New Roman"/>
              <a:sym typeface="Times New Roman"/>
            </a:endParaRPr>
          </a:p>
          <a:p>
            <a:pPr marL="914377" lvl="1"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1 open-ended question</a:t>
            </a:r>
            <a:endParaRPr sz="80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Subjects were required to be 18 and have competed with male athletes</a:t>
            </a:r>
            <a:endParaRPr sz="80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Subjects were obtained through contact via email sent to women’s basketball, lacrosse, and soccer coaches</a:t>
            </a:r>
            <a:endParaRPr sz="800">
              <a:solidFill>
                <a:schemeClr val="dk1"/>
              </a:solidFill>
              <a:latin typeface="Times New Roman"/>
              <a:ea typeface="Times New Roman"/>
              <a:cs typeface="Times New Roman"/>
              <a:sym typeface="Times New Roman"/>
            </a:endParaRPr>
          </a:p>
          <a:p>
            <a:endParaRPr sz="800">
              <a:solidFill>
                <a:schemeClr val="dk1"/>
              </a:solidFill>
              <a:latin typeface="Times New Roman"/>
              <a:ea typeface="Times New Roman"/>
              <a:cs typeface="Times New Roman"/>
              <a:sym typeface="Times New Roman"/>
            </a:endParaRPr>
          </a:p>
          <a:p>
            <a:pPr>
              <a:buClr>
                <a:schemeClr val="dk1"/>
              </a:buClr>
              <a:buSzPts val="1100"/>
            </a:pPr>
            <a:endParaRPr sz="800">
              <a:solidFill>
                <a:schemeClr val="dk1"/>
              </a:solidFill>
              <a:latin typeface="Times New Roman"/>
              <a:ea typeface="Times New Roman"/>
              <a:cs typeface="Times New Roman"/>
              <a:sym typeface="Times New Roman"/>
            </a:endParaRPr>
          </a:p>
        </p:txBody>
      </p:sp>
      <p:sp>
        <p:nvSpPr>
          <p:cNvPr id="55" name="Google Shape;55;p13"/>
          <p:cNvSpPr txBox="1"/>
          <p:nvPr/>
        </p:nvSpPr>
        <p:spPr>
          <a:xfrm>
            <a:off x="3453251" y="2161951"/>
            <a:ext cx="2487600" cy="3838800"/>
          </a:xfrm>
          <a:prstGeom prst="rect">
            <a:avLst/>
          </a:prstGeom>
          <a:noFill/>
          <a:ln>
            <a:noFill/>
          </a:ln>
        </p:spPr>
        <p:txBody>
          <a:bodyPr spcFirstLastPara="1" wrap="square" lIns="91425" tIns="91425" rIns="91425" bIns="91425" anchor="t" anchorCtr="0">
            <a:noAutofit/>
          </a:bodyPr>
          <a:lstStyle/>
          <a:p>
            <a:endParaRPr sz="800">
              <a:latin typeface="Times New Roman"/>
              <a:ea typeface="Times New Roman"/>
              <a:cs typeface="Times New Roman"/>
              <a:sym typeface="Times New Roman"/>
            </a:endParaRPr>
          </a:p>
          <a:p>
            <a:endParaRPr sz="800">
              <a:latin typeface="Times New Roman"/>
              <a:ea typeface="Times New Roman"/>
              <a:cs typeface="Times New Roman"/>
              <a:sym typeface="Times New Roman"/>
            </a:endParaRPr>
          </a:p>
          <a:p>
            <a:endParaRPr sz="800">
              <a:latin typeface="Times New Roman"/>
              <a:ea typeface="Times New Roman"/>
              <a:cs typeface="Times New Roman"/>
              <a:sym typeface="Times New Roman"/>
            </a:endParaRPr>
          </a:p>
        </p:txBody>
      </p:sp>
      <p:sp>
        <p:nvSpPr>
          <p:cNvPr id="56" name="Google Shape;56;p13"/>
          <p:cNvSpPr txBox="1"/>
          <p:nvPr/>
        </p:nvSpPr>
        <p:spPr>
          <a:xfrm>
            <a:off x="6496475" y="2161951"/>
            <a:ext cx="2587500" cy="3838800"/>
          </a:xfrm>
          <a:prstGeom prst="rect">
            <a:avLst/>
          </a:prstGeom>
          <a:noFill/>
          <a:ln>
            <a:noFill/>
          </a:ln>
        </p:spPr>
        <p:txBody>
          <a:bodyPr spcFirstLastPara="1" wrap="square" lIns="91425" tIns="91425" rIns="91425" bIns="91425" anchor="t" anchorCtr="0">
            <a:noAutofit/>
          </a:bodyPr>
          <a:lstStyle/>
          <a:p>
            <a:endParaRPr sz="800" dirty="0">
              <a:solidFill>
                <a:schemeClr val="dk1"/>
              </a:solidFill>
              <a:latin typeface="Times New Roman"/>
              <a:ea typeface="Times New Roman"/>
              <a:cs typeface="Times New Roman"/>
              <a:sym typeface="Times New Roman"/>
            </a:endParaRPr>
          </a:p>
          <a:p>
            <a:endParaRPr sz="800" dirty="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Female athletes realize that in order to excel in their sport it is better to play with male athletes, even though they have to prove themselves constantly that they can “play with the big boys.” </a:t>
            </a:r>
            <a:endParaRPr sz="800" dirty="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Most  subjects believe that male athletes are better competitors and do make them better as an athlete</a:t>
            </a:r>
            <a:endParaRPr sz="800" dirty="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If female athletes play with the same group of male athletes more often that means they are more likely to get the ball passed to them and not feel inferior</a:t>
            </a:r>
            <a:endParaRPr sz="800" dirty="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Future research: I would like to compare female and male perspectives on what it is like to play with the opposite gender</a:t>
            </a:r>
            <a:endParaRPr sz="800" dirty="0">
              <a:solidFill>
                <a:schemeClr val="dk1"/>
              </a:solidFill>
              <a:latin typeface="Times New Roman"/>
              <a:ea typeface="Times New Roman"/>
              <a:cs typeface="Times New Roman"/>
              <a:sym typeface="Times New Roman"/>
            </a:endParaRPr>
          </a:p>
          <a:p>
            <a:endParaRPr sz="800" dirty="0">
              <a:solidFill>
                <a:schemeClr val="dk1"/>
              </a:solidFill>
              <a:latin typeface="Times New Roman"/>
              <a:ea typeface="Times New Roman"/>
              <a:cs typeface="Times New Roman"/>
              <a:sym typeface="Times New Roman"/>
            </a:endParaRPr>
          </a:p>
          <a:p>
            <a:endParaRPr sz="800" dirty="0">
              <a:solidFill>
                <a:schemeClr val="dk1"/>
              </a:solidFill>
              <a:latin typeface="Times New Roman"/>
              <a:ea typeface="Times New Roman"/>
              <a:cs typeface="Times New Roman"/>
              <a:sym typeface="Times New Roman"/>
            </a:endParaRPr>
          </a:p>
          <a:p>
            <a:endParaRPr sz="800" dirty="0">
              <a:solidFill>
                <a:schemeClr val="dk1"/>
              </a:solidFill>
              <a:latin typeface="Times New Roman"/>
              <a:ea typeface="Times New Roman"/>
              <a:cs typeface="Times New Roman"/>
              <a:sym typeface="Times New Roman"/>
            </a:endParaRPr>
          </a:p>
          <a:p>
            <a:endParaRPr sz="800" dirty="0">
              <a:solidFill>
                <a:schemeClr val="dk1"/>
              </a:solidFill>
              <a:latin typeface="Times New Roman"/>
              <a:ea typeface="Times New Roman"/>
              <a:cs typeface="Times New Roman"/>
              <a:sym typeface="Times New Roman"/>
            </a:endParaRPr>
          </a:p>
          <a:p>
            <a:pPr marL="457189"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The biggest factor in this study was how often female athletes were playing with male athletes</a:t>
            </a:r>
            <a:endParaRPr sz="800" dirty="0">
              <a:solidFill>
                <a:schemeClr val="dk1"/>
              </a:solidFill>
              <a:latin typeface="Times New Roman"/>
              <a:ea typeface="Times New Roman"/>
              <a:cs typeface="Times New Roman"/>
              <a:sym typeface="Times New Roman"/>
            </a:endParaRPr>
          </a:p>
          <a:p>
            <a:pPr marL="914377" lvl="1" indent="-279393">
              <a:buClr>
                <a:schemeClr val="dk1"/>
              </a:buClr>
              <a:buSzPts val="800"/>
              <a:buFont typeface="Times New Roman"/>
              <a:buChar char="○"/>
            </a:pPr>
            <a:r>
              <a:rPr lang="en" sz="800" dirty="0">
                <a:solidFill>
                  <a:schemeClr val="dk1"/>
                </a:solidFill>
                <a:latin typeface="Times New Roman"/>
                <a:ea typeface="Times New Roman"/>
                <a:cs typeface="Times New Roman"/>
                <a:sym typeface="Times New Roman"/>
              </a:rPr>
              <a:t>The more they played with male athletes the more likely they were to have a </a:t>
            </a:r>
            <a:r>
              <a:rPr lang="en" sz="800" dirty="0">
                <a:solidFill>
                  <a:schemeClr val="dk1"/>
                </a:solidFill>
                <a:latin typeface="Times New Roman"/>
                <a:ea typeface="Times New Roman"/>
                <a:cs typeface="Times New Roman"/>
                <a:sym typeface="Times New Roman"/>
              </a:rPr>
              <a:t>positive </a:t>
            </a:r>
            <a:r>
              <a:rPr lang="en" sz="800" dirty="0">
                <a:solidFill>
                  <a:schemeClr val="dk1"/>
                </a:solidFill>
                <a:latin typeface="Times New Roman"/>
                <a:ea typeface="Times New Roman"/>
                <a:cs typeface="Times New Roman"/>
                <a:sym typeface="Times New Roman"/>
              </a:rPr>
              <a:t>experience</a:t>
            </a:r>
            <a:endParaRPr sz="800" dirty="0">
              <a:solidFill>
                <a:schemeClr val="dk1"/>
              </a:solidFill>
              <a:latin typeface="Times New Roman"/>
              <a:ea typeface="Times New Roman"/>
              <a:cs typeface="Times New Roman"/>
              <a:sym typeface="Times New Roman"/>
            </a:endParaRPr>
          </a:p>
        </p:txBody>
      </p:sp>
      <p:sp>
        <p:nvSpPr>
          <p:cNvPr id="57" name="Google Shape;57;p13"/>
          <p:cNvSpPr txBox="1">
            <a:spLocks noGrp="1"/>
          </p:cNvSpPr>
          <p:nvPr>
            <p:ph type="title"/>
          </p:nvPr>
        </p:nvSpPr>
        <p:spPr>
          <a:xfrm>
            <a:off x="-51" y="857251"/>
            <a:ext cx="9144000" cy="778800"/>
          </a:xfrm>
          <a:prstGeom prst="rect">
            <a:avLst/>
          </a:prstGeom>
          <a:solidFill>
            <a:srgbClr val="F4CCCC"/>
          </a:solidFill>
        </p:spPr>
        <p:txBody>
          <a:bodyPr spcFirstLastPara="1" wrap="square" lIns="91425" tIns="91425" rIns="91425" bIns="91425" anchor="t" anchorCtr="0">
            <a:noAutofit/>
          </a:bodyPr>
          <a:lstStyle/>
          <a:p>
            <a:pPr marL="1142971" marR="1181070" indent="228594" algn="ctr">
              <a:buSzPts val="1100"/>
            </a:pPr>
            <a:r>
              <a:rPr lang="en" sz="1951" b="1"/>
              <a:t>How Competing with Male Athletes Affects the Way Female Athletes Perceive Their Worth as an Athlete</a:t>
            </a:r>
            <a:endParaRPr sz="1951" b="1"/>
          </a:p>
          <a:p>
            <a:endParaRPr/>
          </a:p>
        </p:txBody>
      </p:sp>
      <p:sp>
        <p:nvSpPr>
          <p:cNvPr id="58" name="Google Shape;58;p13"/>
          <p:cNvSpPr txBox="1"/>
          <p:nvPr/>
        </p:nvSpPr>
        <p:spPr>
          <a:xfrm>
            <a:off x="0" y="1541675"/>
            <a:ext cx="9144000" cy="560100"/>
          </a:xfrm>
          <a:prstGeom prst="rect">
            <a:avLst/>
          </a:prstGeom>
          <a:noFill/>
          <a:ln>
            <a:noFill/>
          </a:ln>
        </p:spPr>
        <p:txBody>
          <a:bodyPr spcFirstLastPara="1" wrap="square" lIns="91425" tIns="91425" rIns="91425" bIns="91425" anchor="t" anchorCtr="0">
            <a:noAutofit/>
          </a:bodyPr>
          <a:lstStyle/>
          <a:p>
            <a:pPr algn="ctr"/>
            <a:r>
              <a:rPr lang="en" sz="1400" b="1"/>
              <a:t>Cierra Brown (brown_cn@lynchburg.edu)</a:t>
            </a:r>
            <a:endParaRPr sz="1400" b="1"/>
          </a:p>
          <a:p>
            <a:pPr algn="ctr"/>
            <a:r>
              <a:rPr lang="en" sz="1400"/>
              <a:t>Sport Management, University of Lynchburg, Lynchburg, VA USA</a:t>
            </a:r>
            <a:endParaRPr sz="1400"/>
          </a:p>
        </p:txBody>
      </p:sp>
      <p:pic>
        <p:nvPicPr>
          <p:cNvPr id="59" name="Google Shape;59;p13"/>
          <p:cNvPicPr preferRelativeResize="0"/>
          <p:nvPr/>
        </p:nvPicPr>
        <p:blipFill rotWithShape="1">
          <a:blip r:embed="rId3">
            <a:alphaModFix/>
          </a:blip>
          <a:srcRect l="33274" t="25828" r="25731" b="28392"/>
          <a:stretch/>
        </p:blipFill>
        <p:spPr>
          <a:xfrm>
            <a:off x="3523676" y="2413788"/>
            <a:ext cx="2346749" cy="1428451"/>
          </a:xfrm>
          <a:prstGeom prst="rect">
            <a:avLst/>
          </a:prstGeom>
          <a:noFill/>
          <a:ln>
            <a:noFill/>
          </a:ln>
        </p:spPr>
      </p:pic>
      <p:pic>
        <p:nvPicPr>
          <p:cNvPr id="60" name="Google Shape;60;p13"/>
          <p:cNvPicPr preferRelativeResize="0"/>
          <p:nvPr/>
        </p:nvPicPr>
        <p:blipFill rotWithShape="1">
          <a:blip r:embed="rId4">
            <a:alphaModFix/>
          </a:blip>
          <a:srcRect l="17311" t="36827" r="29845" b="31861"/>
          <a:stretch/>
        </p:blipFill>
        <p:spPr>
          <a:xfrm>
            <a:off x="3523675" y="5082264"/>
            <a:ext cx="2346751" cy="871336"/>
          </a:xfrm>
          <a:prstGeom prst="rect">
            <a:avLst/>
          </a:prstGeom>
          <a:noFill/>
          <a:ln>
            <a:noFill/>
          </a:ln>
        </p:spPr>
      </p:pic>
      <p:sp>
        <p:nvSpPr>
          <p:cNvPr id="61" name="Google Shape;61;p13"/>
          <p:cNvSpPr txBox="1"/>
          <p:nvPr/>
        </p:nvSpPr>
        <p:spPr>
          <a:xfrm>
            <a:off x="410025" y="2161951"/>
            <a:ext cx="2487600" cy="292500"/>
          </a:xfrm>
          <a:prstGeom prst="rect">
            <a:avLst/>
          </a:prstGeom>
          <a:solidFill>
            <a:srgbClr val="F4CCCC"/>
          </a:solidFill>
          <a:ln>
            <a:noFill/>
          </a:ln>
        </p:spPr>
        <p:txBody>
          <a:bodyPr spcFirstLastPara="1" wrap="square" lIns="91425" tIns="91425" rIns="91425" bIns="91425" anchor="t" anchorCtr="0">
            <a:noAutofit/>
          </a:bodyPr>
          <a:lstStyle/>
          <a:p>
            <a:pPr algn="ctr"/>
            <a:r>
              <a:rPr lang="en" sz="1000" b="1">
                <a:latin typeface="Times New Roman"/>
                <a:ea typeface="Times New Roman"/>
                <a:cs typeface="Times New Roman"/>
                <a:sym typeface="Times New Roman"/>
              </a:rPr>
              <a:t>Introduction</a:t>
            </a:r>
            <a:endParaRPr sz="1000" b="1">
              <a:latin typeface="Times New Roman"/>
              <a:ea typeface="Times New Roman"/>
              <a:cs typeface="Times New Roman"/>
              <a:sym typeface="Times New Roman"/>
            </a:endParaRPr>
          </a:p>
        </p:txBody>
      </p:sp>
      <p:sp>
        <p:nvSpPr>
          <p:cNvPr id="62" name="Google Shape;62;p13"/>
          <p:cNvSpPr txBox="1"/>
          <p:nvPr/>
        </p:nvSpPr>
        <p:spPr>
          <a:xfrm>
            <a:off x="410025" y="4015026"/>
            <a:ext cx="2487600" cy="292500"/>
          </a:xfrm>
          <a:prstGeom prst="rect">
            <a:avLst/>
          </a:prstGeom>
          <a:solidFill>
            <a:srgbClr val="F4CCCC"/>
          </a:solidFill>
          <a:ln>
            <a:noFill/>
          </a:ln>
        </p:spPr>
        <p:txBody>
          <a:bodyPr spcFirstLastPara="1" wrap="square" lIns="91425" tIns="91425" rIns="91425" bIns="91425" anchor="t" anchorCtr="0">
            <a:noAutofit/>
          </a:bodyPr>
          <a:lstStyle/>
          <a:p>
            <a:pPr algn="ctr"/>
            <a:r>
              <a:rPr lang="en" sz="1000" b="1">
                <a:latin typeface="Times New Roman"/>
                <a:ea typeface="Times New Roman"/>
                <a:cs typeface="Times New Roman"/>
                <a:sym typeface="Times New Roman"/>
              </a:rPr>
              <a:t>Methods</a:t>
            </a:r>
            <a:endParaRPr sz="1000" b="1">
              <a:latin typeface="Times New Roman"/>
              <a:ea typeface="Times New Roman"/>
              <a:cs typeface="Times New Roman"/>
              <a:sym typeface="Times New Roman"/>
            </a:endParaRPr>
          </a:p>
        </p:txBody>
      </p:sp>
      <p:sp>
        <p:nvSpPr>
          <p:cNvPr id="63" name="Google Shape;63;p13"/>
          <p:cNvSpPr txBox="1"/>
          <p:nvPr/>
        </p:nvSpPr>
        <p:spPr>
          <a:xfrm>
            <a:off x="3453251" y="2155439"/>
            <a:ext cx="2487600" cy="292500"/>
          </a:xfrm>
          <a:prstGeom prst="rect">
            <a:avLst/>
          </a:prstGeom>
          <a:solidFill>
            <a:srgbClr val="F4CCCC"/>
          </a:solidFill>
          <a:ln>
            <a:noFill/>
          </a:ln>
        </p:spPr>
        <p:txBody>
          <a:bodyPr spcFirstLastPara="1" wrap="square" lIns="91425" tIns="91425" rIns="91425" bIns="91425" anchor="t" anchorCtr="0">
            <a:noAutofit/>
          </a:bodyPr>
          <a:lstStyle/>
          <a:p>
            <a:pPr algn="ctr"/>
            <a:r>
              <a:rPr lang="en" sz="1000" b="1">
                <a:latin typeface="Times New Roman"/>
                <a:ea typeface="Times New Roman"/>
                <a:cs typeface="Times New Roman"/>
                <a:sym typeface="Times New Roman"/>
              </a:rPr>
              <a:t>Results</a:t>
            </a:r>
            <a:endParaRPr sz="1000" b="1">
              <a:latin typeface="Times New Roman"/>
              <a:ea typeface="Times New Roman"/>
              <a:cs typeface="Times New Roman"/>
              <a:sym typeface="Times New Roman"/>
            </a:endParaRPr>
          </a:p>
        </p:txBody>
      </p:sp>
      <p:sp>
        <p:nvSpPr>
          <p:cNvPr id="64" name="Google Shape;64;p13"/>
          <p:cNvSpPr txBox="1"/>
          <p:nvPr/>
        </p:nvSpPr>
        <p:spPr>
          <a:xfrm>
            <a:off x="3453251" y="3885275"/>
            <a:ext cx="2487600" cy="1197000"/>
          </a:xfrm>
          <a:prstGeom prst="rect">
            <a:avLst/>
          </a:prstGeom>
          <a:noFill/>
          <a:ln>
            <a:noFill/>
          </a:ln>
        </p:spPr>
        <p:txBody>
          <a:bodyPr spcFirstLastPara="1" wrap="square" lIns="91425" tIns="91425" rIns="91425" bIns="91425" anchor="t" anchorCtr="0">
            <a:noAutofit/>
          </a:bodyPr>
          <a:lstStyle/>
          <a:p>
            <a:pPr marL="457189" indent="-266693">
              <a:buSzPts val="600"/>
              <a:buFont typeface="Times New Roman"/>
              <a:buChar char="●"/>
            </a:pPr>
            <a:r>
              <a:rPr lang="en" sz="600">
                <a:latin typeface="Times New Roman"/>
                <a:ea typeface="Times New Roman"/>
                <a:cs typeface="Times New Roman"/>
                <a:sym typeface="Times New Roman"/>
              </a:rPr>
              <a:t>Above, 18 subjects out of 28 </a:t>
            </a:r>
            <a:r>
              <a:rPr lang="en" sz="600" i="1">
                <a:solidFill>
                  <a:schemeClr val="dk1"/>
                </a:solidFill>
                <a:latin typeface="Times New Roman"/>
                <a:ea typeface="Times New Roman"/>
                <a:cs typeface="Times New Roman"/>
                <a:sym typeface="Times New Roman"/>
              </a:rPr>
              <a:t>agreed</a:t>
            </a:r>
            <a:r>
              <a:rPr lang="en" sz="600">
                <a:solidFill>
                  <a:schemeClr val="dk1"/>
                </a:solidFill>
                <a:latin typeface="Times New Roman"/>
                <a:ea typeface="Times New Roman"/>
                <a:cs typeface="Times New Roman"/>
                <a:sym typeface="Times New Roman"/>
              </a:rPr>
              <a:t> hey had to prove themselves, along with 6 more that </a:t>
            </a:r>
            <a:r>
              <a:rPr lang="en" sz="600" i="1">
                <a:solidFill>
                  <a:schemeClr val="dk1"/>
                </a:solidFill>
                <a:latin typeface="Times New Roman"/>
                <a:ea typeface="Times New Roman"/>
                <a:cs typeface="Times New Roman"/>
                <a:sym typeface="Times New Roman"/>
              </a:rPr>
              <a:t>strongly agreed </a:t>
            </a:r>
            <a:r>
              <a:rPr lang="en" sz="600">
                <a:solidFill>
                  <a:schemeClr val="dk1"/>
                </a:solidFill>
                <a:latin typeface="Times New Roman"/>
                <a:ea typeface="Times New Roman"/>
                <a:cs typeface="Times New Roman"/>
                <a:sym typeface="Times New Roman"/>
              </a:rPr>
              <a:t>that they had to prove themselves</a:t>
            </a:r>
            <a:endParaRPr sz="600">
              <a:solidFill>
                <a:schemeClr val="dk1"/>
              </a:solidFill>
              <a:latin typeface="Times New Roman"/>
              <a:ea typeface="Times New Roman"/>
              <a:cs typeface="Times New Roman"/>
              <a:sym typeface="Times New Roman"/>
            </a:endParaRPr>
          </a:p>
          <a:p>
            <a:pPr marL="457189" indent="-266693">
              <a:buClr>
                <a:schemeClr val="dk1"/>
              </a:buClr>
              <a:buSzPts val="600"/>
              <a:buFont typeface="Times New Roman"/>
              <a:buChar char="●"/>
            </a:pPr>
            <a:r>
              <a:rPr lang="en" sz="600">
                <a:solidFill>
                  <a:schemeClr val="dk1"/>
                </a:solidFill>
                <a:latin typeface="Times New Roman"/>
                <a:ea typeface="Times New Roman"/>
                <a:cs typeface="Times New Roman"/>
                <a:sym typeface="Times New Roman"/>
              </a:rPr>
              <a:t>Above, 14 subjects </a:t>
            </a:r>
            <a:r>
              <a:rPr lang="en" sz="600" i="1">
                <a:solidFill>
                  <a:schemeClr val="dk1"/>
                </a:solidFill>
                <a:latin typeface="Times New Roman"/>
                <a:ea typeface="Times New Roman"/>
                <a:cs typeface="Times New Roman"/>
                <a:sym typeface="Times New Roman"/>
              </a:rPr>
              <a:t>agreed </a:t>
            </a:r>
            <a:r>
              <a:rPr lang="en" sz="600">
                <a:solidFill>
                  <a:schemeClr val="dk1"/>
                </a:solidFill>
                <a:latin typeface="Times New Roman"/>
                <a:ea typeface="Times New Roman"/>
                <a:cs typeface="Times New Roman"/>
                <a:sym typeface="Times New Roman"/>
              </a:rPr>
              <a:t>that they got better in their sport while competing with male athletes</a:t>
            </a:r>
            <a:endParaRPr sz="600">
              <a:solidFill>
                <a:schemeClr val="dk1"/>
              </a:solidFill>
              <a:latin typeface="Times New Roman"/>
              <a:ea typeface="Times New Roman"/>
              <a:cs typeface="Times New Roman"/>
              <a:sym typeface="Times New Roman"/>
            </a:endParaRPr>
          </a:p>
          <a:p>
            <a:pPr marL="457189" indent="-266693">
              <a:buClr>
                <a:schemeClr val="dk1"/>
              </a:buClr>
              <a:buSzPts val="600"/>
              <a:buFont typeface="Times New Roman"/>
              <a:buChar char="●"/>
            </a:pPr>
            <a:r>
              <a:rPr lang="en" sz="600">
                <a:solidFill>
                  <a:schemeClr val="dk1"/>
                </a:solidFill>
                <a:latin typeface="Times New Roman"/>
                <a:ea typeface="Times New Roman"/>
                <a:cs typeface="Times New Roman"/>
                <a:sym typeface="Times New Roman"/>
              </a:rPr>
              <a:t>Below, there was .004 significance between how often female athletes played with male athletes whether or not they felt inferior</a:t>
            </a:r>
            <a:endParaRPr sz="600">
              <a:solidFill>
                <a:schemeClr val="dk1"/>
              </a:solidFill>
              <a:latin typeface="Times New Roman"/>
              <a:ea typeface="Times New Roman"/>
              <a:cs typeface="Times New Roman"/>
              <a:sym typeface="Times New Roman"/>
            </a:endParaRPr>
          </a:p>
          <a:p>
            <a:pPr marL="457189" indent="-266693">
              <a:buClr>
                <a:schemeClr val="dk1"/>
              </a:buClr>
              <a:buSzPts val="600"/>
              <a:buFont typeface="Times New Roman"/>
              <a:buChar char="●"/>
            </a:pPr>
            <a:r>
              <a:rPr lang="en" sz="600">
                <a:solidFill>
                  <a:schemeClr val="dk1"/>
                </a:solidFill>
                <a:latin typeface="Times New Roman"/>
                <a:ea typeface="Times New Roman"/>
                <a:cs typeface="Times New Roman"/>
                <a:sym typeface="Times New Roman"/>
              </a:rPr>
              <a:t>Below, there was .010 significance between how often female athletes played with male athletes and whether or not they felt the ball was rarely passed to them by male athletes</a:t>
            </a:r>
            <a:endParaRPr sz="600">
              <a:solidFill>
                <a:schemeClr val="dk1"/>
              </a:solidFill>
              <a:latin typeface="Times New Roman"/>
              <a:ea typeface="Times New Roman"/>
              <a:cs typeface="Times New Roman"/>
              <a:sym typeface="Times New Roman"/>
            </a:endParaRPr>
          </a:p>
        </p:txBody>
      </p:sp>
      <p:sp>
        <p:nvSpPr>
          <p:cNvPr id="65" name="Google Shape;65;p13"/>
          <p:cNvSpPr txBox="1"/>
          <p:nvPr/>
        </p:nvSpPr>
        <p:spPr>
          <a:xfrm>
            <a:off x="6496475" y="2155439"/>
            <a:ext cx="2487600" cy="292500"/>
          </a:xfrm>
          <a:prstGeom prst="rect">
            <a:avLst/>
          </a:prstGeom>
          <a:solidFill>
            <a:srgbClr val="F4CCCC"/>
          </a:solidFill>
          <a:ln>
            <a:noFill/>
          </a:ln>
        </p:spPr>
        <p:txBody>
          <a:bodyPr spcFirstLastPara="1" wrap="square" lIns="91425" tIns="91425" rIns="91425" bIns="91425" anchor="t" anchorCtr="0">
            <a:noAutofit/>
          </a:bodyPr>
          <a:lstStyle/>
          <a:p>
            <a:pPr algn="ctr"/>
            <a:r>
              <a:rPr lang="en" sz="1000" b="1">
                <a:latin typeface="Times New Roman"/>
                <a:ea typeface="Times New Roman"/>
                <a:cs typeface="Times New Roman"/>
                <a:sym typeface="Times New Roman"/>
              </a:rPr>
              <a:t>Discussion and Implications</a:t>
            </a:r>
            <a:endParaRPr sz="1000" b="1">
              <a:latin typeface="Times New Roman"/>
              <a:ea typeface="Times New Roman"/>
              <a:cs typeface="Times New Roman"/>
              <a:sym typeface="Times New Roman"/>
            </a:endParaRPr>
          </a:p>
        </p:txBody>
      </p:sp>
      <p:sp>
        <p:nvSpPr>
          <p:cNvPr id="66" name="Google Shape;66;p13"/>
          <p:cNvSpPr txBox="1"/>
          <p:nvPr/>
        </p:nvSpPr>
        <p:spPr>
          <a:xfrm>
            <a:off x="6496475" y="4423289"/>
            <a:ext cx="2487600" cy="292500"/>
          </a:xfrm>
          <a:prstGeom prst="rect">
            <a:avLst/>
          </a:prstGeom>
          <a:solidFill>
            <a:srgbClr val="F4CCCC"/>
          </a:solidFill>
          <a:ln>
            <a:noFill/>
          </a:ln>
        </p:spPr>
        <p:txBody>
          <a:bodyPr spcFirstLastPara="1" wrap="square" lIns="91425" tIns="91425" rIns="91425" bIns="91425" anchor="t" anchorCtr="0">
            <a:noAutofit/>
          </a:bodyPr>
          <a:lstStyle/>
          <a:p>
            <a:pPr algn="ctr"/>
            <a:r>
              <a:rPr lang="en" sz="1000" b="1">
                <a:latin typeface="Times New Roman"/>
                <a:ea typeface="Times New Roman"/>
                <a:cs typeface="Times New Roman"/>
                <a:sym typeface="Times New Roman"/>
              </a:rPr>
              <a:t>Conclusions</a:t>
            </a:r>
            <a:endParaRPr sz="1000" b="1">
              <a:latin typeface="Times New Roman"/>
              <a:ea typeface="Times New Roman"/>
              <a:cs typeface="Times New Roman"/>
              <a:sym typeface="Times New Roman"/>
            </a:endParaRPr>
          </a:p>
        </p:txBody>
      </p:sp>
      <p:pic>
        <p:nvPicPr>
          <p:cNvPr id="67" name="Google Shape;67;p13"/>
          <p:cNvPicPr preferRelativeResize="0"/>
          <p:nvPr/>
        </p:nvPicPr>
        <p:blipFill>
          <a:blip r:embed="rId5">
            <a:alphaModFix/>
          </a:blip>
          <a:stretch>
            <a:fillRect/>
          </a:stretch>
        </p:blipFill>
        <p:spPr>
          <a:xfrm>
            <a:off x="6170126" y="5620450"/>
            <a:ext cx="2913948" cy="33315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On-screen Show (4:3)</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How Competing with Male Athletes Affects the Way Female Athletes Perceive Their Worth as an Athlete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Competing with Male Athletes Affects the Way Female Athletes Perceive Their Worth as an Athlete </dc:title>
  <dc:creator>Brown, Cierra</dc:creator>
  <cp:lastModifiedBy>ITR test account</cp:lastModifiedBy>
  <cp:revision>1</cp:revision>
  <dcterms:modified xsi:type="dcterms:W3CDTF">2019-03-29T13:53:16Z</dcterms:modified>
</cp:coreProperties>
</file>