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1813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49ca0288e_1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49ca0288e_1_507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49ca0288e_1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49ca0288e_1_62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0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425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49ca0288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49ca0288e_1_7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49ca0288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49ca0288e_1_17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49ca0288e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175" y="697225"/>
            <a:ext cx="458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49ca0288e_1_22:notes"/>
          <p:cNvSpPr txBox="1">
            <a:spLocks noGrp="1"/>
          </p:cNvSpPr>
          <p:nvPr>
            <p:ph type="body" idx="1"/>
          </p:nvPr>
        </p:nvSpPr>
        <p:spPr>
          <a:xfrm>
            <a:off x="688175" y="4415775"/>
            <a:ext cx="55053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>
            <a:off x="2" y="6285041"/>
            <a:ext cx="3047923" cy="572786"/>
            <a:chOff x="-73" y="4713898"/>
            <a:chExt cx="3047923" cy="429600"/>
          </a:xfrm>
        </p:grpSpPr>
        <p:sp>
          <p:nvSpPr>
            <p:cNvPr id="83" name="Google Shape;83;p1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3047650" y="0"/>
            <a:ext cx="6096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85350" y="469333"/>
            <a:ext cx="2683200" cy="54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0" y="6220767"/>
            <a:ext cx="9144000" cy="63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49300" y="446033"/>
            <a:ext cx="74070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49300" y="1529900"/>
            <a:ext cx="74070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1400"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1400"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1400"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1400">
                <a:solidFill>
                  <a:schemeClr val="dk2"/>
                </a:solidFill>
              </a:defRPr>
            </a:lvl5pPr>
            <a:lvl6pPr marL="274320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1400">
                <a:solidFill>
                  <a:schemeClr val="dk2"/>
                </a:solidFill>
              </a:defRPr>
            </a:lvl6pPr>
            <a:lvl7pPr marL="320040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1400">
                <a:solidFill>
                  <a:schemeClr val="dk2"/>
                </a:solidFill>
              </a:defRPr>
            </a:lvl7pPr>
            <a:lvl8pPr marL="365760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1400">
                <a:solidFill>
                  <a:schemeClr val="dk2"/>
                </a:solidFill>
              </a:defRPr>
            </a:lvl8pPr>
            <a:lvl9pPr marL="411480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188400" y="251200"/>
            <a:ext cx="8767200" cy="6355500"/>
          </a:xfrm>
          <a:prstGeom prst="rect">
            <a:avLst/>
          </a:prstGeom>
          <a:solidFill>
            <a:srgbClr val="D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282600" y="376800"/>
            <a:ext cx="8578800" cy="61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" name="Google Shape;100;p15"/>
          <p:cNvCxnSpPr/>
          <p:nvPr/>
        </p:nvCxnSpPr>
        <p:spPr>
          <a:xfrm>
            <a:off x="282600" y="6143033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15"/>
          <p:cNvCxnSpPr/>
          <p:nvPr/>
        </p:nvCxnSpPr>
        <p:spPr>
          <a:xfrm>
            <a:off x="8438400" y="714967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960500" y="2529600"/>
            <a:ext cx="52230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D6282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960500" y="3856033"/>
            <a:ext cx="52230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960500" y="2529600"/>
            <a:ext cx="5223000" cy="13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Anatomical and Functional Analysis of Digital Arteries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1960500" y="3856033"/>
            <a:ext cx="5223000" cy="4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Katie Highsmith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1960500" y="525825"/>
            <a:ext cx="5223000" cy="13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subTitle" idx="1"/>
          </p:nvPr>
        </p:nvSpPr>
        <p:spPr>
          <a:xfrm>
            <a:off x="1960500" y="1833518"/>
            <a:ext cx="5223000" cy="4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Student Scholar Showcase for hosting this presentation.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Dr. Takashi Maie for his supervision and expertise.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Mrs. Leah Stevens for letting me dissect during her labs in session.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Individuals who donated their bodies to science and without whom we would not have been able to do this research.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224825" y="564450"/>
            <a:ext cx="4372200" cy="54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Arteries maintain blood flow and pressure through the cardiovascular system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The 𝛼 and 𝛽 adrenergic receptors on the smooth muscles cause vasoconstriction and vasodilation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Vasoconstriction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Decrease in diameter caused by smooth muscle contraction</a:t>
            </a:r>
            <a:endParaRPr sz="180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Vasodilation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Increase in diameter of the blood vessel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750" y="741575"/>
            <a:ext cx="4186350" cy="43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6000" y="5307350"/>
            <a:ext cx="1521700" cy="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450" y="931550"/>
            <a:ext cx="6457100" cy="5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3344225" y="1074175"/>
            <a:ext cx="2209800" cy="2514600"/>
          </a:xfrm>
          <a:prstGeom prst="ellipse">
            <a:avLst/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5554025" y="1074175"/>
            <a:ext cx="2209800" cy="2514600"/>
          </a:xfrm>
          <a:prstGeom prst="ellipse">
            <a:avLst/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418850" y="238225"/>
            <a:ext cx="6306300" cy="10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Superficial Palmar Arch Variation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863450" y="4052200"/>
            <a:ext cx="1683300" cy="2175900"/>
          </a:xfrm>
          <a:prstGeom prst="ellipse">
            <a:avLst/>
          </a:prstGeom>
          <a:noFill/>
          <a:ln w="254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254475" y="3130675"/>
            <a:ext cx="6585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47.5%</a:t>
            </a:r>
            <a:endParaRPr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433950" y="5698300"/>
            <a:ext cx="6585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52.5%</a:t>
            </a:r>
            <a:endParaRPr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5769875" y="5734150"/>
            <a:ext cx="744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0.04%</a:t>
            </a:r>
            <a:endParaRPr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7525925" y="6228100"/>
            <a:ext cx="1546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Fazan et al. 2004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9"/>
          <p:cNvGrpSpPr/>
          <p:nvPr/>
        </p:nvGrpSpPr>
        <p:grpSpPr>
          <a:xfrm>
            <a:off x="1811450" y="100941"/>
            <a:ext cx="4676787" cy="6491637"/>
            <a:chOff x="1523538" y="100941"/>
            <a:chExt cx="4676787" cy="6491637"/>
          </a:xfrm>
        </p:grpSpPr>
        <p:sp>
          <p:nvSpPr>
            <p:cNvPr id="136" name="Google Shape;136;p19"/>
            <p:cNvSpPr/>
            <p:nvPr/>
          </p:nvSpPr>
          <p:spPr>
            <a:xfrm>
              <a:off x="5072932" y="3649649"/>
              <a:ext cx="195957" cy="8746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14607" y="97454"/>
                    <a:pt x="29215" y="74909"/>
                    <a:pt x="48692" y="58909"/>
                  </a:cubicBezTo>
                  <a:cubicBezTo>
                    <a:pt x="68168" y="42909"/>
                    <a:pt x="107934" y="33818"/>
                    <a:pt x="116860" y="23999"/>
                  </a:cubicBezTo>
                  <a:cubicBezTo>
                    <a:pt x="125787" y="14181"/>
                    <a:pt x="114020" y="7090"/>
                    <a:pt x="102253" y="0"/>
                  </a:cubicBez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4500438" y="3244132"/>
              <a:ext cx="246491" cy="10495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8064" y="114848"/>
                    <a:pt x="56128" y="109696"/>
                    <a:pt x="61935" y="98181"/>
                  </a:cubicBezTo>
                  <a:cubicBezTo>
                    <a:pt x="67741" y="86666"/>
                    <a:pt x="25161" y="67272"/>
                    <a:pt x="34838" y="50909"/>
                  </a:cubicBezTo>
                  <a:cubicBezTo>
                    <a:pt x="44516" y="34545"/>
                    <a:pt x="82257" y="17272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4014692" y="3212327"/>
              <a:ext cx="112035" cy="11926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933" y="120000"/>
                  </a:moveTo>
                  <a:cubicBezTo>
                    <a:pt x="104386" y="113733"/>
                    <a:pt x="122839" y="107466"/>
                    <a:pt x="111483" y="95999"/>
                  </a:cubicBezTo>
                  <a:cubicBezTo>
                    <a:pt x="100127" y="84533"/>
                    <a:pt x="34834" y="62799"/>
                    <a:pt x="17800" y="51199"/>
                  </a:cubicBezTo>
                  <a:cubicBezTo>
                    <a:pt x="766" y="39599"/>
                    <a:pt x="-7749" y="34933"/>
                    <a:pt x="9284" y="26399"/>
                  </a:cubicBezTo>
                  <a:cubicBezTo>
                    <a:pt x="26317" y="17866"/>
                    <a:pt x="120000" y="0"/>
                    <a:pt x="120000" y="0"/>
                  </a:cubicBez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3530587" y="3638600"/>
              <a:ext cx="254235" cy="9493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83407" y="87417"/>
                    <a:pt x="24394" y="2931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615979" y="3753016"/>
              <a:ext cx="1129085" cy="10813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985" y="104705"/>
                    <a:pt x="91971" y="89411"/>
                    <a:pt x="79436" y="80294"/>
                  </a:cubicBezTo>
                  <a:cubicBezTo>
                    <a:pt x="66901" y="71176"/>
                    <a:pt x="58028" y="78676"/>
                    <a:pt x="44788" y="65294"/>
                  </a:cubicBezTo>
                  <a:cubicBezTo>
                    <a:pt x="31549" y="51911"/>
                    <a:pt x="15774" y="2595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409245" y="3188473"/>
              <a:ext cx="930303" cy="12642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16239" y="108176"/>
                    <a:pt x="112478" y="96352"/>
                    <a:pt x="105641" y="88301"/>
                  </a:cubicBezTo>
                  <a:cubicBezTo>
                    <a:pt x="98803" y="80251"/>
                    <a:pt x="89401" y="78993"/>
                    <a:pt x="78974" y="71698"/>
                  </a:cubicBezTo>
                  <a:cubicBezTo>
                    <a:pt x="68547" y="64402"/>
                    <a:pt x="56239" y="56477"/>
                    <a:pt x="43076" y="44528"/>
                  </a:cubicBezTo>
                  <a:cubicBezTo>
                    <a:pt x="29914" y="32578"/>
                    <a:pt x="14957" y="1628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3736341" y="4308315"/>
              <a:ext cx="1417329" cy="1504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43" y="120000"/>
                  </a:moveTo>
                  <a:cubicBezTo>
                    <a:pt x="7470" y="113180"/>
                    <a:pt x="6797" y="106360"/>
                    <a:pt x="5450" y="93990"/>
                  </a:cubicBezTo>
                  <a:cubicBezTo>
                    <a:pt x="4104" y="81620"/>
                    <a:pt x="-607" y="58359"/>
                    <a:pt x="65" y="45778"/>
                  </a:cubicBezTo>
                  <a:cubicBezTo>
                    <a:pt x="738" y="33196"/>
                    <a:pt x="3206" y="25160"/>
                    <a:pt x="9490" y="18499"/>
                  </a:cubicBezTo>
                  <a:cubicBezTo>
                    <a:pt x="15773" y="11839"/>
                    <a:pt x="26544" y="8878"/>
                    <a:pt x="37764" y="5812"/>
                  </a:cubicBezTo>
                  <a:cubicBezTo>
                    <a:pt x="48985" y="2746"/>
                    <a:pt x="65029" y="-636"/>
                    <a:pt x="76811" y="103"/>
                  </a:cubicBezTo>
                  <a:cubicBezTo>
                    <a:pt x="88592" y="843"/>
                    <a:pt x="101270" y="4755"/>
                    <a:pt x="108451" y="10253"/>
                  </a:cubicBezTo>
                  <a:cubicBezTo>
                    <a:pt x="115632" y="15750"/>
                    <a:pt x="119110" y="24738"/>
                    <a:pt x="119896" y="33090"/>
                  </a:cubicBezTo>
                  <a:cubicBezTo>
                    <a:pt x="120681" y="41443"/>
                    <a:pt x="116866" y="52333"/>
                    <a:pt x="113164" y="60368"/>
                  </a:cubicBezTo>
                  <a:cubicBezTo>
                    <a:pt x="109461" y="68404"/>
                    <a:pt x="97680" y="81303"/>
                    <a:pt x="97680" y="81303"/>
                  </a:cubicBezTo>
                  <a:lnTo>
                    <a:pt x="97680" y="81303"/>
                  </a:lnTo>
                </a:path>
              </a:pathLst>
            </a:custGeom>
            <a:noFill/>
            <a:ln w="76200" cap="flat" cmpd="sng">
              <a:solidFill>
                <a:srgbClr val="9537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4898003" y="2186609"/>
              <a:ext cx="1144988" cy="28386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cubicBezTo>
                    <a:pt x="14027" y="116778"/>
                    <a:pt x="28055" y="113557"/>
                    <a:pt x="37500" y="108235"/>
                  </a:cubicBezTo>
                  <a:cubicBezTo>
                    <a:pt x="46944" y="102913"/>
                    <a:pt x="51111" y="93669"/>
                    <a:pt x="56666" y="88067"/>
                  </a:cubicBezTo>
                  <a:cubicBezTo>
                    <a:pt x="62222" y="82464"/>
                    <a:pt x="64583" y="79271"/>
                    <a:pt x="70833" y="74621"/>
                  </a:cubicBezTo>
                  <a:cubicBezTo>
                    <a:pt x="77083" y="69971"/>
                    <a:pt x="89027" y="66162"/>
                    <a:pt x="94166" y="60168"/>
                  </a:cubicBezTo>
                  <a:cubicBezTo>
                    <a:pt x="99305" y="54173"/>
                    <a:pt x="98611" y="45434"/>
                    <a:pt x="101666" y="38655"/>
                  </a:cubicBezTo>
                  <a:cubicBezTo>
                    <a:pt x="104722" y="31876"/>
                    <a:pt x="109444" y="25938"/>
                    <a:pt x="112500" y="19495"/>
                  </a:cubicBezTo>
                  <a:cubicBezTo>
                    <a:pt x="115555" y="13053"/>
                    <a:pt x="117777" y="6526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4993419" y="2027583"/>
              <a:ext cx="405517" cy="21468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6470" y="110666"/>
                    <a:pt x="52941" y="101333"/>
                    <a:pt x="70588" y="91111"/>
                  </a:cubicBezTo>
                  <a:cubicBezTo>
                    <a:pt x="88235" y="80888"/>
                    <a:pt x="99607" y="66518"/>
                    <a:pt x="105882" y="58666"/>
                  </a:cubicBezTo>
                  <a:cubicBezTo>
                    <a:pt x="112156" y="50814"/>
                    <a:pt x="110195" y="50074"/>
                    <a:pt x="108235" y="43999"/>
                  </a:cubicBezTo>
                  <a:cubicBezTo>
                    <a:pt x="106274" y="37925"/>
                    <a:pt x="92156" y="29555"/>
                    <a:pt x="94117" y="22222"/>
                  </a:cubicBezTo>
                  <a:cubicBezTo>
                    <a:pt x="96078" y="14888"/>
                    <a:pt x="120000" y="0"/>
                    <a:pt x="120000" y="0"/>
                  </a:cubicBezTo>
                  <a:lnTo>
                    <a:pt x="120000" y="0"/>
                  </a:ln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5367130" y="2305878"/>
              <a:ext cx="270345" cy="7076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27058" y="109101"/>
                    <a:pt x="54117" y="98202"/>
                    <a:pt x="74117" y="78202"/>
                  </a:cubicBezTo>
                  <a:cubicBezTo>
                    <a:pt x="94117" y="58202"/>
                    <a:pt x="107058" y="29101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4668420" y="1812897"/>
              <a:ext cx="151363" cy="202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848" y="120000"/>
                  </a:moveTo>
                  <a:cubicBezTo>
                    <a:pt x="64867" y="103843"/>
                    <a:pt x="54886" y="87686"/>
                    <a:pt x="62241" y="76235"/>
                  </a:cubicBezTo>
                  <a:cubicBezTo>
                    <a:pt x="69596" y="64784"/>
                    <a:pt x="128430" y="58196"/>
                    <a:pt x="118974" y="51294"/>
                  </a:cubicBezTo>
                  <a:cubicBezTo>
                    <a:pt x="109519" y="44392"/>
                    <a:pt x="22317" y="43372"/>
                    <a:pt x="5507" y="34823"/>
                  </a:cubicBezTo>
                  <a:cubicBezTo>
                    <a:pt x="-11302" y="26274"/>
                    <a:pt x="15488" y="7254"/>
                    <a:pt x="18115" y="0"/>
                  </a:cubicBez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4826442" y="1956021"/>
              <a:ext cx="159026" cy="7315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31499" y="111086"/>
                    <a:pt x="63000" y="102173"/>
                    <a:pt x="78000" y="86086"/>
                  </a:cubicBezTo>
                  <a:cubicBezTo>
                    <a:pt x="92999" y="70000"/>
                    <a:pt x="83000" y="37825"/>
                    <a:pt x="89999" y="23478"/>
                  </a:cubicBezTo>
                  <a:cubicBezTo>
                    <a:pt x="96999" y="9130"/>
                    <a:pt x="108499" y="4565"/>
                    <a:pt x="120000" y="0"/>
                  </a:cubicBez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848431" y="1812897"/>
              <a:ext cx="461176" cy="18685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172" y="117744"/>
                    <a:pt x="90344" y="115489"/>
                    <a:pt x="82758" y="111319"/>
                  </a:cubicBezTo>
                  <a:cubicBezTo>
                    <a:pt x="75172" y="107148"/>
                    <a:pt x="79310" y="103999"/>
                    <a:pt x="74482" y="94978"/>
                  </a:cubicBezTo>
                  <a:cubicBezTo>
                    <a:pt x="69655" y="85957"/>
                    <a:pt x="63792" y="66212"/>
                    <a:pt x="53793" y="57191"/>
                  </a:cubicBezTo>
                  <a:cubicBezTo>
                    <a:pt x="43793" y="48170"/>
                    <a:pt x="23448" y="50382"/>
                    <a:pt x="14482" y="40851"/>
                  </a:cubicBezTo>
                  <a:cubicBezTo>
                    <a:pt x="5517" y="31319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4079019" y="1733384"/>
              <a:ext cx="154631" cy="10257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12340" y="110620"/>
                    <a:pt x="24681" y="101240"/>
                    <a:pt x="43193" y="93953"/>
                  </a:cubicBezTo>
                  <a:cubicBezTo>
                    <a:pt x="61705" y="86666"/>
                    <a:pt x="98728" y="91937"/>
                    <a:pt x="111070" y="76279"/>
                  </a:cubicBezTo>
                  <a:cubicBezTo>
                    <a:pt x="123411" y="60620"/>
                    <a:pt x="120325" y="30310"/>
                    <a:pt x="117240" y="0"/>
                  </a:cubicBez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902226" y="4619708"/>
              <a:ext cx="1041621" cy="7871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17022" y="112525"/>
                    <a:pt x="114045" y="105050"/>
                    <a:pt x="107175" y="100606"/>
                  </a:cubicBezTo>
                  <a:cubicBezTo>
                    <a:pt x="100305" y="96161"/>
                    <a:pt x="89465" y="100606"/>
                    <a:pt x="78778" y="93333"/>
                  </a:cubicBezTo>
                  <a:cubicBezTo>
                    <a:pt x="68091" y="86060"/>
                    <a:pt x="56183" y="72525"/>
                    <a:pt x="43053" y="56969"/>
                  </a:cubicBezTo>
                  <a:cubicBezTo>
                    <a:pt x="29923" y="41414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840745" y="3698613"/>
              <a:ext cx="1185092" cy="28532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70" y="120000"/>
                  </a:moveTo>
                  <a:cubicBezTo>
                    <a:pt x="10037" y="109884"/>
                    <a:pt x="4803" y="99768"/>
                    <a:pt x="2388" y="94584"/>
                  </a:cubicBezTo>
                  <a:cubicBezTo>
                    <a:pt x="-26" y="89401"/>
                    <a:pt x="-697" y="91686"/>
                    <a:pt x="778" y="88899"/>
                  </a:cubicBezTo>
                  <a:cubicBezTo>
                    <a:pt x="2254" y="86113"/>
                    <a:pt x="10171" y="85778"/>
                    <a:pt x="11245" y="77864"/>
                  </a:cubicBezTo>
                  <a:cubicBezTo>
                    <a:pt x="12318" y="69950"/>
                    <a:pt x="6816" y="51724"/>
                    <a:pt x="7219" y="41413"/>
                  </a:cubicBezTo>
                  <a:cubicBezTo>
                    <a:pt x="7621" y="31102"/>
                    <a:pt x="7756" y="22686"/>
                    <a:pt x="13660" y="15998"/>
                  </a:cubicBezTo>
                  <a:cubicBezTo>
                    <a:pt x="19564" y="9310"/>
                    <a:pt x="33117" y="3737"/>
                    <a:pt x="42645" y="1284"/>
                  </a:cubicBezTo>
                  <a:cubicBezTo>
                    <a:pt x="52172" y="-1167"/>
                    <a:pt x="62370" y="504"/>
                    <a:pt x="70824" y="1284"/>
                  </a:cubicBezTo>
                  <a:cubicBezTo>
                    <a:pt x="79278" y="2065"/>
                    <a:pt x="87195" y="4127"/>
                    <a:pt x="93368" y="5966"/>
                  </a:cubicBezTo>
                  <a:cubicBezTo>
                    <a:pt x="99541" y="7805"/>
                    <a:pt x="103969" y="9645"/>
                    <a:pt x="107860" y="12320"/>
                  </a:cubicBezTo>
                  <a:cubicBezTo>
                    <a:pt x="111752" y="14995"/>
                    <a:pt x="114704" y="19677"/>
                    <a:pt x="116717" y="22018"/>
                  </a:cubicBezTo>
                  <a:cubicBezTo>
                    <a:pt x="118730" y="24359"/>
                    <a:pt x="120340" y="23801"/>
                    <a:pt x="119937" y="26365"/>
                  </a:cubicBezTo>
                  <a:cubicBezTo>
                    <a:pt x="119535" y="28929"/>
                    <a:pt x="116583" y="31158"/>
                    <a:pt x="114302" y="37400"/>
                  </a:cubicBezTo>
                  <a:cubicBezTo>
                    <a:pt x="112020" y="43643"/>
                    <a:pt x="106921" y="53285"/>
                    <a:pt x="106250" y="63819"/>
                  </a:cubicBezTo>
                  <a:cubicBezTo>
                    <a:pt x="105579" y="74353"/>
                    <a:pt x="108800" y="91408"/>
                    <a:pt x="110276" y="100604"/>
                  </a:cubicBezTo>
                  <a:cubicBezTo>
                    <a:pt x="111752" y="109800"/>
                    <a:pt x="113429" y="114398"/>
                    <a:pt x="115107" y="118996"/>
                  </a:cubicBezTo>
                </a:path>
              </a:pathLst>
            </a:custGeom>
            <a:noFill/>
            <a:ln w="762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523538" y="100941"/>
              <a:ext cx="4676787" cy="64916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986" y="119528"/>
                  </a:moveTo>
                  <a:cubicBezTo>
                    <a:pt x="100818" y="114040"/>
                    <a:pt x="99650" y="108552"/>
                    <a:pt x="100158" y="103722"/>
                  </a:cubicBezTo>
                  <a:cubicBezTo>
                    <a:pt x="100665" y="98893"/>
                    <a:pt x="103459" y="94649"/>
                    <a:pt x="105033" y="90551"/>
                  </a:cubicBezTo>
                  <a:cubicBezTo>
                    <a:pt x="106607" y="86453"/>
                    <a:pt x="108537" y="83673"/>
                    <a:pt x="109603" y="79136"/>
                  </a:cubicBezTo>
                  <a:cubicBezTo>
                    <a:pt x="110670" y="74599"/>
                    <a:pt x="110670" y="67831"/>
                    <a:pt x="111432" y="63331"/>
                  </a:cubicBezTo>
                  <a:cubicBezTo>
                    <a:pt x="112193" y="58831"/>
                    <a:pt x="113412" y="54952"/>
                    <a:pt x="114174" y="52135"/>
                  </a:cubicBezTo>
                  <a:cubicBezTo>
                    <a:pt x="114936" y="49318"/>
                    <a:pt x="115545" y="48550"/>
                    <a:pt x="116002" y="46428"/>
                  </a:cubicBezTo>
                  <a:cubicBezTo>
                    <a:pt x="116459" y="44306"/>
                    <a:pt x="116256" y="41928"/>
                    <a:pt x="116916" y="39403"/>
                  </a:cubicBezTo>
                  <a:cubicBezTo>
                    <a:pt x="117577" y="36879"/>
                    <a:pt x="119760" y="33842"/>
                    <a:pt x="119963" y="31281"/>
                  </a:cubicBezTo>
                  <a:cubicBezTo>
                    <a:pt x="120167" y="28720"/>
                    <a:pt x="119506" y="25354"/>
                    <a:pt x="118135" y="24037"/>
                  </a:cubicBezTo>
                  <a:cubicBezTo>
                    <a:pt x="116764" y="22720"/>
                    <a:pt x="113311" y="23012"/>
                    <a:pt x="111736" y="23378"/>
                  </a:cubicBezTo>
                  <a:cubicBezTo>
                    <a:pt x="110162" y="23744"/>
                    <a:pt x="109197" y="25098"/>
                    <a:pt x="108689" y="26232"/>
                  </a:cubicBezTo>
                  <a:cubicBezTo>
                    <a:pt x="108182" y="27366"/>
                    <a:pt x="109146" y="28354"/>
                    <a:pt x="108689" y="30183"/>
                  </a:cubicBezTo>
                  <a:cubicBezTo>
                    <a:pt x="108232" y="32013"/>
                    <a:pt x="107122" y="34513"/>
                    <a:pt x="105947" y="37208"/>
                  </a:cubicBezTo>
                  <a:cubicBezTo>
                    <a:pt x="104772" y="39903"/>
                    <a:pt x="102298" y="43102"/>
                    <a:pt x="101642" y="46354"/>
                  </a:cubicBezTo>
                  <a:cubicBezTo>
                    <a:pt x="100986" y="49605"/>
                    <a:pt x="100404" y="50440"/>
                    <a:pt x="100055" y="50379"/>
                  </a:cubicBezTo>
                  <a:cubicBezTo>
                    <a:pt x="99706" y="50318"/>
                    <a:pt x="99430" y="48257"/>
                    <a:pt x="99548" y="45989"/>
                  </a:cubicBezTo>
                  <a:cubicBezTo>
                    <a:pt x="99667" y="43720"/>
                    <a:pt x="100412" y="40903"/>
                    <a:pt x="100767" y="36769"/>
                  </a:cubicBezTo>
                  <a:cubicBezTo>
                    <a:pt x="101123" y="32635"/>
                    <a:pt x="101580" y="25317"/>
                    <a:pt x="101681" y="21183"/>
                  </a:cubicBezTo>
                  <a:cubicBezTo>
                    <a:pt x="101783" y="17049"/>
                    <a:pt x="102087" y="14049"/>
                    <a:pt x="101376" y="11963"/>
                  </a:cubicBezTo>
                  <a:cubicBezTo>
                    <a:pt x="100665" y="9878"/>
                    <a:pt x="98482" y="9292"/>
                    <a:pt x="97415" y="8671"/>
                  </a:cubicBezTo>
                  <a:cubicBezTo>
                    <a:pt x="96349" y="8049"/>
                    <a:pt x="96095" y="8049"/>
                    <a:pt x="94978" y="8231"/>
                  </a:cubicBezTo>
                  <a:cubicBezTo>
                    <a:pt x="93860" y="8414"/>
                    <a:pt x="91626" y="8780"/>
                    <a:pt x="90712" y="9768"/>
                  </a:cubicBezTo>
                  <a:cubicBezTo>
                    <a:pt x="89798" y="10756"/>
                    <a:pt x="89747" y="12366"/>
                    <a:pt x="89493" y="14158"/>
                  </a:cubicBezTo>
                  <a:cubicBezTo>
                    <a:pt x="89239" y="15951"/>
                    <a:pt x="89290" y="18183"/>
                    <a:pt x="89188" y="20525"/>
                  </a:cubicBezTo>
                  <a:cubicBezTo>
                    <a:pt x="89087" y="22866"/>
                    <a:pt x="89137" y="26159"/>
                    <a:pt x="88884" y="28208"/>
                  </a:cubicBezTo>
                  <a:cubicBezTo>
                    <a:pt x="88630" y="30257"/>
                    <a:pt x="88071" y="31318"/>
                    <a:pt x="87665" y="32818"/>
                  </a:cubicBezTo>
                  <a:cubicBezTo>
                    <a:pt x="87258" y="34318"/>
                    <a:pt x="86801" y="35415"/>
                    <a:pt x="86446" y="37208"/>
                  </a:cubicBezTo>
                  <a:cubicBezTo>
                    <a:pt x="86090" y="39001"/>
                    <a:pt x="85837" y="42367"/>
                    <a:pt x="85532" y="43574"/>
                  </a:cubicBezTo>
                  <a:cubicBezTo>
                    <a:pt x="85227" y="44781"/>
                    <a:pt x="85176" y="44745"/>
                    <a:pt x="84618" y="44452"/>
                  </a:cubicBezTo>
                  <a:cubicBezTo>
                    <a:pt x="84059" y="44159"/>
                    <a:pt x="82434" y="43501"/>
                    <a:pt x="82180" y="41818"/>
                  </a:cubicBezTo>
                  <a:cubicBezTo>
                    <a:pt x="81926" y="40135"/>
                    <a:pt x="83043" y="36842"/>
                    <a:pt x="83094" y="34354"/>
                  </a:cubicBezTo>
                  <a:cubicBezTo>
                    <a:pt x="83145" y="31866"/>
                    <a:pt x="82637" y="29635"/>
                    <a:pt x="82485" y="26891"/>
                  </a:cubicBezTo>
                  <a:cubicBezTo>
                    <a:pt x="82332" y="24147"/>
                    <a:pt x="82180" y="21659"/>
                    <a:pt x="82180" y="17890"/>
                  </a:cubicBezTo>
                  <a:cubicBezTo>
                    <a:pt x="82180" y="14122"/>
                    <a:pt x="82993" y="7170"/>
                    <a:pt x="82485" y="4280"/>
                  </a:cubicBezTo>
                  <a:cubicBezTo>
                    <a:pt x="81977" y="1390"/>
                    <a:pt x="81063" y="1061"/>
                    <a:pt x="79133" y="548"/>
                  </a:cubicBezTo>
                  <a:cubicBezTo>
                    <a:pt x="77203" y="36"/>
                    <a:pt x="72582" y="-621"/>
                    <a:pt x="70906" y="1207"/>
                  </a:cubicBezTo>
                  <a:cubicBezTo>
                    <a:pt x="69230" y="3036"/>
                    <a:pt x="69382" y="8341"/>
                    <a:pt x="69078" y="11524"/>
                  </a:cubicBezTo>
                  <a:cubicBezTo>
                    <a:pt x="68773" y="14707"/>
                    <a:pt x="69179" y="17451"/>
                    <a:pt x="69078" y="20305"/>
                  </a:cubicBezTo>
                  <a:cubicBezTo>
                    <a:pt x="68976" y="23159"/>
                    <a:pt x="68570" y="25903"/>
                    <a:pt x="68468" y="28647"/>
                  </a:cubicBezTo>
                  <a:cubicBezTo>
                    <a:pt x="68367" y="31391"/>
                    <a:pt x="68570" y="34501"/>
                    <a:pt x="68468" y="36769"/>
                  </a:cubicBezTo>
                  <a:cubicBezTo>
                    <a:pt x="68367" y="39037"/>
                    <a:pt x="68316" y="41123"/>
                    <a:pt x="67859" y="42257"/>
                  </a:cubicBezTo>
                  <a:cubicBezTo>
                    <a:pt x="67402" y="43391"/>
                    <a:pt x="66539" y="43574"/>
                    <a:pt x="65726" y="43574"/>
                  </a:cubicBezTo>
                  <a:cubicBezTo>
                    <a:pt x="64913" y="43574"/>
                    <a:pt x="63491" y="43135"/>
                    <a:pt x="62984" y="42257"/>
                  </a:cubicBezTo>
                  <a:cubicBezTo>
                    <a:pt x="62476" y="41379"/>
                    <a:pt x="62882" y="40062"/>
                    <a:pt x="62679" y="38306"/>
                  </a:cubicBezTo>
                  <a:cubicBezTo>
                    <a:pt x="62476" y="36549"/>
                    <a:pt x="62171" y="33696"/>
                    <a:pt x="61765" y="31720"/>
                  </a:cubicBezTo>
                  <a:cubicBezTo>
                    <a:pt x="61359" y="29744"/>
                    <a:pt x="60800" y="29305"/>
                    <a:pt x="60241" y="26452"/>
                  </a:cubicBezTo>
                  <a:cubicBezTo>
                    <a:pt x="59683" y="23598"/>
                    <a:pt x="59023" y="17744"/>
                    <a:pt x="58413" y="14598"/>
                  </a:cubicBezTo>
                  <a:cubicBezTo>
                    <a:pt x="57804" y="11451"/>
                    <a:pt x="57499" y="9036"/>
                    <a:pt x="56585" y="7573"/>
                  </a:cubicBezTo>
                  <a:cubicBezTo>
                    <a:pt x="55671" y="6109"/>
                    <a:pt x="54604" y="5744"/>
                    <a:pt x="52928" y="5817"/>
                  </a:cubicBezTo>
                  <a:cubicBezTo>
                    <a:pt x="51253" y="5890"/>
                    <a:pt x="47698" y="6183"/>
                    <a:pt x="46530" y="8012"/>
                  </a:cubicBezTo>
                  <a:cubicBezTo>
                    <a:pt x="45362" y="9841"/>
                    <a:pt x="45971" y="14415"/>
                    <a:pt x="45920" y="16793"/>
                  </a:cubicBezTo>
                  <a:cubicBezTo>
                    <a:pt x="45869" y="19171"/>
                    <a:pt x="46123" y="20012"/>
                    <a:pt x="46225" y="22281"/>
                  </a:cubicBezTo>
                  <a:cubicBezTo>
                    <a:pt x="46326" y="24549"/>
                    <a:pt x="46326" y="26378"/>
                    <a:pt x="46530" y="30403"/>
                  </a:cubicBezTo>
                  <a:cubicBezTo>
                    <a:pt x="46733" y="34427"/>
                    <a:pt x="47393" y="42330"/>
                    <a:pt x="47444" y="46428"/>
                  </a:cubicBezTo>
                  <a:cubicBezTo>
                    <a:pt x="47494" y="50525"/>
                    <a:pt x="47190" y="52648"/>
                    <a:pt x="46834" y="54989"/>
                  </a:cubicBezTo>
                  <a:cubicBezTo>
                    <a:pt x="46479" y="57331"/>
                    <a:pt x="46377" y="58355"/>
                    <a:pt x="45311" y="60477"/>
                  </a:cubicBezTo>
                  <a:cubicBezTo>
                    <a:pt x="44244" y="62599"/>
                    <a:pt x="43127" y="68160"/>
                    <a:pt x="40436" y="67721"/>
                  </a:cubicBezTo>
                  <a:cubicBezTo>
                    <a:pt x="37744" y="67282"/>
                    <a:pt x="32767" y="60331"/>
                    <a:pt x="29161" y="57843"/>
                  </a:cubicBezTo>
                  <a:cubicBezTo>
                    <a:pt x="25556" y="55355"/>
                    <a:pt x="22813" y="53891"/>
                    <a:pt x="18801" y="52794"/>
                  </a:cubicBezTo>
                  <a:cubicBezTo>
                    <a:pt x="14790" y="51696"/>
                    <a:pt x="8137" y="51147"/>
                    <a:pt x="5090" y="51257"/>
                  </a:cubicBezTo>
                  <a:cubicBezTo>
                    <a:pt x="2043" y="51367"/>
                    <a:pt x="1179" y="52648"/>
                    <a:pt x="519" y="53452"/>
                  </a:cubicBezTo>
                  <a:cubicBezTo>
                    <a:pt x="-140" y="54257"/>
                    <a:pt x="-394" y="55026"/>
                    <a:pt x="1129" y="56087"/>
                  </a:cubicBezTo>
                  <a:cubicBezTo>
                    <a:pt x="2652" y="57148"/>
                    <a:pt x="7680" y="58611"/>
                    <a:pt x="9660" y="59818"/>
                  </a:cubicBezTo>
                  <a:cubicBezTo>
                    <a:pt x="11641" y="61026"/>
                    <a:pt x="11692" y="62160"/>
                    <a:pt x="13012" y="63331"/>
                  </a:cubicBezTo>
                  <a:cubicBezTo>
                    <a:pt x="14332" y="64502"/>
                    <a:pt x="14993" y="64026"/>
                    <a:pt x="17583" y="66843"/>
                  </a:cubicBezTo>
                  <a:cubicBezTo>
                    <a:pt x="20173" y="69660"/>
                    <a:pt x="24794" y="76136"/>
                    <a:pt x="28552" y="80234"/>
                  </a:cubicBezTo>
                  <a:cubicBezTo>
                    <a:pt x="32310" y="84331"/>
                    <a:pt x="36373" y="88393"/>
                    <a:pt x="40131" y="91429"/>
                  </a:cubicBezTo>
                  <a:cubicBezTo>
                    <a:pt x="43889" y="94466"/>
                    <a:pt x="48964" y="96787"/>
                    <a:pt x="51100" y="98454"/>
                  </a:cubicBezTo>
                  <a:cubicBezTo>
                    <a:pt x="53237" y="100120"/>
                    <a:pt x="52543" y="97836"/>
                    <a:pt x="52950" y="101427"/>
                  </a:cubicBezTo>
                  <a:cubicBezTo>
                    <a:pt x="53356" y="105018"/>
                    <a:pt x="53284" y="112572"/>
                    <a:pt x="53538" y="12000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086100" y="3759200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9"/>
          <p:cNvSpPr txBox="1"/>
          <p:nvPr/>
        </p:nvSpPr>
        <p:spPr>
          <a:xfrm>
            <a:off x="1926276" y="2842995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3667973" y="524310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4573769" y="228600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5329058" y="685800"/>
            <a:ext cx="3738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6084347" y="1480872"/>
            <a:ext cx="3161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85005" y="108811"/>
            <a:ext cx="3176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 Palmar View:  Precise locations for collecting measurements (diameter and distance) are indicated.</a:t>
            </a:r>
            <a:endParaRPr/>
          </a:p>
        </p:txBody>
      </p:sp>
      <p:cxnSp>
        <p:nvCxnSpPr>
          <p:cNvPr id="160" name="Google Shape;160;p19"/>
          <p:cNvCxnSpPr/>
          <p:nvPr/>
        </p:nvCxnSpPr>
        <p:spPr>
          <a:xfrm flipH="1">
            <a:off x="2626545" y="5349950"/>
            <a:ext cx="1611461" cy="4636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19"/>
          <p:cNvSpPr txBox="1"/>
          <p:nvPr/>
        </p:nvSpPr>
        <p:spPr>
          <a:xfrm>
            <a:off x="1347900" y="5211133"/>
            <a:ext cx="13499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base</a:t>
            </a:r>
            <a:endParaRPr/>
          </a:p>
        </p:txBody>
      </p:sp>
      <p:cxnSp>
        <p:nvCxnSpPr>
          <p:cNvPr id="162" name="Google Shape;162;p19"/>
          <p:cNvCxnSpPr/>
          <p:nvPr/>
        </p:nvCxnSpPr>
        <p:spPr>
          <a:xfrm rot="10800000">
            <a:off x="2531597" y="4113252"/>
            <a:ext cx="1639611" cy="173741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9"/>
          <p:cNvSpPr txBox="1"/>
          <p:nvPr/>
        </p:nvSpPr>
        <p:spPr>
          <a:xfrm>
            <a:off x="1671227" y="3931350"/>
            <a:ext cx="9621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</a:t>
            </a:r>
            <a:endParaRPr/>
          </a:p>
        </p:txBody>
      </p:sp>
      <p:cxnSp>
        <p:nvCxnSpPr>
          <p:cNvPr id="164" name="Google Shape;164;p19"/>
          <p:cNvCxnSpPr/>
          <p:nvPr/>
        </p:nvCxnSpPr>
        <p:spPr>
          <a:xfrm rot="10800000" flipH="1">
            <a:off x="4571581" y="2186609"/>
            <a:ext cx="2503144" cy="145839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19"/>
          <p:cNvSpPr txBox="1"/>
          <p:nvPr/>
        </p:nvSpPr>
        <p:spPr>
          <a:xfrm>
            <a:off x="7048006" y="1876911"/>
            <a:ext cx="879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</a:t>
            </a:r>
            <a:endParaRPr/>
          </a:p>
        </p:txBody>
      </p:sp>
      <p:cxnSp>
        <p:nvCxnSpPr>
          <p:cNvPr id="166" name="Google Shape;166;p19"/>
          <p:cNvCxnSpPr/>
          <p:nvPr/>
        </p:nvCxnSpPr>
        <p:spPr>
          <a:xfrm rot="10800000">
            <a:off x="5294647" y="4153002"/>
            <a:ext cx="2211784" cy="9100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7" name="Google Shape;167;p19"/>
          <p:cNvCxnSpPr/>
          <p:nvPr/>
        </p:nvCxnSpPr>
        <p:spPr>
          <a:xfrm rot="10800000" flipH="1">
            <a:off x="5064825" y="2186609"/>
            <a:ext cx="2009900" cy="158243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8" name="Google Shape;168;p19"/>
          <p:cNvCxnSpPr/>
          <p:nvPr/>
        </p:nvCxnSpPr>
        <p:spPr>
          <a:xfrm rot="10800000" flipH="1">
            <a:off x="5226673" y="4244006"/>
            <a:ext cx="2279758" cy="76913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9"/>
          <p:cNvSpPr txBox="1"/>
          <p:nvPr/>
        </p:nvSpPr>
        <p:spPr>
          <a:xfrm>
            <a:off x="7506431" y="4059340"/>
            <a:ext cx="1485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</a:t>
            </a:r>
            <a:endParaRPr/>
          </a:p>
        </p:txBody>
      </p:sp>
      <p:cxnSp>
        <p:nvCxnSpPr>
          <p:cNvPr id="170" name="Google Shape;170;p19"/>
          <p:cNvCxnSpPr/>
          <p:nvPr/>
        </p:nvCxnSpPr>
        <p:spPr>
          <a:xfrm rot="10800000">
            <a:off x="3251601" y="5903025"/>
            <a:ext cx="33659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1" name="Google Shape;171;p19"/>
          <p:cNvCxnSpPr/>
          <p:nvPr/>
        </p:nvCxnSpPr>
        <p:spPr>
          <a:xfrm rot="10800000" flipH="1">
            <a:off x="5230483" y="5718359"/>
            <a:ext cx="1474224" cy="145481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19"/>
          <p:cNvSpPr txBox="1"/>
          <p:nvPr/>
        </p:nvSpPr>
        <p:spPr>
          <a:xfrm>
            <a:off x="6666385" y="5537180"/>
            <a:ext cx="1566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art. base</a:t>
            </a:r>
            <a:endParaRPr/>
          </a:p>
        </p:txBody>
      </p:sp>
      <p:cxnSp>
        <p:nvCxnSpPr>
          <p:cNvPr id="173" name="Google Shape;173;p19"/>
          <p:cNvCxnSpPr/>
          <p:nvPr/>
        </p:nvCxnSpPr>
        <p:spPr>
          <a:xfrm rot="10800000" flipH="1">
            <a:off x="2903891" y="5829648"/>
            <a:ext cx="1188337" cy="418752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19"/>
          <p:cNvSpPr txBox="1"/>
          <p:nvPr/>
        </p:nvSpPr>
        <p:spPr>
          <a:xfrm>
            <a:off x="1300400" y="6063734"/>
            <a:ext cx="1627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art. base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5059935" y="5070764"/>
            <a:ext cx="49424" cy="8075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501" y="0"/>
                </a:moveTo>
                <a:cubicBezTo>
                  <a:pt x="11875" y="20882"/>
                  <a:pt x="-9750" y="41764"/>
                  <a:pt x="4666" y="61764"/>
                </a:cubicBezTo>
                <a:cubicBezTo>
                  <a:pt x="19083" y="81764"/>
                  <a:pt x="69541" y="100882"/>
                  <a:pt x="119999" y="120000"/>
                </a:cubicBezTo>
              </a:path>
            </a:pathLst>
          </a:cu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9"/>
          <p:cNvCxnSpPr/>
          <p:nvPr/>
        </p:nvCxnSpPr>
        <p:spPr>
          <a:xfrm rot="10800000" flipH="1">
            <a:off x="5068111" y="5349950"/>
            <a:ext cx="1549414" cy="11488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9"/>
          <p:cNvSpPr txBox="1"/>
          <p:nvPr/>
        </p:nvSpPr>
        <p:spPr>
          <a:xfrm>
            <a:off x="6554374" y="5167848"/>
            <a:ext cx="2589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art.-5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4705597" y="3811979"/>
            <a:ext cx="487320" cy="110440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3575" y="120000"/>
                </a:moveTo>
                <a:cubicBezTo>
                  <a:pt x="107465" y="95913"/>
                  <a:pt x="121356" y="71827"/>
                  <a:pt x="119893" y="54193"/>
                </a:cubicBezTo>
                <a:cubicBezTo>
                  <a:pt x="118431" y="36559"/>
                  <a:pt x="104785" y="23225"/>
                  <a:pt x="84803" y="14193"/>
                </a:cubicBezTo>
                <a:cubicBezTo>
                  <a:pt x="64820" y="5161"/>
                  <a:pt x="32410" y="2580"/>
                  <a:pt x="0" y="0"/>
                </a:cubicBezTo>
              </a:path>
            </a:pathLst>
          </a:cu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 rot="10800000" flipH="1">
            <a:off x="5096810" y="3349555"/>
            <a:ext cx="1391427" cy="65927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19"/>
          <p:cNvSpPr txBox="1"/>
          <p:nvPr/>
        </p:nvSpPr>
        <p:spPr>
          <a:xfrm>
            <a:off x="6450045" y="3154758"/>
            <a:ext cx="20987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digi.-5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4249137" y="5354016"/>
            <a:ext cx="101548" cy="4987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200" y="0"/>
                </a:moveTo>
                <a:cubicBezTo>
                  <a:pt x="115774" y="36666"/>
                  <a:pt x="175413" y="84762"/>
                  <a:pt x="0" y="120000"/>
                </a:cubicBezTo>
              </a:path>
            </a:pathLst>
          </a:cu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9"/>
          <p:cNvCxnSpPr/>
          <p:nvPr/>
        </p:nvCxnSpPr>
        <p:spPr>
          <a:xfrm rot="10800000" flipH="1">
            <a:off x="2609634" y="5568590"/>
            <a:ext cx="1720589" cy="290842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9"/>
          <p:cNvSpPr txBox="1"/>
          <p:nvPr/>
        </p:nvSpPr>
        <p:spPr>
          <a:xfrm>
            <a:off x="306494" y="5666059"/>
            <a:ext cx="23524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art.-1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719946" y="1769423"/>
            <a:ext cx="463137" cy="252944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9999"/>
                </a:moveTo>
                <a:cubicBezTo>
                  <a:pt x="98717" y="111737"/>
                  <a:pt x="77435" y="103474"/>
                  <a:pt x="61538" y="98028"/>
                </a:cubicBezTo>
                <a:cubicBezTo>
                  <a:pt x="45640" y="92582"/>
                  <a:pt x="33333" y="93990"/>
                  <a:pt x="24615" y="87323"/>
                </a:cubicBezTo>
                <a:cubicBezTo>
                  <a:pt x="15897" y="80657"/>
                  <a:pt x="10769" y="67699"/>
                  <a:pt x="9230" y="58028"/>
                </a:cubicBezTo>
                <a:cubicBezTo>
                  <a:pt x="7692" y="48356"/>
                  <a:pt x="16923" y="38967"/>
                  <a:pt x="15384" y="29295"/>
                </a:cubicBezTo>
                <a:cubicBezTo>
                  <a:pt x="13845" y="19624"/>
                  <a:pt x="6922" y="9812"/>
                  <a:pt x="0" y="0"/>
                </a:cubicBezTo>
              </a:path>
            </a:pathLst>
          </a:custGeom>
          <a:noFill/>
          <a:ln w="38100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 rot="-8959945">
            <a:off x="4385583" y="3754241"/>
            <a:ext cx="113269" cy="4914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8737" y="0"/>
                </a:moveTo>
                <a:cubicBezTo>
                  <a:pt x="125407" y="38315"/>
                  <a:pt x="171087" y="85546"/>
                  <a:pt x="0" y="120000"/>
                </a:cubicBezTo>
              </a:path>
            </a:pathLst>
          </a:cu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19"/>
          <p:cNvCxnSpPr/>
          <p:nvPr/>
        </p:nvCxnSpPr>
        <p:spPr>
          <a:xfrm rot="10800000">
            <a:off x="3190138" y="2687541"/>
            <a:ext cx="1224501" cy="125085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19"/>
          <p:cNvSpPr txBox="1"/>
          <p:nvPr/>
        </p:nvSpPr>
        <p:spPr>
          <a:xfrm>
            <a:off x="1470839" y="2313925"/>
            <a:ext cx="2145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digi.-3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4286723" y="4308314"/>
            <a:ext cx="31625" cy="9438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286" y="0"/>
                </a:moveTo>
                <a:cubicBezTo>
                  <a:pt x="-116539" y="34527"/>
                  <a:pt x="72816" y="40381"/>
                  <a:pt x="73602" y="60381"/>
                </a:cubicBezTo>
                <a:cubicBezTo>
                  <a:pt x="74388" y="80381"/>
                  <a:pt x="47057" y="101310"/>
                  <a:pt x="120000" y="119999"/>
                </a:cubicBezTo>
              </a:path>
            </a:pathLst>
          </a:custGeom>
          <a:noFill/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19"/>
          <p:cNvCxnSpPr/>
          <p:nvPr/>
        </p:nvCxnSpPr>
        <p:spPr>
          <a:xfrm flipH="1">
            <a:off x="2903891" y="4780976"/>
            <a:ext cx="1398645" cy="24424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19"/>
          <p:cNvSpPr txBox="1"/>
          <p:nvPr/>
        </p:nvSpPr>
        <p:spPr>
          <a:xfrm>
            <a:off x="875842" y="4852843"/>
            <a:ext cx="2095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digi.-5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4363835" y="3906982"/>
            <a:ext cx="267542" cy="19437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cubicBezTo>
                  <a:pt x="39859" y="4637"/>
                  <a:pt x="34910" y="9039"/>
                  <a:pt x="25633" y="15505"/>
                </a:cubicBezTo>
                <a:cubicBezTo>
                  <a:pt x="16356" y="21972"/>
                  <a:pt x="5381" y="28218"/>
                  <a:pt x="2818" y="37390"/>
                </a:cubicBezTo>
                <a:cubicBezTo>
                  <a:pt x="255" y="46561"/>
                  <a:pt x="6702" y="60514"/>
                  <a:pt x="10253" y="70534"/>
                </a:cubicBezTo>
                <a:cubicBezTo>
                  <a:pt x="13804" y="80553"/>
                  <a:pt x="25833" y="89263"/>
                  <a:pt x="24124" y="97507"/>
                </a:cubicBezTo>
                <a:cubicBezTo>
                  <a:pt x="22415" y="105752"/>
                  <a:pt x="23539" y="115323"/>
                  <a:pt x="0" y="120000"/>
                </a:cubicBezTo>
              </a:path>
            </a:pathLst>
          </a:custGeom>
          <a:noFill/>
          <a:ln w="254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9"/>
          <p:cNvCxnSpPr>
            <a:stCxn id="191" idx="2"/>
          </p:cNvCxnSpPr>
          <p:nvPr/>
        </p:nvCxnSpPr>
        <p:spPr>
          <a:xfrm rot="10800000">
            <a:off x="2534719" y="4483523"/>
            <a:ext cx="1835400" cy="29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/>
          <p:nvPr/>
        </p:nvSpPr>
        <p:spPr>
          <a:xfrm>
            <a:off x="186506" y="4298868"/>
            <a:ext cx="23728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Radial art.-3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  <p:cxnSp>
        <p:nvCxnSpPr>
          <p:cNvPr id="194" name="Google Shape;194;p19"/>
          <p:cNvCxnSpPr/>
          <p:nvPr/>
        </p:nvCxnSpPr>
        <p:spPr>
          <a:xfrm rot="10800000" flipH="1">
            <a:off x="4624031" y="2498591"/>
            <a:ext cx="2875404" cy="120523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19"/>
          <p:cNvSpPr txBox="1"/>
          <p:nvPr/>
        </p:nvSpPr>
        <p:spPr>
          <a:xfrm>
            <a:off x="7499435" y="2290379"/>
            <a:ext cx="1370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base</a:t>
            </a:r>
            <a:endParaRPr/>
          </a:p>
        </p:txBody>
      </p:sp>
      <p:cxnSp>
        <p:nvCxnSpPr>
          <p:cNvPr id="196" name="Google Shape;196;p19"/>
          <p:cNvCxnSpPr/>
          <p:nvPr/>
        </p:nvCxnSpPr>
        <p:spPr>
          <a:xfrm rot="10800000" flipH="1">
            <a:off x="5192917" y="3938397"/>
            <a:ext cx="1881808" cy="104798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19"/>
          <p:cNvSpPr txBox="1"/>
          <p:nvPr/>
        </p:nvSpPr>
        <p:spPr>
          <a:xfrm>
            <a:off x="7074725" y="3741117"/>
            <a:ext cx="1485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base</a:t>
            </a:r>
            <a:endParaRPr/>
          </a:p>
        </p:txBody>
      </p:sp>
      <p:cxnSp>
        <p:nvCxnSpPr>
          <p:cNvPr id="198" name="Google Shape;198;p19"/>
          <p:cNvCxnSpPr/>
          <p:nvPr/>
        </p:nvCxnSpPr>
        <p:spPr>
          <a:xfrm rot="10800000">
            <a:off x="2168650" y="3605916"/>
            <a:ext cx="2049887" cy="670751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19"/>
          <p:cNvSpPr txBox="1"/>
          <p:nvPr/>
        </p:nvSpPr>
        <p:spPr>
          <a:xfrm>
            <a:off x="850075" y="3416918"/>
            <a:ext cx="1399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base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6553200" y="697375"/>
            <a:ext cx="23621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Digi. Base = On the superficial palmar arch where specific digits originate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6547547" y="39469"/>
            <a:ext cx="2330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Digi. = Beginning of specific digital arteries</a:t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4723085" y="3898075"/>
            <a:ext cx="403652" cy="19657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9840" y="120000"/>
                </a:moveTo>
                <a:cubicBezTo>
                  <a:pt x="66538" y="84955"/>
                  <a:pt x="82984" y="57216"/>
                  <a:pt x="105727" y="39125"/>
                </a:cubicBezTo>
                <a:cubicBezTo>
                  <a:pt x="128470" y="21034"/>
                  <a:pt x="120510" y="22084"/>
                  <a:pt x="106225" y="13508"/>
                </a:cubicBezTo>
                <a:cubicBezTo>
                  <a:pt x="91939" y="4932"/>
                  <a:pt x="19564" y="2580"/>
                  <a:pt x="0" y="0"/>
                </a:cubicBezTo>
              </a:path>
            </a:pathLst>
          </a:custGeom>
          <a:noFill/>
          <a:ln w="254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9"/>
          <p:cNvCxnSpPr/>
          <p:nvPr/>
        </p:nvCxnSpPr>
        <p:spPr>
          <a:xfrm rot="10800000" flipH="1">
            <a:off x="4993575" y="4986384"/>
            <a:ext cx="1406964" cy="310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19"/>
          <p:cNvSpPr txBox="1"/>
          <p:nvPr/>
        </p:nvSpPr>
        <p:spPr>
          <a:xfrm>
            <a:off x="6377358" y="4780978"/>
            <a:ext cx="2311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art.-3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Dist.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346" y="3537525"/>
            <a:ext cx="5841230" cy="29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 l="10740" t="6407" r="13941" b="6416"/>
          <a:stretch/>
        </p:blipFill>
        <p:spPr>
          <a:xfrm>
            <a:off x="300975" y="439275"/>
            <a:ext cx="4073475" cy="35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6504350" y="3761825"/>
            <a:ext cx="808500" cy="9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4717575" y="1742475"/>
            <a:ext cx="36483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6414175" y="3378900"/>
            <a:ext cx="572700" cy="59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>
            <a:off x="3124675" y="5303750"/>
            <a:ext cx="2929200" cy="1090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1912875" y="56225"/>
            <a:ext cx="52230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Analysis</a:t>
            </a:r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ubTitle" idx="1"/>
          </p:nvPr>
        </p:nvSpPr>
        <p:spPr>
          <a:xfrm>
            <a:off x="634875" y="930650"/>
            <a:ext cx="795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flow changes as blood vessels change their diameters (via vasoconstriction and vasodilation).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 of Blood flow (Q): Poiseuille Equation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3124676" y="5578966"/>
            <a:ext cx="85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= </a:t>
            </a:r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4077641" y="5871316"/>
            <a:ext cx="1891800" cy="0"/>
          </a:xfrm>
          <a:prstGeom prst="straightConnector1">
            <a:avLst/>
          </a:prstGeom>
          <a:noFill/>
          <a:ln w="2857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21"/>
          <p:cNvSpPr txBox="1"/>
          <p:nvPr/>
        </p:nvSpPr>
        <p:spPr>
          <a:xfrm>
            <a:off x="4223450" y="5348125"/>
            <a:ext cx="160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π*ΔP*r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4428938" y="5871325"/>
            <a:ext cx="118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8*η*L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547061" y="4835173"/>
            <a:ext cx="355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artery (e.g., ulnar art.) (fixed)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5618138" y="4835170"/>
            <a:ext cx="3172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artery (e.g., 3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digi. art.)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(dilating &amp; constricting)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457190" y="3230665"/>
            <a:ext cx="527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simple flow  model (a conical frustum model):</a:t>
            </a:r>
            <a:endParaRPr/>
          </a:p>
        </p:txBody>
      </p:sp>
      <p:grpSp>
        <p:nvGrpSpPr>
          <p:cNvPr id="228" name="Google Shape;228;p21"/>
          <p:cNvGrpSpPr/>
          <p:nvPr/>
        </p:nvGrpSpPr>
        <p:grpSpPr>
          <a:xfrm>
            <a:off x="1305117" y="3738647"/>
            <a:ext cx="5840474" cy="1380880"/>
            <a:chOff x="1231192" y="3671372"/>
            <a:chExt cx="5840474" cy="1380880"/>
          </a:xfrm>
        </p:grpSpPr>
        <p:cxnSp>
          <p:nvCxnSpPr>
            <p:cNvPr id="229" name="Google Shape;229;p21"/>
            <p:cNvCxnSpPr/>
            <p:nvPr/>
          </p:nvCxnSpPr>
          <p:spPr>
            <a:xfrm>
              <a:off x="1766875" y="3732398"/>
              <a:ext cx="48006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1"/>
            <p:cNvCxnSpPr/>
            <p:nvPr/>
          </p:nvCxnSpPr>
          <p:spPr>
            <a:xfrm rot="10800000" flipH="1">
              <a:off x="1777508" y="4341998"/>
              <a:ext cx="48006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1" name="Google Shape;231;p21"/>
            <p:cNvSpPr/>
            <p:nvPr/>
          </p:nvSpPr>
          <p:spPr>
            <a:xfrm>
              <a:off x="1674725" y="3732398"/>
              <a:ext cx="278674" cy="7620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2" name="Google Shape;232;p21"/>
            <p:cNvCxnSpPr/>
            <p:nvPr/>
          </p:nvCxnSpPr>
          <p:spPr>
            <a:xfrm>
              <a:off x="1811907" y="3831633"/>
              <a:ext cx="4753069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21"/>
            <p:cNvCxnSpPr/>
            <p:nvPr/>
          </p:nvCxnSpPr>
          <p:spPr>
            <a:xfrm rot="10800000" flipH="1">
              <a:off x="1834942" y="4244532"/>
              <a:ext cx="4753069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4" name="Google Shape;234;p21"/>
            <p:cNvSpPr/>
            <p:nvPr/>
          </p:nvSpPr>
          <p:spPr>
            <a:xfrm>
              <a:off x="1742347" y="3836940"/>
              <a:ext cx="173035" cy="566833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1231192" y="3939732"/>
              <a:ext cx="3113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sp>
          <p:nvSpPr>
            <p:cNvPr id="236" name="Google Shape;236;p21"/>
            <p:cNvSpPr txBox="1"/>
            <p:nvPr/>
          </p:nvSpPr>
          <p:spPr>
            <a:xfrm>
              <a:off x="6766774" y="3951400"/>
              <a:ext cx="3048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/>
            </a:p>
          </p:txBody>
        </p:sp>
        <p:cxnSp>
          <p:nvCxnSpPr>
            <p:cNvPr id="237" name="Google Shape;237;p21"/>
            <p:cNvCxnSpPr/>
            <p:nvPr/>
          </p:nvCxnSpPr>
          <p:spPr>
            <a:xfrm>
              <a:off x="1814062" y="4136066"/>
              <a:ext cx="0" cy="73152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21"/>
            <p:cNvCxnSpPr/>
            <p:nvPr/>
          </p:nvCxnSpPr>
          <p:spPr>
            <a:xfrm>
              <a:off x="6596118" y="4125799"/>
              <a:ext cx="0" cy="73152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21"/>
            <p:cNvCxnSpPr/>
            <p:nvPr/>
          </p:nvCxnSpPr>
          <p:spPr>
            <a:xfrm rot="10800000">
              <a:off x="1824309" y="4646798"/>
              <a:ext cx="4766901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0" name="Google Shape;240;p21"/>
            <p:cNvSpPr txBox="1"/>
            <p:nvPr/>
          </p:nvSpPr>
          <p:spPr>
            <a:xfrm>
              <a:off x="3909544" y="4682920"/>
              <a:ext cx="2824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6512541" y="3884798"/>
              <a:ext cx="141767" cy="4572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6552160" y="3960998"/>
              <a:ext cx="60123" cy="312274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814116" y="3671372"/>
              <a:ext cx="4967684" cy="847768"/>
              <a:chOff x="1814116" y="3834510"/>
              <a:chExt cx="4967684" cy="847768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6781800" y="3834510"/>
                <a:ext cx="0" cy="84735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cxnSp>
            <p:nvCxnSpPr>
              <p:cNvPr id="245" name="Google Shape;245;p21"/>
              <p:cNvCxnSpPr>
                <a:stCxn id="246" idx="0"/>
                <a:endCxn id="231" idx="0"/>
              </p:cNvCxnSpPr>
              <p:nvPr/>
            </p:nvCxnSpPr>
            <p:spPr>
              <a:xfrm flipH="1">
                <a:off x="1814116" y="3872320"/>
                <a:ext cx="4776300" cy="2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7" name="Google Shape;247;p21"/>
              <p:cNvCxnSpPr>
                <a:stCxn id="246" idx="4"/>
                <a:endCxn id="231" idx="4"/>
              </p:cNvCxnSpPr>
              <p:nvPr/>
            </p:nvCxnSpPr>
            <p:spPr>
              <a:xfrm rot="10800000">
                <a:off x="1814116" y="4657678"/>
                <a:ext cx="4776300" cy="24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46" name="Google Shape;246;p21"/>
              <p:cNvSpPr/>
              <p:nvPr/>
            </p:nvSpPr>
            <p:spPr>
              <a:xfrm>
                <a:off x="6519532" y="3872320"/>
                <a:ext cx="141767" cy="809958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8" name="Google Shape;248;p21"/>
              <p:cNvCxnSpPr>
                <a:stCxn id="246" idx="1"/>
                <a:endCxn id="234" idx="0"/>
              </p:cNvCxnSpPr>
              <p:nvPr/>
            </p:nvCxnSpPr>
            <p:spPr>
              <a:xfrm flipH="1">
                <a:off x="1828793" y="3990936"/>
                <a:ext cx="4711500" cy="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21"/>
              <p:cNvCxnSpPr>
                <a:stCxn id="246" idx="3"/>
                <a:endCxn id="234" idx="4"/>
              </p:cNvCxnSpPr>
              <p:nvPr/>
            </p:nvCxnSpPr>
            <p:spPr>
              <a:xfrm flipH="1">
                <a:off x="1828793" y="4563662"/>
                <a:ext cx="4711500" cy="3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50" name="Google Shape;250;p21"/>
              <p:cNvSpPr/>
              <p:nvPr/>
            </p:nvSpPr>
            <p:spPr>
              <a:xfrm>
                <a:off x="6535272" y="4001227"/>
                <a:ext cx="117163" cy="553212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1" name="Google Shape;2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50" y="1951213"/>
            <a:ext cx="813435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6261163" y="2697555"/>
            <a:ext cx="21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(Bernoulli’s theorem)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25" y="1607342"/>
            <a:ext cx="4123803" cy="371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925" y="1607350"/>
            <a:ext cx="4200600" cy="37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2643925" y="429700"/>
            <a:ext cx="37224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357925" y="5319700"/>
            <a:ext cx="42006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1. The relationship of changes in blood volume and simulated changes in internal diameter (%) from the averages of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4712725" y="5362600"/>
            <a:ext cx="41238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8232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The relationship of blood flow (mm/s) to simulated changes in internal diameter (%) using the average of three individuals measurements of undilated/unconstricted superficial palmar arch points from the ulnar artery to the 2nd, 3rd, and 5th digits.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25" y="3761450"/>
            <a:ext cx="5424100" cy="27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>
            <a:spLocks noGrp="1"/>
          </p:cNvSpPr>
          <p:nvPr>
            <p:ph type="subTitle" idx="1"/>
          </p:nvPr>
        </p:nvSpPr>
        <p:spPr>
          <a:xfrm>
            <a:off x="5545675" y="1044225"/>
            <a:ext cx="3387600" cy="48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Su</a:t>
            </a:r>
            <a:r>
              <a:rPr lang="en-US" sz="1600">
                <a:solidFill>
                  <a:srgbClr val="000000"/>
                </a:solidFill>
              </a:rPr>
              <a:t>pports the relationships between flow and morphological and physiological variables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000000"/>
                </a:solidFill>
              </a:rPr>
              <a:t>Highlights the importance of flow control in palmar arteries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22222"/>
                </a:solidFill>
                <a:highlight>
                  <a:srgbClr val="FFFFFF"/>
                </a:highlight>
              </a:rPr>
              <a:t>Despite variation in palmar arch type there is still a consistent pattern in flow control</a:t>
            </a:r>
            <a:endParaRPr sz="1600">
              <a:solidFill>
                <a:srgbClr val="000000"/>
              </a:solidFill>
            </a:endParaRPr>
          </a:p>
        </p:txBody>
      </p:sp>
      <p:grpSp>
        <p:nvGrpSpPr>
          <p:cNvPr id="268" name="Google Shape;268;p23"/>
          <p:cNvGrpSpPr/>
          <p:nvPr/>
        </p:nvGrpSpPr>
        <p:grpSpPr>
          <a:xfrm>
            <a:off x="274729" y="487472"/>
            <a:ext cx="5840382" cy="1380848"/>
            <a:chOff x="1231192" y="3671372"/>
            <a:chExt cx="5840382" cy="1380848"/>
          </a:xfrm>
        </p:grpSpPr>
        <p:cxnSp>
          <p:nvCxnSpPr>
            <p:cNvPr id="269" name="Google Shape;269;p23"/>
            <p:cNvCxnSpPr/>
            <p:nvPr/>
          </p:nvCxnSpPr>
          <p:spPr>
            <a:xfrm>
              <a:off x="1766875" y="3732398"/>
              <a:ext cx="48006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0" name="Google Shape;270;p23"/>
            <p:cNvCxnSpPr/>
            <p:nvPr/>
          </p:nvCxnSpPr>
          <p:spPr>
            <a:xfrm rot="10800000" flipH="1">
              <a:off x="1777508" y="4341998"/>
              <a:ext cx="48006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1" name="Google Shape;271;p23"/>
            <p:cNvSpPr/>
            <p:nvPr/>
          </p:nvSpPr>
          <p:spPr>
            <a:xfrm>
              <a:off x="1674725" y="3732398"/>
              <a:ext cx="278700" cy="7620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2" name="Google Shape;272;p23"/>
            <p:cNvCxnSpPr/>
            <p:nvPr/>
          </p:nvCxnSpPr>
          <p:spPr>
            <a:xfrm>
              <a:off x="1811907" y="3831633"/>
              <a:ext cx="47532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23"/>
            <p:cNvCxnSpPr/>
            <p:nvPr/>
          </p:nvCxnSpPr>
          <p:spPr>
            <a:xfrm rot="10800000" flipH="1">
              <a:off x="1834942" y="4244532"/>
              <a:ext cx="47532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4" name="Google Shape;274;p23"/>
            <p:cNvSpPr/>
            <p:nvPr/>
          </p:nvSpPr>
          <p:spPr>
            <a:xfrm>
              <a:off x="1742347" y="3836940"/>
              <a:ext cx="173100" cy="5667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3"/>
            <p:cNvSpPr txBox="1"/>
            <p:nvPr/>
          </p:nvSpPr>
          <p:spPr>
            <a:xfrm>
              <a:off x="1231192" y="3939732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/>
            </a:p>
          </p:txBody>
        </p:sp>
        <p:sp>
          <p:nvSpPr>
            <p:cNvPr id="276" name="Google Shape;276;p23"/>
            <p:cNvSpPr txBox="1"/>
            <p:nvPr/>
          </p:nvSpPr>
          <p:spPr>
            <a:xfrm>
              <a:off x="6766774" y="3951400"/>
              <a:ext cx="30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/>
            </a:p>
          </p:txBody>
        </p:sp>
        <p:cxnSp>
          <p:nvCxnSpPr>
            <p:cNvPr id="277" name="Google Shape;277;p23"/>
            <p:cNvCxnSpPr/>
            <p:nvPr/>
          </p:nvCxnSpPr>
          <p:spPr>
            <a:xfrm>
              <a:off x="1814062" y="4136066"/>
              <a:ext cx="0" cy="7314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23"/>
            <p:cNvCxnSpPr/>
            <p:nvPr/>
          </p:nvCxnSpPr>
          <p:spPr>
            <a:xfrm>
              <a:off x="6596118" y="4125799"/>
              <a:ext cx="0" cy="7314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23"/>
            <p:cNvCxnSpPr/>
            <p:nvPr/>
          </p:nvCxnSpPr>
          <p:spPr>
            <a:xfrm rot="10800000">
              <a:off x="1824210" y="4646798"/>
              <a:ext cx="4767000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0" name="Google Shape;280;p23"/>
            <p:cNvSpPr txBox="1"/>
            <p:nvPr/>
          </p:nvSpPr>
          <p:spPr>
            <a:xfrm>
              <a:off x="3909544" y="4682920"/>
              <a:ext cx="28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</a:t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6512541" y="3884798"/>
              <a:ext cx="141900" cy="4572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6552160" y="3960998"/>
              <a:ext cx="60000" cy="31230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814182" y="3671372"/>
              <a:ext cx="4967618" cy="847810"/>
              <a:chOff x="1814182" y="3834510"/>
              <a:chExt cx="4967618" cy="847810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6781800" y="3834510"/>
                <a:ext cx="0" cy="847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cxnSp>
            <p:nvCxnSpPr>
              <p:cNvPr id="285" name="Google Shape;285;p23"/>
              <p:cNvCxnSpPr>
                <a:stCxn id="286" idx="0"/>
                <a:endCxn id="271" idx="0"/>
              </p:cNvCxnSpPr>
              <p:nvPr/>
            </p:nvCxnSpPr>
            <p:spPr>
              <a:xfrm flipH="1">
                <a:off x="1814182" y="3872320"/>
                <a:ext cx="4776300" cy="2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23"/>
              <p:cNvCxnSpPr>
                <a:stCxn id="286" idx="4"/>
                <a:endCxn id="271" idx="4"/>
              </p:cNvCxnSpPr>
              <p:nvPr/>
            </p:nvCxnSpPr>
            <p:spPr>
              <a:xfrm rot="10800000">
                <a:off x="1814182" y="4657420"/>
                <a:ext cx="4776300" cy="24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86" name="Google Shape;286;p23"/>
              <p:cNvSpPr/>
              <p:nvPr/>
            </p:nvSpPr>
            <p:spPr>
              <a:xfrm>
                <a:off x="6519532" y="3872320"/>
                <a:ext cx="141900" cy="810000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8" name="Google Shape;288;p23"/>
              <p:cNvCxnSpPr>
                <a:stCxn id="286" idx="1"/>
                <a:endCxn id="274" idx="0"/>
              </p:cNvCxnSpPr>
              <p:nvPr/>
            </p:nvCxnSpPr>
            <p:spPr>
              <a:xfrm flipH="1">
                <a:off x="1828813" y="3990942"/>
                <a:ext cx="4711500" cy="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23"/>
              <p:cNvCxnSpPr>
                <a:stCxn id="286" idx="3"/>
                <a:endCxn id="274" idx="4"/>
              </p:cNvCxnSpPr>
              <p:nvPr/>
            </p:nvCxnSpPr>
            <p:spPr>
              <a:xfrm flipH="1">
                <a:off x="1828813" y="4563698"/>
                <a:ext cx="4711500" cy="3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sp>
            <p:nvSpPr>
              <p:cNvPr id="290" name="Google Shape;290;p23"/>
              <p:cNvSpPr/>
              <p:nvPr/>
            </p:nvSpPr>
            <p:spPr>
              <a:xfrm>
                <a:off x="6535272" y="4001227"/>
                <a:ext cx="117300" cy="553200"/>
              </a:xfrm>
              <a:prstGeom prst="ellipse">
                <a:avLst/>
              </a:prstGeom>
              <a:noFill/>
              <a:ln w="25400" cap="flat" cmpd="sng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1" name="Google Shape;291;p23"/>
          <p:cNvGrpSpPr/>
          <p:nvPr/>
        </p:nvGrpSpPr>
        <p:grpSpPr>
          <a:xfrm>
            <a:off x="1897287" y="2160088"/>
            <a:ext cx="2595300" cy="1097925"/>
            <a:chOff x="702100" y="4522625"/>
            <a:chExt cx="2595300" cy="1097925"/>
          </a:xfrm>
        </p:grpSpPr>
        <p:sp>
          <p:nvSpPr>
            <p:cNvPr id="292" name="Google Shape;292;p23"/>
            <p:cNvSpPr/>
            <p:nvPr/>
          </p:nvSpPr>
          <p:spPr>
            <a:xfrm>
              <a:off x="702100" y="4597850"/>
              <a:ext cx="2595300" cy="10227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3"/>
            <p:cNvSpPr txBox="1"/>
            <p:nvPr/>
          </p:nvSpPr>
          <p:spPr>
            <a:xfrm>
              <a:off x="827475" y="4821650"/>
              <a:ext cx="6645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Calibri"/>
                  <a:ea typeface="Calibri"/>
                  <a:cs typeface="Calibri"/>
                  <a:sym typeface="Calibri"/>
                </a:rPr>
                <a:t>Q=</a:t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3"/>
            <p:cNvSpPr txBox="1"/>
            <p:nvPr/>
          </p:nvSpPr>
          <p:spPr>
            <a:xfrm>
              <a:off x="1391650" y="4522625"/>
              <a:ext cx="18429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π*ΔP*r</a:t>
              </a:r>
              <a:r>
                <a:rPr lang="en-US" sz="28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5" name="Google Shape;295;p23"/>
            <p:cNvCxnSpPr/>
            <p:nvPr/>
          </p:nvCxnSpPr>
          <p:spPr>
            <a:xfrm rot="10800000" flipH="1">
              <a:off x="1454350" y="5072325"/>
              <a:ext cx="1529700" cy="12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6" name="Google Shape;296;p23"/>
            <p:cNvSpPr txBox="1"/>
            <p:nvPr/>
          </p:nvSpPr>
          <p:spPr>
            <a:xfrm>
              <a:off x="1454350" y="5072325"/>
              <a:ext cx="1353900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8*η*L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3"/>
          <p:cNvSpPr/>
          <p:nvPr/>
        </p:nvSpPr>
        <p:spPr>
          <a:xfrm>
            <a:off x="400875" y="3822725"/>
            <a:ext cx="658500" cy="25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"/>
          <p:cNvSpPr/>
          <p:nvPr/>
        </p:nvSpPr>
        <p:spPr>
          <a:xfrm>
            <a:off x="3479100" y="3722500"/>
            <a:ext cx="443700" cy="3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 rotWithShape="1">
          <a:blip r:embed="rId3">
            <a:alphaModFix/>
          </a:blip>
          <a:srcRect l="5556" r="5547"/>
          <a:stretch/>
        </p:blipFill>
        <p:spPr>
          <a:xfrm>
            <a:off x="3231450" y="409225"/>
            <a:ext cx="5531551" cy="60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>
            <a:spLocks noGrp="1"/>
          </p:cNvSpPr>
          <p:nvPr>
            <p:ph type="title"/>
          </p:nvPr>
        </p:nvSpPr>
        <p:spPr>
          <a:xfrm>
            <a:off x="365950" y="610475"/>
            <a:ext cx="2681700" cy="13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Implications for Future Study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Macintosh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An Anatomical and Functional Analysis of Digital Arteries</vt:lpstr>
      <vt:lpstr>PowerPoint Presentation</vt:lpstr>
      <vt:lpstr>PowerPoint Presentation</vt:lpstr>
      <vt:lpstr>PowerPoint Presentation</vt:lpstr>
      <vt:lpstr>PowerPoint Presentation</vt:lpstr>
      <vt:lpstr>Flow Analysis</vt:lpstr>
      <vt:lpstr>PowerPoint Presentation</vt:lpstr>
      <vt:lpstr>PowerPoint Presentation</vt:lpstr>
      <vt:lpstr>Implications for Future Study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Anatomical and Functional Analysis of Digital Arteries</dc:title>
  <cp:lastModifiedBy>Katie Highsmith</cp:lastModifiedBy>
  <cp:revision>1</cp:revision>
  <dcterms:modified xsi:type="dcterms:W3CDTF">2019-04-09T17:42:40Z</dcterms:modified>
</cp:coreProperties>
</file>