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Oswald" pitchFamily="2" charset="77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Source Code Pro" panose="020B0309030403020204" pitchFamily="49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AB4A6-5388-4F78-9B0B-33F815654667}">
  <a:tblStyle styleId="{93EAB4A6-5388-4F78-9B0B-33F8156546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44" d="100"/>
          <a:sy n="144" d="100"/>
        </p:scale>
        <p:origin x="7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1009fe119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1009fe119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98db000b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98db000b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98db000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98db000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98db000b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98db000b0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f9a2183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f9a2183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98db000b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98db000b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f9a21830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f9a21830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206ac410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206ac410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c49e86b8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fc49e86b8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13073845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13073845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13073845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13073845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1009fe11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1009fe11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16e23c1e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16e23c1e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13073845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13073845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13073845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13073845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16e23c1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16e23c1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1009fe11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1009fe11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13073845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13073845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Differences In Resting Metabolic Rate Between Sex and Sport Type of D3 Athletes</a:t>
            </a:r>
            <a:endParaRPr sz="300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Alissa Anderson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Team RMR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31" name="Google Shape;131;p22"/>
          <p:cNvGraphicFramePr/>
          <p:nvPr/>
        </p:nvGraphicFramePr>
        <p:xfrm>
          <a:off x="2875650" y="97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{93EAB4A6-5388-4F78-9B0B-33F815654667}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Team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Avg Resting Metabolic Rate (kcals)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Men’s Track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2439±165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Women’s Track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2205±363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Men’s Tennis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2883±429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Women’s Tennis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1913±319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Baseball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2776±637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Softball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2038±250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Men’s Lacrosse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3107±743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Women’s Lacrosse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2354±257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2" name="Google Shape;132;p22"/>
          <p:cNvSpPr txBox="1"/>
          <p:nvPr/>
        </p:nvSpPr>
        <p:spPr>
          <a:xfrm>
            <a:off x="355100" y="1487000"/>
            <a:ext cx="2520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Differences in RMR across teams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1616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TEAM RMR difference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11700" y="1538800"/>
            <a:ext cx="8520600" cy="3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31152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Analysis of Variance and Tukey HSD to determine RMR differences between teams.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31152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There was a significant difference in RMR between at least two groups (F=3.7, P=0.007)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31152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Post Hoc Analysis Tukey HSD showed that average RMR from women’s tennis was significantly lower than that of men’s lacrosse (P=0.015)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914400" lvl="1" indent="-331152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Men’s Lacrosse avg. kcals/day: </a:t>
            </a:r>
            <a:r>
              <a:rPr lang="en" sz="1850">
                <a:latin typeface="Arial"/>
                <a:ea typeface="Arial"/>
                <a:cs typeface="Arial"/>
                <a:sym typeface="Arial"/>
              </a:rPr>
              <a:t>3107±743, Women’s Tennis avg. kcals/day: 1913±319</a:t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457200" lvl="0" indent="-331152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Data also showed that average RMR from softball was significantly lower than that of men’s lacrosse (P=0.037)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914400" lvl="1" indent="-331152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○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Men’s Lacrosse avg. kcals/day: </a:t>
            </a:r>
            <a:r>
              <a:rPr lang="en" sz="1850">
                <a:latin typeface="Arial"/>
                <a:ea typeface="Arial"/>
                <a:cs typeface="Arial"/>
                <a:sym typeface="Arial"/>
              </a:rPr>
              <a:t>3107±743, Softball avg. kcals/day: </a:t>
            </a:r>
            <a:r>
              <a:rPr lang="en" sz="1870">
                <a:latin typeface="Arial"/>
                <a:ea typeface="Arial"/>
                <a:cs typeface="Arial"/>
                <a:sym typeface="Arial"/>
              </a:rPr>
              <a:t>2038±250</a:t>
            </a:r>
            <a:endParaRPr sz="237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311700" y="8397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Team Fat and Lean KG table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44" name="Google Shape;144;p24"/>
          <p:cNvGraphicFramePr/>
          <p:nvPr/>
        </p:nvGraphicFramePr>
        <p:xfrm>
          <a:off x="872575" y="140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{93EAB4A6-5388-4F78-9B0B-33F815654667}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Team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Avg Fat (kg)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Avg Lean (kg)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Men’s Track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2.2±0.11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31.8±1.6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Women’s Track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10.1±1.7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20.7±1.2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Men’s Tennis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10.9±2.9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31.6±3.9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Women’s Tennis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11.4±6.6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21.1±5.4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Baseball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9.9±8.1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33.3±5.3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Softball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10.1±7.9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21.5±1.2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Men’s Lacrosse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8.8±5.1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34.7±4.6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Women’s Lacrosse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19.1±6.6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27.9±7.01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5" name="Google Shape;145;p24"/>
          <p:cNvSpPr txBox="1"/>
          <p:nvPr/>
        </p:nvSpPr>
        <p:spPr>
          <a:xfrm>
            <a:off x="311700" y="676625"/>
            <a:ext cx="453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Differences in fat and lean mass across teams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Team Fat and Lean differences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There was a significant difference in fat mass (kg) between men’s track and women’s lacrosse (P=0.006)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Men’s Track avg. fat mass (kg):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2.2±0.11, Women’s Lacrosse avg. fat mass (kg): 19.1±6.6 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900">
                <a:latin typeface="Arial"/>
                <a:ea typeface="Arial"/>
                <a:cs typeface="Arial"/>
                <a:sym typeface="Arial"/>
              </a:rPr>
              <a:t>There was no significant differences between lean mass (kg) between teams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RMR predictions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Step-wise linear regression was used to determine the strongest predictor of RMR in D3 athletes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Independent variables: fat mass (kg), lean mass (kg), sport, and sex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Dependent variable: Resting Metabolic Rate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R= 0.706, R²=0.498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○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Lean kg was the strongest predictor for RMR)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Discussion - Primary Outcomes</a:t>
            </a:r>
            <a:r>
              <a:rPr lang="en"/>
              <a:t> 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Men’s Lacrosse had the highest RMR across groups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Due to their mixture of endurance and resistance training, these participants had the highest amount of lean mass across groups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It was determined that independent of sex, lean mass is the most accurate predictor of resting metabolic rate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Practical Applications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Gaining more muscle mass and decreasing fat mass will result in a higher RMR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Lean mass metabolizes calories faster than fat mass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9450" y="2787250"/>
            <a:ext cx="2356250" cy="23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Discussion: Limitations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There were small sample sizes - which may limit the power of our analysis.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Training volume and loads were not assessed from each team, it is plausible variations may modify RMR.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Participants may not have followed the sleep and fasting recommendations from research team. (Self reported)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Differences In Resting Metabolic Rate Between Sex and Sport Type of D3 Athletes</a:t>
            </a:r>
            <a:endParaRPr sz="3000"/>
          </a:p>
        </p:txBody>
      </p:sp>
      <p:sp>
        <p:nvSpPr>
          <p:cNvPr id="182" name="Google Shape;182;p30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Alissa Anderson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Department of Exercise Physiology</a:t>
            </a:r>
            <a:endParaRPr sz="1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Jagim AR, Camic CL, Askow A, Luedke J, Erickson J, Kerksick CM, Jones MT, Oliver JM. Sex Differences in Resting Metabolic Rate Among Athletes. J Strength Cond Res. 2019 Nov;33(11):3008-3014. doi: 10.1519/JSC.0000000000002813. PMID: 30199450.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Pilis K, Stec K, Pilis A, Mroczek A, Michalski C, Pilis W. Body composition and nutrition of female athletes. Rocz Panstw Zakl Hig. 2019;70(3):243-251. doi: 10.32394/rpzh.2019.0074. PMID: 31515983.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Dionne I, Després JP, Bouchard C, Tremblay A. Gender difference in the effect of body composition on energy metabolism. Int J Obes Relat Metab Disord. 1999 Mar;23(3):312-9. doi: 10.1038/sj.ijo.0800820. PMID: 10193878.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Skrypnik D, Bogdański P, Mądry E, Karolkiewicz J, Ratajczak M, Kryściak J, Pupek-Musialik D, Walkowiak J. Effects of Endurance and Endurance Strength Training on Body Composition and Physical Capacity in Women with Abdominal Obesity. Obes Facts. 2015;8(3):175-87. doi: 10.1159/000431002. Epub 2015 May 8. PMID: 25968470; PMCID: PMC5652894.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Molé PA. Impact of energy intake and exercise on resting metabolic rate. Sports Med. 1990 Aug;10(2):72-87. doi: 10.2165/00007256-199010020-00002. PMID: 2204100.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Introduction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303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Resting metabolic rate (RMR)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assesses the amount of metabolic energy that the body needs to function while at rest. Commonly reported in calories per day.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RMR varies between individuals, largely based on variances in: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Daily caloric intake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Hormones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composition (fat, muscle, bone, and water)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Background Literature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Athletes are more likely to have higher resting metabolic rates than non-athletes due to their endurance and resistance training creating high levels of lean mass and low levels of fat mass [1]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Males tend to have a higher amount of muscle mass than females, resulting in a higher RMR  [2]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At rest, lean tissue metabolizes about 6 kcals/lb/day, fat tissue metabolizes about 2 kcals/lb/day  [3]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Purpose &amp; Hypothesis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930750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purpose of this study is to characterize resting metabolic rate in Division 3 track, tennis, baseball, softball, and lacrosse sport athletes. In addition, to determine the effect of sex and sport type on resting metabolic rate.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hypothesize that my research will show that there is a higher RMR among male field sports (lacrosse) than any other male athletes.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50" y="0"/>
            <a:ext cx="1046139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1525" y="1"/>
            <a:ext cx="981842" cy="8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9675" y="-20550"/>
            <a:ext cx="981850" cy="7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4725" y="0"/>
            <a:ext cx="1054402" cy="8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7">
            <a:alphaModFix/>
          </a:blip>
          <a:srcRect r="42699" b="3688"/>
          <a:stretch/>
        </p:blipFill>
        <p:spPr>
          <a:xfrm>
            <a:off x="132875" y="696000"/>
            <a:ext cx="981850" cy="8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79675" y="733500"/>
            <a:ext cx="981850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18850" y="733495"/>
            <a:ext cx="1046150" cy="87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61525" y="737050"/>
            <a:ext cx="981850" cy="7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Methods: Subjects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1296975"/>
            <a:ext cx="8520600" cy="32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This study examines the differences in resting metabolic rate between 8 different NCAA D3 sports teams at the University of Lynchburg: Men’s Lacrosse, Women’s Lacrosse, Men’s Tennis, Women’s Tennis, Women’s Track, Men’s Track, Baseball, and Softball.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A total of 32 subjects were recruited for this study, 4 from each team measured.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Inclusion Criteria:</a:t>
            </a:r>
            <a:endParaRPr sz="15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238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Athletes were cleared for competition by training staff</a:t>
            </a:r>
            <a:endParaRPr sz="15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238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Athletes did not report diagnosis of a cardiovascular or metabolic disorder</a:t>
            </a:r>
            <a:endParaRPr sz="15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2385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Active members of the team (training and competition)</a:t>
            </a:r>
            <a:endParaRPr sz="15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Methods: Instrumentation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Resting Metabolic Rate assessed with Cosmed K5 indirect calorimetry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Estimated daily caloric cost (calories per 24 hours)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Body composition with Bioelectrical Impedance Analysis (Tanita, BIA)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Total amount of fat mass and fat-free mass (bone, muscle)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Height and weight assessed via Stadiometer &amp; Digital Scale</a:t>
            </a:r>
            <a:r>
              <a:rPr lang="en"/>
              <a:t> 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6325" y="3660750"/>
            <a:ext cx="1172790" cy="14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225" y="3625088"/>
            <a:ext cx="1970299" cy="147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8900" y="3696414"/>
            <a:ext cx="1518650" cy="140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7550" y="3696425"/>
            <a:ext cx="1406375" cy="140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9125" y="3696425"/>
            <a:ext cx="1314718" cy="147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Methods: Testing Procedure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5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45" b="1">
                <a:latin typeface="Arial"/>
                <a:ea typeface="Arial"/>
                <a:cs typeface="Arial"/>
                <a:sym typeface="Arial"/>
              </a:rPr>
              <a:t>Informed Consent Process</a:t>
            </a:r>
            <a:endParaRPr sz="2245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39117" algn="l" rtl="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 sz="2245">
                <a:latin typeface="Arial"/>
                <a:ea typeface="Arial"/>
                <a:cs typeface="Arial"/>
                <a:sym typeface="Arial"/>
              </a:rPr>
              <a:t>Research was approved by the University of Lynchburg Institutional Review Board.</a:t>
            </a:r>
            <a:endParaRPr sz="2245">
              <a:latin typeface="Arial"/>
              <a:ea typeface="Arial"/>
              <a:cs typeface="Arial"/>
              <a:sym typeface="Arial"/>
            </a:endParaRPr>
          </a:p>
          <a:p>
            <a:pPr marL="457200" lvl="0" indent="-339117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 sz="2245">
                <a:latin typeface="Arial"/>
                <a:ea typeface="Arial"/>
                <a:cs typeface="Arial"/>
                <a:sym typeface="Arial"/>
              </a:rPr>
              <a:t>All subject were provided an informed consent and description on the experimental procedures.</a:t>
            </a:r>
            <a:endParaRPr sz="2245">
              <a:latin typeface="Arial"/>
              <a:ea typeface="Arial"/>
              <a:cs typeface="Arial"/>
              <a:sym typeface="Arial"/>
            </a:endParaRPr>
          </a:p>
          <a:p>
            <a:pPr marL="457200" lvl="0" indent="-339117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" sz="2245">
                <a:latin typeface="Arial"/>
                <a:ea typeface="Arial"/>
                <a:cs typeface="Arial"/>
                <a:sym typeface="Arial"/>
              </a:rPr>
              <a:t>Following signing the informed consent all subjects were provided instructions on visiting the laboratory for data collection</a:t>
            </a:r>
            <a:endParaRPr sz="2245">
              <a:latin typeface="Arial"/>
              <a:ea typeface="Arial"/>
              <a:cs typeface="Arial"/>
              <a:sym typeface="Arial"/>
            </a:endParaRPr>
          </a:p>
          <a:p>
            <a:pPr marL="914400" lvl="1" indent="-319432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</a:pPr>
            <a:r>
              <a:rPr lang="en" sz="1845">
                <a:latin typeface="Arial"/>
                <a:ea typeface="Arial"/>
                <a:cs typeface="Arial"/>
                <a:sym typeface="Arial"/>
              </a:rPr>
              <a:t>Overnight fast (no food past 8pm the evening before reporting to laboratory)</a:t>
            </a:r>
            <a:endParaRPr sz="1845">
              <a:latin typeface="Arial"/>
              <a:ea typeface="Arial"/>
              <a:cs typeface="Arial"/>
              <a:sym typeface="Arial"/>
            </a:endParaRPr>
          </a:p>
          <a:p>
            <a:pPr marL="914400" lvl="1" indent="-319432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</a:pPr>
            <a:r>
              <a:rPr lang="en" sz="1845">
                <a:latin typeface="Arial"/>
                <a:ea typeface="Arial"/>
                <a:cs typeface="Arial"/>
                <a:sym typeface="Arial"/>
              </a:rPr>
              <a:t>Instructed to sleep their usual duration.</a:t>
            </a:r>
            <a:endParaRPr sz="1845">
              <a:latin typeface="Arial"/>
              <a:ea typeface="Arial"/>
              <a:cs typeface="Arial"/>
              <a:sym typeface="Arial"/>
            </a:endParaRPr>
          </a:p>
          <a:p>
            <a:pPr marL="914400" lvl="1" indent="-319432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</a:pPr>
            <a:r>
              <a:rPr lang="en" sz="1845">
                <a:latin typeface="Arial"/>
                <a:ea typeface="Arial"/>
                <a:cs typeface="Arial"/>
                <a:sym typeface="Arial"/>
              </a:rPr>
              <a:t>No food or caffeine prior to reporting to laboratory.</a:t>
            </a:r>
            <a:endParaRPr sz="1845">
              <a:latin typeface="Arial"/>
              <a:ea typeface="Arial"/>
              <a:cs typeface="Arial"/>
              <a:sym typeface="Arial"/>
            </a:endParaRPr>
          </a:p>
          <a:p>
            <a:pPr marL="914400" lvl="1" indent="-319432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</a:pPr>
            <a:r>
              <a:rPr lang="en" sz="1845">
                <a:latin typeface="Arial"/>
                <a:ea typeface="Arial"/>
                <a:cs typeface="Arial"/>
                <a:sym typeface="Arial"/>
              </a:rPr>
              <a:t>All data collection was before 10am.</a:t>
            </a:r>
            <a:endParaRPr sz="1845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Collection Order of Operations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20" b="1">
                <a:latin typeface="Arial"/>
                <a:ea typeface="Arial"/>
                <a:cs typeface="Arial"/>
                <a:sym typeface="Arial"/>
              </a:rPr>
              <a:t>Data Collection Day for every participant.</a:t>
            </a:r>
            <a:endParaRPr sz="212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63220" algn="l" rtl="0">
              <a:spcBef>
                <a:spcPts val="1200"/>
              </a:spcBef>
              <a:spcAft>
                <a:spcPts val="0"/>
              </a:spcAft>
              <a:buSzPts val="2120"/>
              <a:buFont typeface="Arial"/>
              <a:buAutoNum type="arabicPeriod"/>
            </a:pPr>
            <a:r>
              <a:rPr lang="en" sz="2120">
                <a:latin typeface="Arial"/>
                <a:ea typeface="Arial"/>
                <a:cs typeface="Arial"/>
                <a:sym typeface="Arial"/>
              </a:rPr>
              <a:t>Height and Weight assessed</a:t>
            </a:r>
            <a:endParaRPr sz="2120">
              <a:latin typeface="Arial"/>
              <a:ea typeface="Arial"/>
              <a:cs typeface="Arial"/>
              <a:sym typeface="Arial"/>
            </a:endParaRPr>
          </a:p>
          <a:p>
            <a:pPr marL="457200" lvl="0" indent="-363220" algn="l" rtl="0">
              <a:spcBef>
                <a:spcPts val="0"/>
              </a:spcBef>
              <a:spcAft>
                <a:spcPts val="0"/>
              </a:spcAft>
              <a:buSzPts val="2120"/>
              <a:buFont typeface="Arial"/>
              <a:buAutoNum type="arabicPeriod"/>
            </a:pPr>
            <a:r>
              <a:rPr lang="en" sz="2120">
                <a:latin typeface="Arial"/>
                <a:ea typeface="Arial"/>
                <a:cs typeface="Arial"/>
                <a:sym typeface="Arial"/>
              </a:rPr>
              <a:t>Bioelectrical impedance analysis</a:t>
            </a:r>
            <a:endParaRPr sz="2120">
              <a:latin typeface="Arial"/>
              <a:ea typeface="Arial"/>
              <a:cs typeface="Arial"/>
              <a:sym typeface="Arial"/>
            </a:endParaRPr>
          </a:p>
          <a:p>
            <a:pPr marL="457200" lvl="0" indent="-363220" algn="l" rtl="0">
              <a:spcBef>
                <a:spcPts val="0"/>
              </a:spcBef>
              <a:spcAft>
                <a:spcPts val="0"/>
              </a:spcAft>
              <a:buSzPts val="2120"/>
              <a:buFont typeface="Arial"/>
              <a:buAutoNum type="arabicPeriod"/>
            </a:pPr>
            <a:r>
              <a:rPr lang="en" sz="2120">
                <a:latin typeface="Arial"/>
                <a:ea typeface="Arial"/>
                <a:cs typeface="Arial"/>
                <a:sym typeface="Arial"/>
              </a:rPr>
              <a:t>5-minutes of laying down prior to resting metabolic rate test</a:t>
            </a:r>
            <a:endParaRPr sz="2120">
              <a:latin typeface="Arial"/>
              <a:ea typeface="Arial"/>
              <a:cs typeface="Arial"/>
              <a:sym typeface="Arial"/>
            </a:endParaRPr>
          </a:p>
          <a:p>
            <a:pPr marL="457200" lvl="0" indent="-363220" algn="l" rtl="0">
              <a:spcBef>
                <a:spcPts val="0"/>
              </a:spcBef>
              <a:spcAft>
                <a:spcPts val="0"/>
              </a:spcAft>
              <a:buSzPts val="2120"/>
              <a:buFont typeface="Arial"/>
              <a:buAutoNum type="arabicPeriod"/>
            </a:pPr>
            <a:r>
              <a:rPr lang="en" sz="2120">
                <a:latin typeface="Arial"/>
                <a:ea typeface="Arial"/>
                <a:cs typeface="Arial"/>
                <a:sym typeface="Arial"/>
              </a:rPr>
              <a:t>Resting metabolic rate assessment  </a:t>
            </a:r>
            <a:endParaRPr sz="2120">
              <a:latin typeface="Arial"/>
              <a:ea typeface="Arial"/>
              <a:cs typeface="Arial"/>
              <a:sym typeface="Arial"/>
            </a:endParaRPr>
          </a:p>
          <a:p>
            <a:pPr marL="457200" lvl="0" indent="-363220" algn="l" rtl="0">
              <a:spcBef>
                <a:spcPts val="0"/>
              </a:spcBef>
              <a:spcAft>
                <a:spcPts val="0"/>
              </a:spcAft>
              <a:buSzPts val="2120"/>
              <a:buFont typeface="Arial"/>
              <a:buAutoNum type="arabicPeriod"/>
            </a:pPr>
            <a:r>
              <a:rPr lang="en" sz="2120">
                <a:latin typeface="Arial"/>
                <a:ea typeface="Arial"/>
                <a:cs typeface="Arial"/>
                <a:sym typeface="Arial"/>
              </a:rPr>
              <a:t>Subject left the study</a:t>
            </a:r>
            <a:endParaRPr sz="21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11487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Results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11700" y="84837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Table 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Differences between Resting Metabolic Rates in male and female participants.</a:t>
            </a:r>
            <a:r>
              <a:rPr lang="en"/>
              <a:t> </a:t>
            </a:r>
            <a:endParaRPr/>
          </a:p>
        </p:txBody>
      </p:sp>
      <p:graphicFrame>
        <p:nvGraphicFramePr>
          <p:cNvPr id="125" name="Google Shape;125;p21"/>
          <p:cNvGraphicFramePr/>
          <p:nvPr/>
        </p:nvGraphicFramePr>
        <p:xfrm>
          <a:off x="2113950" y="227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{93EAB4A6-5388-4F78-9B0B-33F815654667}</a:tableStyleId>
              </a:tblPr>
              <a:tblGrid>
                <a:gridCol w="115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 RMR (kcals)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 Fat (kg)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Avg lean (kg)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Males n=16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2801±544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8±5.6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32.8±3.9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Females n=16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2127±319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12.7±6.7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22.8±5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P</a:t>
                      </a:r>
                      <a:r>
                        <a:rPr lang="en"/>
                        <a:t>-value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P </a:t>
                      </a:r>
                      <a:r>
                        <a:rPr lang="en" u="sng"/>
                        <a:t>&gt;</a:t>
                      </a:r>
                      <a:r>
                        <a:rPr lang="en"/>
                        <a:t> 0.000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P=</a:t>
                      </a:r>
                      <a:r>
                        <a:rPr lang="en"/>
                        <a:t> 0.041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P </a:t>
                      </a:r>
                      <a:r>
                        <a:rPr lang="en" u="sng"/>
                        <a:t>&gt;</a:t>
                      </a:r>
                      <a:r>
                        <a:rPr lang="en"/>
                        <a:t> 0.000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Independent Samples T-test, significance P </a:t>
                      </a:r>
                      <a:r>
                        <a:rPr lang="en" i="1" u="sng"/>
                        <a:t>&gt; </a:t>
                      </a:r>
                      <a:r>
                        <a:rPr lang="en" i="1"/>
                        <a:t>0.05</a:t>
                      </a:r>
                      <a:endParaRPr i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1307</Words>
  <Application>Microsoft Macintosh PowerPoint</Application>
  <PresentationFormat>On-screen Show (16:9)</PresentationFormat>
  <Paragraphs>158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Roboto</vt:lpstr>
      <vt:lpstr>Arial</vt:lpstr>
      <vt:lpstr>Oswald</vt:lpstr>
      <vt:lpstr>Source Code Pro</vt:lpstr>
      <vt:lpstr>Times New Roman</vt:lpstr>
      <vt:lpstr>Modern Writer</vt:lpstr>
      <vt:lpstr>Differences In Resting Metabolic Rate Between Sex and Sport Type of D3 Athletes</vt:lpstr>
      <vt:lpstr>Introduction</vt:lpstr>
      <vt:lpstr>Background Literature</vt:lpstr>
      <vt:lpstr>Purpose &amp; Hypothesis</vt:lpstr>
      <vt:lpstr>Methods: Subjects</vt:lpstr>
      <vt:lpstr>Methods: Instrumentation</vt:lpstr>
      <vt:lpstr>Methods: Testing Procedure</vt:lpstr>
      <vt:lpstr>Data Collection Order of Operations</vt:lpstr>
      <vt:lpstr>Results</vt:lpstr>
      <vt:lpstr>Team RMR</vt:lpstr>
      <vt:lpstr>TEAM RMR difference </vt:lpstr>
      <vt:lpstr>Team Fat and Lean KG table</vt:lpstr>
      <vt:lpstr>Team Fat and Lean differences</vt:lpstr>
      <vt:lpstr>RMR predictions</vt:lpstr>
      <vt:lpstr>Discussion - Primary Outcomes </vt:lpstr>
      <vt:lpstr> Practical Applications</vt:lpstr>
      <vt:lpstr>Discussion: Limitations</vt:lpstr>
      <vt:lpstr>Differences In Resting Metabolic Rate Between Sex and Sport Type of D3 Athletes</vt:lpstr>
      <vt:lpstr>References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In Resting Metabolic Rate Between Sex and Sport Type of D3 Athletes</dc:title>
  <cp:lastModifiedBy>Alissa Anderson</cp:lastModifiedBy>
  <cp:revision>1</cp:revision>
  <dcterms:modified xsi:type="dcterms:W3CDTF">2022-04-04T21:24:01Z</dcterms:modified>
</cp:coreProperties>
</file>