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23244772b8_0_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23244772b8_0_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30aea4ec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30aea4ec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3244772b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3244772b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3244772b8_0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3244772b8_0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3244772b8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3244772b8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3244772b8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3244772b8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3244772b8_0_5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3244772b8_0_5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3244772b8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3244772b8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3244772b8_0_5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23244772b8_0_5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3C78D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i.org/10.1111/jocn.15609" TargetMode="External"/><Relationship Id="rId4" Type="http://schemas.openxmlformats.org/officeDocument/2006/relationships/hyperlink" Target="https://doi.org/10.1016/j.genhosppsych.2021.07.004" TargetMode="External"/><Relationship Id="rId5" Type="http://schemas.openxmlformats.org/officeDocument/2006/relationships/hyperlink" Target="https://doi.org/10.1111/imj.14862" TargetMode="External"/><Relationship Id="rId6" Type="http://schemas.openxmlformats.org/officeDocument/2006/relationships/hyperlink" Target="https://doi.org/10.1177/10848223209749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209725"/>
            <a:ext cx="9144000" cy="9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Prevention and Detection of Post-Intensive Care Syndrome in COVID-19 Patients 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81625" y="1692650"/>
            <a:ext cx="26664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Presented by: Bethany Melega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University of Lynchburg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Nursing Major 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Class of 2022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7089075" y="2077250"/>
            <a:ext cx="18177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Student Scholar Showcase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</a:rPr>
              <a:t>April 6, 2022</a:t>
            </a:r>
            <a:endParaRPr sz="2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309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Strandås, &amp; Bondas, T. (2018). The nurse–patient relationship as a story of health enhancement 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community care: A meta-ethnography.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Advanced Nursing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74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(1), 11–22. https://doi.org/10.1111/jan.13389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Tran, Bell, C., Stall, N., Tomlinson, G., McGeer, A., Morris, A., Gardam, M., &amp; Abrams, 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H. B. (2016). The Effect of Hospital Isolation Precautions on Patient Outcomes and Cost of Care: A Multi-Site, Retrospective, Propensity Score-Matched Cohort Study.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General Internal Medicine : JGIM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(3), 262–268. https://doi.org/10.1007/s11606-016-3862-4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Trotta, Rao, A. D., McHugh, M. D., Yoho, M., &amp; Cunningham, R. S. (2020). Moving beyond 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measure: Understanding patients’ experiences of communication with nurses.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in Nursing &amp; Health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(6), 568–578. https://doi.org/10.1002/nur.22087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650" y="51760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0213" y="2879725"/>
            <a:ext cx="2986375" cy="19388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86875" y="937075"/>
            <a:ext cx="4432500" cy="39867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●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COVID-19 increased the number of critically ill patients seen in hospitals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●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cared for in Intensive Care Units (ICUs) have the potential to develop a condition known as  Post-Intensive Care Syndrome (PICS)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●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Patients with COVID-19 </a:t>
            </a: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often</a:t>
            </a: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have multiple risk factors for the </a:t>
            </a: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</a:t>
            </a: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PICS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532550" y="190500"/>
            <a:ext cx="3787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Problem? </a:t>
            </a:r>
            <a:endParaRPr b="1"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74950" y="159275"/>
            <a:ext cx="8151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Post- Intensive Care Syndrome (PICS)?</a:t>
            </a:r>
            <a:endParaRPr b="1"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99800" y="1311225"/>
            <a:ext cx="5874300" cy="34017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●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“A new or worsening impairment in physical (ICU-acquired neuromuscular weakness), cognitive (thinking and judgment), or mental health status arising after critical illness and persisting beyond discharge from the acute care setting” (Rawal, et al., 2017).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6500" y="742700"/>
            <a:ext cx="2480225" cy="13465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6500" y="2089250"/>
            <a:ext cx="2480225" cy="14924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9775" y="3388100"/>
            <a:ext cx="2486950" cy="16002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271700" y="327900"/>
            <a:ext cx="851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Risk Factors that COVID-19 Patients Experience:</a:t>
            </a:r>
            <a:r>
              <a:rPr lang="en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477800" y="1021200"/>
            <a:ext cx="297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440325" y="1180475"/>
            <a:ext cx="4806300" cy="31092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●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Isolation Precautions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○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Barriers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○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 Protective Equipment (PPE)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●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Lack of Visitation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●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Complications that arise during hospitalization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0050" y="974400"/>
            <a:ext cx="2771850" cy="118042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2" name="Google Shape;82;p16"/>
          <p:cNvPicPr preferRelativeResize="0"/>
          <p:nvPr/>
        </p:nvPicPr>
        <p:blipFill rotWithShape="1">
          <a:blip r:embed="rId4">
            <a:alphaModFix/>
          </a:blip>
          <a:srcRect b="0" l="0" r="26610" t="0"/>
          <a:stretch/>
        </p:blipFill>
        <p:spPr>
          <a:xfrm>
            <a:off x="5640050" y="2154825"/>
            <a:ext cx="1199225" cy="155257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9275" y="2154825"/>
            <a:ext cx="1572625" cy="155257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4" name="Google Shape;84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0050" y="3707400"/>
            <a:ext cx="2771850" cy="109725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100" y="215475"/>
            <a:ext cx="9144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 to Help Decrease Instances of PICS While Hospitalized</a:t>
            </a:r>
            <a:endParaRPr b="1"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376950" y="1255150"/>
            <a:ext cx="3916200" cy="36942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●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Effective teaching and Active Listening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●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Tool “TAGEET” 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○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Tune in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○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Approach and introduce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○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Ground-self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○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Engage and respond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○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 encounter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○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Tune out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○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(McCarthy &amp; Trace, 2021)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525" y="1010700"/>
            <a:ext cx="2162875" cy="120972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b="0" l="0" r="1506" t="0"/>
          <a:stretch/>
        </p:blipFill>
        <p:spPr>
          <a:xfrm>
            <a:off x="4483525" y="2179675"/>
            <a:ext cx="4395850" cy="133552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46400" y="1010700"/>
            <a:ext cx="2232975" cy="116897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3525" y="3429000"/>
            <a:ext cx="4395850" cy="161957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178000" y="146350"/>
            <a:ext cx="8638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 to Help Detect Instances of PICS After Discharge</a:t>
            </a:r>
            <a:endParaRPr sz="1000"/>
          </a:p>
        </p:txBody>
      </p:sp>
      <p:sp>
        <p:nvSpPr>
          <p:cNvPr id="100" name="Google Shape;100;p18"/>
          <p:cNvSpPr txBox="1"/>
          <p:nvPr/>
        </p:nvSpPr>
        <p:spPr>
          <a:xfrm>
            <a:off x="309150" y="1073175"/>
            <a:ext cx="5490300" cy="3986700"/>
          </a:xfrm>
          <a:prstGeom prst="rect">
            <a:avLst/>
          </a:prstGeom>
          <a:noFill/>
          <a:ln cap="flat" cmpd="sng" w="762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●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 up with Primary Care Provider, Outpatient Physical Therapy, Outpatient Occupational Therapy and Home Health (if applicable)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○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GAD-7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○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PCL-2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○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PHQ-9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●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 Educational Materials to Patient and Family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imes New Roman"/>
              <a:buChar char="●"/>
            </a:pPr>
            <a:r>
              <a:rPr b="1" lang="en" sz="1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Ensure all employees of health networks who provide patient care are aware of the signs and symptoms of PICS</a:t>
            </a:r>
            <a:endParaRPr b="1" sz="1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4800" y="809625"/>
            <a:ext cx="2762250" cy="142952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4800" y="2239150"/>
            <a:ext cx="2762250" cy="147092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4800" y="3710075"/>
            <a:ext cx="2762250" cy="1264775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/>
        </p:nvSpPr>
        <p:spPr>
          <a:xfrm>
            <a:off x="309175" y="346650"/>
            <a:ext cx="2726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Questions???</a:t>
            </a:r>
            <a:endParaRPr b="1"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700" y="51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b="1" sz="3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700" y="624225"/>
            <a:ext cx="8520600" cy="40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Boopathi, S., Poma, A. B., &amp; Kolandaivel, P. (2021). Novel 2019 coronavirus structure, 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mechanism of action, antiviral drug promises and rule out against its treatment.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biomolecular structure &amp; dynamics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(9), 3409–3418. https://doi.org/10.1080/07391102.2020.1758788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Centers for Disease Control (CDC), (2022). Symptoms of COVID-19,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Centers for Disease </a:t>
            </a:r>
            <a:endParaRPr i="1"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Control and Prevention: COVID-19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Retrieved from: https://www.cdc.gov/coronavirus/2019-ncov/symptoms-testing/symptoms.html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Chang, Elhusseiny, K. M., Yeh, Y.-C., &amp; Sun, W.-Z. (2021). COVID-19 ICU and mechanical 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ventilation patient characteristics and outcomes-A systematic review and meta-analysis.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PloS One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(2), e0246318–e0246318. https://doi.org/10.1371/journal.pone.0246318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Fauci, A. S., Lane, H. C., &amp; Redfield, R. R. (2020). Covid-19 — navigating the uncharted.</a:t>
            </a: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 </a:t>
            </a:r>
            <a:endParaRPr i="1"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Engl J Med, 382</a:t>
            </a:r>
            <a:r>
              <a:rPr lang="en" sz="1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(13), 1268-1269. doi:10.1056/NEJMe2002387</a:t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224850"/>
            <a:ext cx="8520600" cy="434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McCarthy, O’Donovan, M., &amp; Trace, A. (2021). A new therapeutic communication model 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“TAGEET” to help nurses engage therapeutically with patients suspected of or confirmed with COVID-19. </a:t>
            </a:r>
            <a:r>
              <a:rPr i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Clinical Nursing</a:t>
            </a: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(7-8), 1184–1191. </a:t>
            </a:r>
            <a:r>
              <a:rPr lang="en" sz="1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https://doi.org/10.1111/jocn.15609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“Mental health outcomes after hospitalization with or without COVID-19,” </a:t>
            </a:r>
            <a:r>
              <a:rPr i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General Hospital Psychiatry</a:t>
            </a: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DOI: 10.1016/j.genhosppsych.2021.07.004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Moss S.J., Stelfox H.T., Krewulak K.D.</a:t>
            </a:r>
            <a:r>
              <a:rPr i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Impact of restricted visitation policies in hospitals 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patients, family members and healthcare providers during the COVID-19 pandemic: a scoping review protocol. </a:t>
            </a:r>
            <a:r>
              <a:rPr i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BMJ Open </a:t>
            </a: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2021;11:e048227. doi: 10.1136/bmjopen-2020-048227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Rawal, Yadav, S., &amp; Kumar, R. (2017). Post-intensive care syndrome: An overview. </a:t>
            </a:r>
            <a:r>
              <a:rPr i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</a:t>
            </a:r>
            <a:endParaRPr i="1"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Translational Internal Medicine</a:t>
            </a: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(2), 90–92. https://doi.org/10.1515/jtim-2016-0016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Shwe, Sharma, A. A., &amp; Lee, P. K. (2021). Personal Protective Equipment: Attitudes and 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Behaviors Among Nurses at a Single University Medical Center. </a:t>
            </a:r>
            <a:r>
              <a:rPr i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Curēus (Palo Alto, CA)</a:t>
            </a: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(12), e20265–e20265. https://doi.org/10.7759/cureus.20265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Simpson, Milnes, S., &amp; Steinfort, D. (2020). Don’t forget shared decision-making in the 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COVID-19 crisis. </a:t>
            </a:r>
            <a:r>
              <a:rPr i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Internal Medicine Journal</a:t>
            </a: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50</a:t>
            </a: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(6), 761–763. </a:t>
            </a:r>
            <a:r>
              <a:rPr lang="en" sz="1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https://doi.org/10.1111/imj.14862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Smith, Lee, A. C. W., Smith, J. M., Thiele, A., Zeleznik, H., &amp; Ohtake, P. J. (2021). 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COVID-19 and Post-intensive Care Syndrome: Community-Based Care for ICU Survivors. </a:t>
            </a:r>
            <a:r>
              <a:rPr i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Home Health Care Management &amp; Practice</a:t>
            </a: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i="1"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r>
            <a:r>
              <a:rPr lang="en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(2), 117–124. </a:t>
            </a:r>
            <a:r>
              <a:rPr lang="en" sz="10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https://doi.org/10.1177/1084822320974956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