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embeddedFontLst>
    <p:embeddedFont>
      <p:font typeface="Economica" panose="02000506040000020004" pitchFamily="2" charset="77"/>
      <p:regular r:id="rId21"/>
      <p:bold r:id="rId22"/>
      <p:italic r:id="rId23"/>
      <p:boldItalic r:id="rId24"/>
    </p:embeddedFont>
    <p:embeddedFont>
      <p:font typeface="Open Sans" panose="020B0606030504020204" pitchFamily="3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142" d="100"/>
          <a:sy n="142" d="100"/>
        </p:scale>
        <p:origin x="76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f39b7bba15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f39b7bba15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View one of them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Elaborate what was in the video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f39b7bba15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f39b7bba15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Gender neutral name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Likert scale questions-physical, cognitive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Given five options to choose from 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f39b7bba1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f39b7bba1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other means 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f39b7bba1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f39b7bba1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f39b7bba15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f39b7bba15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Fix bullets 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197bb70f0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197bb70f0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Elaborate on what it means, recognition and attitudes… limitations in study design 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f39b7bba15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f39b7bba15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Didnt know at time of data collection 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f39b7bba15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f39b7bba15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197bb70f0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197bb70f0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1805a0ec9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1805a0ec9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-clarify third 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18f899583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18f899583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-gymnastics, dancing 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1805a0ec9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1805a0ec9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f39b7bba1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f39b7bba15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Varsity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Experimental to teach about eating disorder, control condition matched with number of slides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39b7bba1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39b7bba1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Explain research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f39b7bba15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f39b7bba15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Elaborate on first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Fix the order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199c7664c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199c7664c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199c7664c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199c7664c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7" name="Google Shape;17;p3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ux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3044700" y="2180505"/>
            <a:ext cx="3054600" cy="153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879" b="1">
                <a:solidFill>
                  <a:srgbClr val="202124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Effect of Knowledge on Perception of Others’ Disordered Eating Behavior</a:t>
            </a:r>
            <a:endParaRPr sz="1879" b="1">
              <a:solidFill>
                <a:srgbClr val="20212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3780"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3096550" y="3016305"/>
            <a:ext cx="3054600" cy="7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Allie Robinson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Materials </a:t>
            </a:r>
            <a:endParaRPr/>
          </a:p>
        </p:txBody>
      </p:sp>
      <p:sp>
        <p:nvSpPr>
          <p:cNvPr id="118" name="Google Shape;118;p2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Presented lecture about topic of condition </a:t>
            </a:r>
            <a:endParaRPr/>
          </a:p>
          <a:p>
            <a:pPr marL="914400" lvl="1" indent="-3175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Education condition</a:t>
            </a:r>
            <a:endParaRPr/>
          </a:p>
          <a:p>
            <a:pPr marL="914400" lvl="1" indent="-3175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Student athlete condition </a:t>
            </a:r>
            <a:endParaRPr/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Randomly assigned via surveymonkey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Materials</a:t>
            </a:r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Hypothetical vignette</a:t>
            </a:r>
            <a:endParaRPr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Student athlete </a:t>
            </a:r>
            <a:endParaRPr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Anorexia nervosa 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Ability to recognize disordered eating behavior</a:t>
            </a:r>
            <a:endParaRPr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Behavior of athlete</a:t>
            </a:r>
            <a:endParaRPr/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What was the athlete suffering from 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Eating Attitudes Test (</a:t>
            </a:r>
            <a:r>
              <a:rPr lang="en">
                <a:solidFill>
                  <a:srgbClr val="202124"/>
                </a:solidFill>
                <a:highlight>
                  <a:srgbClr val="FFFFFF"/>
                </a:highlight>
              </a:rPr>
              <a:t>EAT; Garner &amp; Garfinkel,1979)</a:t>
            </a:r>
            <a:endParaRPr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400"/>
              <a:buChar char="○"/>
            </a:pPr>
            <a:r>
              <a:rPr lang="en">
                <a:solidFill>
                  <a:srgbClr val="202124"/>
                </a:solidFill>
                <a:highlight>
                  <a:srgbClr val="FFFFFF"/>
                </a:highlight>
              </a:rPr>
              <a:t>Cronbach’s alpha: .898</a:t>
            </a:r>
            <a:endParaRPr>
              <a:solidFill>
                <a:srgbClr val="202124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Results- Eating Attitudes Main Effect </a:t>
            </a:r>
            <a:endParaRPr/>
          </a:p>
        </p:txBody>
      </p:sp>
      <p:sp>
        <p:nvSpPr>
          <p:cNvPr id="130" name="Google Shape;130;p2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7500" lnSpcReduction="20000"/>
          </a:bodyPr>
          <a:lstStyle/>
          <a:p>
            <a:pPr marL="457200" lvl="0" indent="-314563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850">
                <a:latin typeface="Times New Roman"/>
                <a:ea typeface="Times New Roman"/>
                <a:cs typeface="Times New Roman"/>
                <a:sym typeface="Times New Roman"/>
              </a:rPr>
              <a:t>Education about eating disorders </a:t>
            </a:r>
            <a:endParaRPr sz="28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4563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850" i="1">
                <a:latin typeface="Times New Roman"/>
                <a:ea typeface="Times New Roman"/>
                <a:cs typeface="Times New Roman"/>
                <a:sym typeface="Times New Roman"/>
              </a:rPr>
              <a:t>F </a:t>
            </a:r>
            <a:r>
              <a:rPr lang="en" sz="2850">
                <a:latin typeface="Times New Roman"/>
                <a:ea typeface="Times New Roman"/>
                <a:cs typeface="Times New Roman"/>
                <a:sym typeface="Times New Roman"/>
              </a:rPr>
              <a:t>(1,128) = .32, </a:t>
            </a:r>
            <a:r>
              <a:rPr lang="en" sz="2850" i="1">
                <a:latin typeface="Times New Roman"/>
                <a:ea typeface="Times New Roman"/>
                <a:cs typeface="Times New Roman"/>
                <a:sym typeface="Times New Roman"/>
              </a:rPr>
              <a:t>p = .57</a:t>
            </a:r>
            <a:endParaRPr sz="2850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4563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2850" i="1">
                <a:latin typeface="Times New Roman"/>
                <a:ea typeface="Times New Roman"/>
                <a:cs typeface="Times New Roman"/>
                <a:sym typeface="Times New Roman"/>
              </a:rPr>
              <a:t>M: 58.79 (SD=16.47)</a:t>
            </a:r>
            <a:endParaRPr sz="2850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4563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2850" i="1">
                <a:latin typeface="Times New Roman"/>
                <a:ea typeface="Times New Roman"/>
                <a:cs typeface="Times New Roman"/>
                <a:sym typeface="Times New Roman"/>
              </a:rPr>
              <a:t>M: </a:t>
            </a:r>
            <a:r>
              <a:rPr lang="en" sz="2850">
                <a:latin typeface="Times New Roman"/>
                <a:ea typeface="Times New Roman"/>
                <a:cs typeface="Times New Roman"/>
                <a:sym typeface="Times New Roman"/>
              </a:rPr>
              <a:t>60.56 (</a:t>
            </a:r>
            <a:r>
              <a:rPr lang="en" sz="2850" i="1">
                <a:latin typeface="Times New Roman"/>
                <a:ea typeface="Times New Roman"/>
                <a:cs typeface="Times New Roman"/>
                <a:sym typeface="Times New Roman"/>
              </a:rPr>
              <a:t>SD=16.9)</a:t>
            </a:r>
            <a:endParaRPr sz="2850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4563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lang="en" sz="2850">
                <a:latin typeface="Times New Roman"/>
                <a:ea typeface="Times New Roman"/>
                <a:cs typeface="Times New Roman"/>
                <a:sym typeface="Times New Roman"/>
              </a:rPr>
              <a:t>Athletes vs. non athletes </a:t>
            </a:r>
            <a:endParaRPr sz="28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4563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2850" i="1"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r>
              <a:rPr lang="en" sz="2850">
                <a:latin typeface="Times New Roman"/>
                <a:ea typeface="Times New Roman"/>
                <a:cs typeface="Times New Roman"/>
                <a:sym typeface="Times New Roman"/>
              </a:rPr>
              <a:t>(1,128)=1.11, </a:t>
            </a:r>
            <a:r>
              <a:rPr lang="en" sz="2850" i="1">
                <a:latin typeface="Times New Roman"/>
                <a:ea typeface="Times New Roman"/>
                <a:cs typeface="Times New Roman"/>
                <a:sym typeface="Times New Roman"/>
              </a:rPr>
              <a:t>p </a:t>
            </a:r>
            <a:r>
              <a:rPr lang="en" sz="2850">
                <a:latin typeface="Times New Roman"/>
                <a:ea typeface="Times New Roman"/>
                <a:cs typeface="Times New Roman"/>
                <a:sym typeface="Times New Roman"/>
              </a:rPr>
              <a:t>= .29.</a:t>
            </a:r>
            <a:endParaRPr sz="28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4563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2850">
                <a:latin typeface="Times New Roman"/>
                <a:ea typeface="Times New Roman"/>
                <a:cs typeface="Times New Roman"/>
                <a:sym typeface="Times New Roman"/>
              </a:rPr>
              <a:t>M: 59.72 (SD=15.67) </a:t>
            </a:r>
            <a:endParaRPr sz="28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14563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2850">
                <a:latin typeface="Times New Roman"/>
                <a:ea typeface="Times New Roman"/>
                <a:cs typeface="Times New Roman"/>
                <a:sym typeface="Times New Roman"/>
              </a:rPr>
              <a:t>M: 59.21 (</a:t>
            </a:r>
            <a:r>
              <a:rPr lang="en" sz="2850" i="1">
                <a:latin typeface="Times New Roman"/>
                <a:ea typeface="Times New Roman"/>
                <a:cs typeface="Times New Roman"/>
                <a:sym typeface="Times New Roman"/>
              </a:rPr>
              <a:t>SD=</a:t>
            </a:r>
            <a:r>
              <a:rPr lang="en" sz="2850">
                <a:latin typeface="Times New Roman"/>
                <a:ea typeface="Times New Roman"/>
                <a:cs typeface="Times New Roman"/>
                <a:sym typeface="Times New Roman"/>
              </a:rPr>
              <a:t>16.07)</a:t>
            </a:r>
            <a:endParaRPr sz="28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 - Ability to Detect Eating Disorder</a:t>
            </a:r>
            <a:endParaRPr/>
          </a:p>
        </p:txBody>
      </p:sp>
      <p:sp>
        <p:nvSpPr>
          <p:cNvPr id="136" name="Google Shape;136;p2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457200" lvl="0" indent="-335803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lang="en" sz="6752">
                <a:latin typeface="Times New Roman"/>
                <a:ea typeface="Times New Roman"/>
                <a:cs typeface="Times New Roman"/>
                <a:sym typeface="Times New Roman"/>
              </a:rPr>
              <a:t>Education about eating disorders </a:t>
            </a:r>
            <a:endParaRPr sz="675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35803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97827"/>
              <a:buFont typeface="Times New Roman"/>
              <a:buChar char="○"/>
            </a:pPr>
            <a:r>
              <a:rPr lang="en" sz="6902" i="1"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r>
              <a:rPr lang="en" sz="6902">
                <a:latin typeface="Times New Roman"/>
                <a:ea typeface="Times New Roman"/>
                <a:cs typeface="Times New Roman"/>
                <a:sym typeface="Times New Roman"/>
              </a:rPr>
              <a:t> (1,130) = .1.46, </a:t>
            </a:r>
            <a:r>
              <a:rPr lang="en" sz="6902" i="1">
                <a:latin typeface="Times New Roman"/>
                <a:ea typeface="Times New Roman"/>
                <a:cs typeface="Times New Roman"/>
                <a:sym typeface="Times New Roman"/>
              </a:rPr>
              <a:t>p </a:t>
            </a:r>
            <a:r>
              <a:rPr lang="en" sz="6902">
                <a:latin typeface="Times New Roman"/>
                <a:ea typeface="Times New Roman"/>
                <a:cs typeface="Times New Roman"/>
                <a:sym typeface="Times New Roman"/>
              </a:rPr>
              <a:t>= </a:t>
            </a:r>
            <a:r>
              <a:rPr lang="en" sz="6902" i="1">
                <a:latin typeface="Times New Roman"/>
                <a:ea typeface="Times New Roman"/>
                <a:cs typeface="Times New Roman"/>
                <a:sym typeface="Times New Roman"/>
              </a:rPr>
              <a:t>.23</a:t>
            </a:r>
            <a:r>
              <a:rPr lang="en" sz="6902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690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38184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6902">
                <a:latin typeface="Times New Roman"/>
                <a:ea typeface="Times New Roman"/>
                <a:cs typeface="Times New Roman"/>
                <a:sym typeface="Times New Roman"/>
              </a:rPr>
              <a:t>M: 57.26 (SD = 14.7).</a:t>
            </a:r>
            <a:endParaRPr sz="690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38184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6902">
                <a:latin typeface="Times New Roman"/>
                <a:ea typeface="Times New Roman"/>
                <a:cs typeface="Times New Roman"/>
                <a:sym typeface="Times New Roman"/>
              </a:rPr>
              <a:t>M: 58.32 (</a:t>
            </a:r>
            <a:r>
              <a:rPr lang="en" sz="6902" i="1">
                <a:latin typeface="Times New Roman"/>
                <a:ea typeface="Times New Roman"/>
                <a:cs typeface="Times New Roman"/>
                <a:sym typeface="Times New Roman"/>
              </a:rPr>
              <a:t>SD=15.2)</a:t>
            </a:r>
            <a:endParaRPr sz="6902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5803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lang="en" sz="6752">
                <a:latin typeface="Times New Roman"/>
                <a:ea typeface="Times New Roman"/>
                <a:cs typeface="Times New Roman"/>
                <a:sym typeface="Times New Roman"/>
              </a:rPr>
              <a:t>Athlete vs. non-athlete  </a:t>
            </a:r>
            <a:endParaRPr sz="675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35803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6752" i="1"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r>
              <a:rPr lang="en" sz="6752">
                <a:latin typeface="Times New Roman"/>
                <a:ea typeface="Times New Roman"/>
                <a:cs typeface="Times New Roman"/>
                <a:sym typeface="Times New Roman"/>
              </a:rPr>
              <a:t>(1,130)=.71, </a:t>
            </a:r>
            <a:r>
              <a:rPr lang="en" sz="6752" i="1">
                <a:latin typeface="Times New Roman"/>
                <a:ea typeface="Times New Roman"/>
                <a:cs typeface="Times New Roman"/>
                <a:sym typeface="Times New Roman"/>
              </a:rPr>
              <a:t>p </a:t>
            </a:r>
            <a:r>
              <a:rPr lang="en" sz="6752">
                <a:latin typeface="Times New Roman"/>
                <a:ea typeface="Times New Roman"/>
                <a:cs typeface="Times New Roman"/>
                <a:sym typeface="Times New Roman"/>
              </a:rPr>
              <a:t>= .401.</a:t>
            </a:r>
            <a:endParaRPr sz="675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35803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6752">
                <a:latin typeface="Times New Roman"/>
                <a:ea typeface="Times New Roman"/>
                <a:cs typeface="Times New Roman"/>
                <a:sym typeface="Times New Roman"/>
              </a:rPr>
              <a:t>M: 60.56 (SD = 16.9)</a:t>
            </a:r>
            <a:endParaRPr sz="675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35803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en" sz="6752">
                <a:latin typeface="Times New Roman"/>
                <a:ea typeface="Times New Roman"/>
                <a:cs typeface="Times New Roman"/>
                <a:sym typeface="Times New Roman"/>
              </a:rPr>
              <a:t>M: 59.48 (</a:t>
            </a:r>
            <a:r>
              <a:rPr lang="en" sz="6752" i="1">
                <a:latin typeface="Times New Roman"/>
                <a:ea typeface="Times New Roman"/>
                <a:cs typeface="Times New Roman"/>
                <a:sym typeface="Times New Roman"/>
              </a:rPr>
              <a:t>SD= </a:t>
            </a:r>
            <a:r>
              <a:rPr lang="en" sz="6752">
                <a:latin typeface="Times New Roman"/>
                <a:ea typeface="Times New Roman"/>
                <a:cs typeface="Times New Roman"/>
                <a:sym typeface="Times New Roman"/>
              </a:rPr>
              <a:t>15.3)</a:t>
            </a:r>
            <a:endParaRPr sz="675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580"/>
              <a:t>Interaction of Education Eating Disorders and Athlete Status</a:t>
            </a:r>
            <a:endParaRPr sz="3580"/>
          </a:p>
        </p:txBody>
      </p:sp>
      <p:sp>
        <p:nvSpPr>
          <p:cNvPr id="142" name="Google Shape;142;p2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No significant difference in eating attitudes</a:t>
            </a:r>
            <a:endParaRPr sz="2300"/>
          </a:p>
          <a:p>
            <a:pPr marL="914400" lvl="1" indent="-3619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mes New Roman"/>
              <a:buChar char="○"/>
            </a:pPr>
            <a:r>
              <a:rPr lang="en" sz="2100" i="1"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(1,128)=1.62, </a:t>
            </a:r>
            <a:r>
              <a:rPr lang="en" sz="2100" i="1">
                <a:latin typeface="Times New Roman"/>
                <a:ea typeface="Times New Roman"/>
                <a:cs typeface="Times New Roman"/>
                <a:sym typeface="Times New Roman"/>
              </a:rPr>
              <a:t>p = .21</a:t>
            </a:r>
            <a:endParaRPr sz="2300"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No significant difference in ability to detect eating disorder  </a:t>
            </a:r>
            <a:endParaRPr sz="2300"/>
          </a:p>
          <a:p>
            <a:pPr marL="914400" lvl="1" indent="-3619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mes New Roman"/>
              <a:buChar char="○"/>
            </a:pPr>
            <a:r>
              <a:rPr lang="en" sz="2100" i="1"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(1,130)=.48, </a:t>
            </a:r>
            <a:r>
              <a:rPr lang="en" sz="2100" i="1"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 = .49</a:t>
            </a:r>
            <a:endParaRPr sz="23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7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Conclusions </a:t>
            </a:r>
            <a:endParaRPr/>
          </a:p>
        </p:txBody>
      </p:sp>
      <p:sp>
        <p:nvSpPr>
          <p:cNvPr id="148" name="Google Shape;148;p2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19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Education had no impact on participants ability to detect eating disorders </a:t>
            </a:r>
            <a:endParaRPr sz="2100"/>
          </a:p>
          <a:p>
            <a:pPr marL="457200" lvl="0" indent="-3619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Eating attitudes between athletes and non athletes did not differ significantly </a:t>
            </a:r>
            <a:endParaRPr sz="2100"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Limitations</a:t>
            </a:r>
            <a:endParaRPr/>
          </a:p>
        </p:txBody>
      </p:sp>
      <p:sp>
        <p:nvSpPr>
          <p:cNvPr id="154" name="Google Shape;154;p2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Psychology students </a:t>
            </a:r>
            <a:endParaRPr/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Prior knowledge </a:t>
            </a:r>
            <a:endParaRPr/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Limit to one institution</a:t>
            </a:r>
            <a:endParaRPr/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Presentation of vignette</a:t>
            </a:r>
            <a:endParaRPr/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Future research 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Discussion</a:t>
            </a:r>
            <a:endParaRPr/>
          </a:p>
        </p:txBody>
      </p:sp>
      <p:sp>
        <p:nvSpPr>
          <p:cNvPr id="160" name="Google Shape;160;p2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Contents of education </a:t>
            </a:r>
            <a:endParaRPr/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Rising number of eating disorders </a:t>
            </a:r>
            <a:endParaRPr/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Successful programs </a:t>
            </a:r>
            <a:endParaRPr/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Future implementation 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0"/>
          <p:cNvSpPr txBox="1">
            <a:spLocks noGrp="1"/>
          </p:cNvSpPr>
          <p:nvPr>
            <p:ph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166" name="Google Shape;166;p30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700"/>
              <a:t>Thank you Dr. Marciano!</a:t>
            </a:r>
            <a:endParaRPr sz="2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 Research </a:t>
            </a:r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10,200 deaths yearly (ANAD)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Education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○"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Increases understanding (Watson et al., 2004)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○"/>
            </a:pPr>
            <a:r>
              <a:rPr lang="en" sz="1800">
                <a:latin typeface="Times New Roman"/>
                <a:ea typeface="Times New Roman"/>
                <a:cs typeface="Times New Roman"/>
                <a:sym typeface="Times New Roman"/>
              </a:rPr>
              <a:t>Increases positive attitudes towards mentally ill </a:t>
            </a:r>
            <a:r>
              <a:rPr lang="en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(Minoet al., 2008)</a:t>
            </a:r>
            <a:endParaRPr sz="18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○"/>
            </a:pPr>
            <a:r>
              <a:rPr lang="en" sz="18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Interventions effective with college students (Becker et al., 2004)</a:t>
            </a:r>
            <a:endParaRPr sz="18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 Research </a:t>
            </a:r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Eating attitudes and Student Athletes </a:t>
            </a:r>
            <a:endParaRPr/>
          </a:p>
          <a:p>
            <a:pPr marL="914400" lvl="1" indent="-3175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Adjustmental stressors - increase in eating disorders (Storch et al., 2005)</a:t>
            </a:r>
            <a:endParaRPr sz="1400"/>
          </a:p>
          <a:p>
            <a:pPr marL="914400" lvl="1" indent="-3175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Weight categories (Fewell et al., 2019)</a:t>
            </a:r>
            <a:endParaRPr/>
          </a:p>
          <a:p>
            <a:pPr marL="914400" lvl="1" indent="-3175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Compulsive exercise (Flatt et al., 2021)</a:t>
            </a:r>
            <a:endParaRPr/>
          </a:p>
          <a:p>
            <a:pPr marL="914400" lvl="1" indent="-3175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Confidence in reporting (LaRue, 2010)</a:t>
            </a:r>
            <a:endParaRPr/>
          </a:p>
          <a:p>
            <a:pPr marL="914400" lvl="1" indent="-3175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Less reporting (Bird et al., 2019)</a:t>
            </a:r>
            <a:endParaRPr/>
          </a:p>
          <a:p>
            <a:pPr marL="914400" lvl="0" indent="0" algn="l" rtl="0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Purpose </a:t>
            </a:r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Education on eating disorders impact on ability to detect an eating disorder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does an individuals athlete status impact this ability?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does the interaction of education and athlete status influence eating attitudes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Variables </a:t>
            </a:r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-3746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Independent </a:t>
            </a:r>
            <a:endParaRPr sz="2300"/>
          </a:p>
          <a:p>
            <a:pPr marL="914400" lvl="1" indent="-3492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Athlete status </a:t>
            </a:r>
            <a:endParaRPr sz="1900"/>
          </a:p>
          <a:p>
            <a:pPr marL="1371600" lvl="2" indent="-3238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</a:pPr>
            <a:r>
              <a:rPr lang="en" sz="1500"/>
              <a:t>Athlete (varsity), non athlete </a:t>
            </a:r>
            <a:endParaRPr sz="1500"/>
          </a:p>
          <a:p>
            <a:pPr marL="914400" lvl="1" indent="-3492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Educational condition</a:t>
            </a:r>
            <a:endParaRPr sz="1900"/>
          </a:p>
          <a:p>
            <a:pPr marL="1371600" lvl="2" indent="-3238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Char char="■"/>
            </a:pPr>
            <a:r>
              <a:rPr lang="en" sz="1500"/>
              <a:t>Eating disorders, student athletes </a:t>
            </a:r>
            <a:endParaRPr sz="900"/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746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Dependent</a:t>
            </a:r>
            <a:r>
              <a:rPr lang="en"/>
              <a:t> </a:t>
            </a:r>
            <a:endParaRPr/>
          </a:p>
          <a:p>
            <a:pPr marL="914400" lvl="1" indent="-3492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Ability to detect eating disorder</a:t>
            </a:r>
            <a:endParaRPr sz="1900"/>
          </a:p>
          <a:p>
            <a:pPr marL="914400" lvl="1" indent="-3492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Eating attitudes  </a:t>
            </a:r>
            <a:endParaRPr sz="1900"/>
          </a:p>
          <a:p>
            <a:pPr marL="0" lvl="0" indent="0" algn="l" rtl="0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Hypotheses - Eating Attitudes  </a:t>
            </a:r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346075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Participants who received no education about eating disorders would have less healthy eating attitudes than those who did.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6075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Non athletes would have healthier eating attitudes than athletes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6075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Athletes who did not receive eating disorder education would have the least healthy eating attitudes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Hypotheses- Ability to Detect Eating Disorder</a:t>
            </a:r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457200" lvl="0" indent="-346075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Participants who received eating disorder education would be able to recognize the signs of an eating disorder more than those who did not.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6075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Non-student athletes will be able to detect an eating disorder more than athletes.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6075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lang="en" sz="2000">
                <a:latin typeface="Times New Roman"/>
                <a:ea typeface="Times New Roman"/>
                <a:cs typeface="Times New Roman"/>
                <a:sym typeface="Times New Roman"/>
              </a:rPr>
              <a:t>Student athletes who do not receive an eating disorder education condition’s ability to detect the eating disorder will be significantly lower than all other groups. 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Participants </a:t>
            </a:r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133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Gender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80 female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44 male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 transgender male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8 gender nonconforming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Athlete status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80 nonathletes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44 athletes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Participants </a:t>
            </a:r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Ethnicity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109 white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11 African American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 Asian American Indian or Alaska Native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 Native Hawaiian or Other Pacific Islander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Year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61 first year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38 sophomore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25 juniors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10 seniors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715</Words>
  <Application>Microsoft Macintosh PowerPoint</Application>
  <PresentationFormat>On-screen Show (16:9)</PresentationFormat>
  <Paragraphs>128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Times New Roman</vt:lpstr>
      <vt:lpstr>Open Sans</vt:lpstr>
      <vt:lpstr>Economica</vt:lpstr>
      <vt:lpstr>Arial</vt:lpstr>
      <vt:lpstr>Luxe</vt:lpstr>
      <vt:lpstr>Effect of Knowledge on Perception of Others’ Disordered Eating Behavior </vt:lpstr>
      <vt:lpstr>Background Research </vt:lpstr>
      <vt:lpstr>Background Research </vt:lpstr>
      <vt:lpstr>Purpose </vt:lpstr>
      <vt:lpstr>Variables </vt:lpstr>
      <vt:lpstr>Hypotheses - Eating Attitudes  </vt:lpstr>
      <vt:lpstr>Hypotheses- Ability to Detect Eating Disorder</vt:lpstr>
      <vt:lpstr>Participants </vt:lpstr>
      <vt:lpstr>Participants </vt:lpstr>
      <vt:lpstr>Materials </vt:lpstr>
      <vt:lpstr>Materials</vt:lpstr>
      <vt:lpstr>Results- Eating Attitudes Main Effect </vt:lpstr>
      <vt:lpstr>Results - Ability to Detect Eating Disorder</vt:lpstr>
      <vt:lpstr>Interaction of Education Eating Disorders and Athlete Status</vt:lpstr>
      <vt:lpstr>Conclusions </vt:lpstr>
      <vt:lpstr>Limitations</vt:lpstr>
      <vt:lpstr>Discussion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Knowledge on Perception of Others’ Disordered Eating Behavior </dc:title>
  <cp:lastModifiedBy>Allie Robinson</cp:lastModifiedBy>
  <cp:revision>1</cp:revision>
  <dcterms:modified xsi:type="dcterms:W3CDTF">2022-04-05T20:27:32Z</dcterms:modified>
</cp:coreProperties>
</file>