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8" r:id="rId3"/>
    <p:sldId id="259" r:id="rId4"/>
    <p:sldId id="268" r:id="rId5"/>
    <p:sldId id="262" r:id="rId6"/>
    <p:sldId id="271" r:id="rId7"/>
    <p:sldId id="260" r:id="rId8"/>
    <p:sldId id="256" r:id="rId9"/>
    <p:sldId id="266" r:id="rId10"/>
    <p:sldId id="265" r:id="rId11"/>
    <p:sldId id="269" r:id="rId12"/>
    <p:sldId id="270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178"/>
    <a:srgbClr val="7FD0BE"/>
    <a:srgbClr val="A6FDE5"/>
    <a:srgbClr val="694E8F"/>
    <a:srgbClr val="9A76CF"/>
    <a:srgbClr val="D19CFF"/>
    <a:srgbClr val="8ADBC9"/>
    <a:srgbClr val="5D9387"/>
    <a:srgbClr val="80C7B6"/>
    <a:srgbClr val="22E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94650"/>
  </p:normalViewPr>
  <p:slideViewPr>
    <p:cSldViewPr snapToGrid="0" snapToObjects="1">
      <p:cViewPr>
        <p:scale>
          <a:sx n="123" d="100"/>
          <a:sy n="123" d="100"/>
        </p:scale>
        <p:origin x="1528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eynguyen/Desktop/%20Research%20Data/10_28_21_Echinacea%20Root%20Extract%20Dose%20Response%20Pass%20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eynguyen/Downloads/3_5_2022_Two%20Echinacea%20Extract%20Comparison%20LPS%20D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Dose</a:t>
            </a:r>
            <a:r>
              <a:rPr lang="en-US" b="1" baseline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Response Effect of </a:t>
            </a:r>
            <a:r>
              <a:rPr lang="en-US" b="1" i="1" baseline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Echinacea purpurea </a:t>
            </a:r>
            <a:r>
              <a:rPr lang="en-US" b="1" baseline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Root Extract on Nitrite Production in RAW 264.7 Murine Macrophages </a:t>
            </a:r>
            <a:endParaRPr lang="en-US" b="1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8B-E94A-9A18-266FF7CF57F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8B-E94A-9A18-266FF7CF57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8B-E94A-9A18-266FF7CF57F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8B-E94A-9A18-266FF7CF57F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8B-E94A-9A18-266FF7CF57F5}"/>
              </c:ext>
            </c:extLst>
          </c:dPt>
          <c:dPt>
            <c:idx val="5"/>
            <c:invertIfNegative val="0"/>
            <c:bubble3D val="0"/>
            <c:spPr>
              <a:solidFill>
                <a:srgbClr val="D19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8B-E94A-9A18-266FF7CF57F5}"/>
              </c:ext>
            </c:extLst>
          </c:dPt>
          <c:dPt>
            <c:idx val="6"/>
            <c:invertIfNegative val="0"/>
            <c:bubble3D val="0"/>
            <c:spPr>
              <a:solidFill>
                <a:srgbClr val="9A76C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D8B-E94A-9A18-266FF7CF57F5}"/>
              </c:ext>
            </c:extLst>
          </c:dPt>
          <c:dPt>
            <c:idx val="7"/>
            <c:invertIfNegative val="0"/>
            <c:bubble3D val="0"/>
            <c:spPr>
              <a:solidFill>
                <a:srgbClr val="694E8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D8B-E94A-9A18-266FF7CF57F5}"/>
              </c:ext>
            </c:extLst>
          </c:dPt>
          <c:dPt>
            <c:idx val="8"/>
            <c:invertIfNegative val="0"/>
            <c:bubble3D val="0"/>
            <c:spPr>
              <a:solidFill>
                <a:srgbClr val="A6FDE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D8B-E94A-9A18-266FF7CF57F5}"/>
              </c:ext>
            </c:extLst>
          </c:dPt>
          <c:dPt>
            <c:idx val="9"/>
            <c:invertIfNegative val="0"/>
            <c:bubble3D val="0"/>
            <c:spPr>
              <a:solidFill>
                <a:srgbClr val="7FD0BE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D8B-E94A-9A18-266FF7CF57F5}"/>
              </c:ext>
            </c:extLst>
          </c:dPt>
          <c:dPt>
            <c:idx val="10"/>
            <c:invertIfNegative val="0"/>
            <c:bubble3D val="0"/>
            <c:spPr>
              <a:solidFill>
                <a:srgbClr val="68CCB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D8B-E94A-9A18-266FF7CF57F5}"/>
              </c:ext>
            </c:extLst>
          </c:dPt>
          <c:errBars>
            <c:errBarType val="both"/>
            <c:errValType val="cust"/>
            <c:noEndCap val="0"/>
            <c:plus>
              <c:numRef>
                <c:f>Data!$R$38:$R$48</c:f>
                <c:numCache>
                  <c:formatCode>General</c:formatCode>
                  <c:ptCount val="11"/>
                  <c:pt idx="0">
                    <c:v>0.69751801927103518</c:v>
                  </c:pt>
                  <c:pt idx="1">
                    <c:v>2.7746115414816521</c:v>
                  </c:pt>
                  <c:pt idx="2">
                    <c:v>1.7522807189628973</c:v>
                  </c:pt>
                  <c:pt idx="3">
                    <c:v>3.5898674698944228</c:v>
                  </c:pt>
                  <c:pt idx="4">
                    <c:v>4.2814670394028855</c:v>
                  </c:pt>
                  <c:pt idx="5">
                    <c:v>1.9517132892053974</c:v>
                  </c:pt>
                  <c:pt idx="6">
                    <c:v>2.3735369104545541</c:v>
                  </c:pt>
                  <c:pt idx="7">
                    <c:v>2.2084339454187991</c:v>
                  </c:pt>
                  <c:pt idx="8">
                    <c:v>0.39276716971059111</c:v>
                  </c:pt>
                  <c:pt idx="9">
                    <c:v>0.18867924528301888</c:v>
                  </c:pt>
                  <c:pt idx="10">
                    <c:v>0.40759375461684633</c:v>
                  </c:pt>
                </c:numCache>
              </c:numRef>
            </c:plus>
            <c:minus>
              <c:numRef>
                <c:f>Data!$R$38:$R$48</c:f>
                <c:numCache>
                  <c:formatCode>General</c:formatCode>
                  <c:ptCount val="11"/>
                  <c:pt idx="0">
                    <c:v>0.69751801927103518</c:v>
                  </c:pt>
                  <c:pt idx="1">
                    <c:v>2.7746115414816521</c:v>
                  </c:pt>
                  <c:pt idx="2">
                    <c:v>1.7522807189628973</c:v>
                  </c:pt>
                  <c:pt idx="3">
                    <c:v>3.5898674698944228</c:v>
                  </c:pt>
                  <c:pt idx="4">
                    <c:v>4.2814670394028855</c:v>
                  </c:pt>
                  <c:pt idx="5">
                    <c:v>1.9517132892053974</c:v>
                  </c:pt>
                  <c:pt idx="6">
                    <c:v>2.3735369104545541</c:v>
                  </c:pt>
                  <c:pt idx="7">
                    <c:v>2.2084339454187991</c:v>
                  </c:pt>
                  <c:pt idx="8">
                    <c:v>0.39276716971059111</c:v>
                  </c:pt>
                  <c:pt idx="9">
                    <c:v>0.18867924528301888</c:v>
                  </c:pt>
                  <c:pt idx="10">
                    <c:v>0.40759375461684633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Data!$A$38:$A$48</c:f>
              <c:strCache>
                <c:ptCount val="11"/>
                <c:pt idx="0">
                  <c:v>0 ng/mL LPS</c:v>
                </c:pt>
                <c:pt idx="1">
                  <c:v>100 ng/mL LPS</c:v>
                </c:pt>
                <c:pt idx="2">
                  <c:v>0.15% 75:25 Ech. Extract</c:v>
                </c:pt>
                <c:pt idx="3">
                  <c:v>0.75% 75:25 Ech. Extract</c:v>
                </c:pt>
                <c:pt idx="4">
                  <c:v>1.5% 75:25 Ech. Extract</c:v>
                </c:pt>
                <c:pt idx="5">
                  <c:v>0.15% EtOH control </c:v>
                </c:pt>
                <c:pt idx="6">
                  <c:v>0.75% EtOH control</c:v>
                </c:pt>
                <c:pt idx="7">
                  <c:v>1.5% EtOH control</c:v>
                </c:pt>
                <c:pt idx="8">
                  <c:v>0.15% 75:25 Ech. Extract Only</c:v>
                </c:pt>
                <c:pt idx="9">
                  <c:v>0.75% 75:25 Ech. Extract Only</c:v>
                </c:pt>
                <c:pt idx="10">
                  <c:v>1.5% 75:25 Ech. Extract Only</c:v>
                </c:pt>
              </c:strCache>
            </c:strRef>
          </c:cat>
          <c:val>
            <c:numRef>
              <c:f>Data!$Q$38:$Q$48</c:f>
              <c:numCache>
                <c:formatCode>General</c:formatCode>
                <c:ptCount val="11"/>
                <c:pt idx="0">
                  <c:v>3</c:v>
                </c:pt>
                <c:pt idx="1">
                  <c:v>51.632075471698123</c:v>
                </c:pt>
                <c:pt idx="2">
                  <c:v>47.481132075471699</c:v>
                </c:pt>
                <c:pt idx="3">
                  <c:v>44.792452830188687</c:v>
                </c:pt>
                <c:pt idx="4">
                  <c:v>41.066037735849065</c:v>
                </c:pt>
                <c:pt idx="5">
                  <c:v>52.811320754716988</c:v>
                </c:pt>
                <c:pt idx="6">
                  <c:v>48.14150943396227</c:v>
                </c:pt>
                <c:pt idx="7">
                  <c:v>48.471698113207552</c:v>
                </c:pt>
                <c:pt idx="8">
                  <c:v>1.6792452830188676</c:v>
                </c:pt>
                <c:pt idx="9">
                  <c:v>1.1132075471698113</c:v>
                </c:pt>
                <c:pt idx="10">
                  <c:v>-0.11320754716981159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D8B-E94A-9A18-266FF7CF5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2620000"/>
        <c:axId val="2102617360"/>
      </c:barChart>
      <c:catAx>
        <c:axId val="2102620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Treatment</a:t>
                </a:r>
                <a:r>
                  <a:rPr lang="en-US" sz="1200" b="1" baseline="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Concentrations</a:t>
                </a:r>
                <a:endParaRPr lang="en-US" sz="12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617360"/>
        <c:crosses val="autoZero"/>
        <c:auto val="1"/>
        <c:lblAlgn val="ctr"/>
        <c:lblOffset val="100"/>
        <c:noMultiLvlLbl val="0"/>
      </c:catAx>
      <c:valAx>
        <c:axId val="2102617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Nitrite Concentration (</a:t>
                </a:r>
                <a:r>
                  <a:rPr lang="el-GR" b="1" dirty="0">
                    <a:solidFill>
                      <a:schemeClr val="tx1"/>
                    </a:solidFill>
                  </a:rPr>
                  <a:t>μ</a:t>
                </a:r>
                <a:r>
                  <a:rPr lang="en-US" b="1" dirty="0">
                    <a:solidFill>
                      <a:schemeClr val="tx1"/>
                    </a:solidFill>
                  </a:rPr>
                  <a:t>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62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Dose Response Effect of Echinacea purpurea Root</a:t>
            </a:r>
            <a:r>
              <a:rPr lang="en-US" b="1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Extract on Nitrite Production in RAW 264.7 Murine Macrophages</a:t>
            </a:r>
            <a:endPara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146064103269175E-2"/>
          <c:y val="0.12149014533622216"/>
          <c:w val="0.91774723923494461"/>
          <c:h val="0.75662930600086153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3C-434C-8786-4A1CD8F70C9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3C-434C-8786-4A1CD8F70C9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A3C-434C-8786-4A1CD8F70C9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3C-434C-8786-4A1CD8F70C9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A3C-434C-8786-4A1CD8F70C93}"/>
              </c:ext>
            </c:extLst>
          </c:dPt>
          <c:dPt>
            <c:idx val="5"/>
            <c:invertIfNegative val="0"/>
            <c:bubble3D val="0"/>
            <c:spPr>
              <a:solidFill>
                <a:srgbClr val="D19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A3C-434C-8786-4A1CD8F70C93}"/>
              </c:ext>
            </c:extLst>
          </c:dPt>
          <c:dPt>
            <c:idx val="6"/>
            <c:invertIfNegative val="0"/>
            <c:bubble3D val="0"/>
            <c:spPr>
              <a:solidFill>
                <a:srgbClr val="9A76C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3C-434C-8786-4A1CD8F70C93}"/>
              </c:ext>
            </c:extLst>
          </c:dPt>
          <c:dPt>
            <c:idx val="7"/>
            <c:invertIfNegative val="0"/>
            <c:bubble3D val="0"/>
            <c:spPr>
              <a:solidFill>
                <a:srgbClr val="694E8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A3C-434C-8786-4A1CD8F70C93}"/>
              </c:ext>
            </c:extLst>
          </c:dPt>
          <c:dPt>
            <c:idx val="8"/>
            <c:invertIfNegative val="0"/>
            <c:bubble3D val="0"/>
            <c:spPr>
              <a:solidFill>
                <a:srgbClr val="A6FDE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3C-434C-8786-4A1CD8F70C93}"/>
              </c:ext>
            </c:extLst>
          </c:dPt>
          <c:dPt>
            <c:idx val="9"/>
            <c:invertIfNegative val="0"/>
            <c:bubble3D val="0"/>
            <c:spPr>
              <a:solidFill>
                <a:srgbClr val="7FD0BE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A3C-434C-8786-4A1CD8F70C93}"/>
              </c:ext>
            </c:extLst>
          </c:dPt>
          <c:dPt>
            <c:idx val="10"/>
            <c:invertIfNegative val="0"/>
            <c:bubble3D val="0"/>
            <c:spPr>
              <a:solidFill>
                <a:srgbClr val="528178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3C-434C-8786-4A1CD8F70C93}"/>
              </c:ext>
            </c:extLst>
          </c:dPt>
          <c:dPt>
            <c:idx val="11"/>
            <c:invertIfNegative val="0"/>
            <c:bubble3D val="0"/>
            <c:spPr>
              <a:solidFill>
                <a:srgbClr val="528178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A3C-434C-8786-4A1CD8F70C93}"/>
              </c:ext>
            </c:extLst>
          </c:dPt>
          <c:errBars>
            <c:errBarType val="both"/>
            <c:errValType val="cust"/>
            <c:noEndCap val="0"/>
            <c:plus>
              <c:numRef>
                <c:f>Data!$R$35:$R$45</c:f>
                <c:numCache>
                  <c:formatCode>General</c:formatCode>
                  <c:ptCount val="11"/>
                  <c:pt idx="0">
                    <c:v>0.58443458659478975</c:v>
                  </c:pt>
                  <c:pt idx="1">
                    <c:v>2.2397457233690132</c:v>
                  </c:pt>
                  <c:pt idx="2">
                    <c:v>2.8306087117460024</c:v>
                  </c:pt>
                  <c:pt idx="3">
                    <c:v>2.1032993873334362</c:v>
                  </c:pt>
                  <c:pt idx="4">
                    <c:v>2.416507018992391</c:v>
                  </c:pt>
                  <c:pt idx="5">
                    <c:v>2.7397395568751044</c:v>
                  </c:pt>
                  <c:pt idx="6">
                    <c:v>1.9824331394181711</c:v>
                  </c:pt>
                  <c:pt idx="7">
                    <c:v>2.648083397291777</c:v>
                  </c:pt>
                  <c:pt idx="8">
                    <c:v>2.2843176214976739</c:v>
                  </c:pt>
                  <c:pt idx="9">
                    <c:v>1.2222222222222219</c:v>
                  </c:pt>
                  <c:pt idx="10">
                    <c:v>1.6329931618554538</c:v>
                  </c:pt>
                </c:numCache>
              </c:numRef>
            </c:plus>
            <c:minus>
              <c:numRef>
                <c:f>Data!$R$35:$R$45</c:f>
                <c:numCache>
                  <c:formatCode>General</c:formatCode>
                  <c:ptCount val="11"/>
                  <c:pt idx="0">
                    <c:v>0.58443458659478975</c:v>
                  </c:pt>
                  <c:pt idx="1">
                    <c:v>2.2397457233690132</c:v>
                  </c:pt>
                  <c:pt idx="2">
                    <c:v>2.8306087117460024</c:v>
                  </c:pt>
                  <c:pt idx="3">
                    <c:v>2.1032993873334362</c:v>
                  </c:pt>
                  <c:pt idx="4">
                    <c:v>2.416507018992391</c:v>
                  </c:pt>
                  <c:pt idx="5">
                    <c:v>2.7397395568751044</c:v>
                  </c:pt>
                  <c:pt idx="6">
                    <c:v>1.9824331394181711</c:v>
                  </c:pt>
                  <c:pt idx="7">
                    <c:v>2.648083397291777</c:v>
                  </c:pt>
                  <c:pt idx="8">
                    <c:v>2.2843176214976739</c:v>
                  </c:pt>
                  <c:pt idx="9">
                    <c:v>1.2222222222222219</c:v>
                  </c:pt>
                  <c:pt idx="10">
                    <c:v>1.6329931618554538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Data!$A$35:$A$45</c:f>
              <c:strCache>
                <c:ptCount val="11"/>
                <c:pt idx="0">
                  <c:v>0 ng/mL LPS</c:v>
                </c:pt>
                <c:pt idx="1">
                  <c:v>100 ng/mL LPS</c:v>
                </c:pt>
                <c:pt idx="2">
                  <c:v>0.15% 75:25 Ech. Extract (Old)</c:v>
                </c:pt>
                <c:pt idx="3">
                  <c:v>0.75% 75:25 Ech. Extract (Old)</c:v>
                </c:pt>
                <c:pt idx="4">
                  <c:v>1.5% 75:25 Ech. Extract (Old)</c:v>
                </c:pt>
                <c:pt idx="5">
                  <c:v>0.15% EtOH control</c:v>
                </c:pt>
                <c:pt idx="6">
                  <c:v>0.75% EtOH control</c:v>
                </c:pt>
                <c:pt idx="7">
                  <c:v>1.5% EtOH control</c:v>
                </c:pt>
                <c:pt idx="8">
                  <c:v>0.15% 75:25 Ech. Extract (New)</c:v>
                </c:pt>
                <c:pt idx="9">
                  <c:v>0.75% 75:25 Ech. Extract (New)</c:v>
                </c:pt>
                <c:pt idx="10">
                  <c:v>1.5% 75:25 Ech. Extract (New)</c:v>
                </c:pt>
              </c:strCache>
            </c:strRef>
          </c:cat>
          <c:val>
            <c:numRef>
              <c:f>Data!$Q$35:$Q$45</c:f>
              <c:numCache>
                <c:formatCode>General</c:formatCode>
                <c:ptCount val="11"/>
                <c:pt idx="0">
                  <c:v>4.8111111111111136</c:v>
                </c:pt>
                <c:pt idx="1">
                  <c:v>52.033333333333346</c:v>
                </c:pt>
                <c:pt idx="2">
                  <c:v>45.922222222222231</c:v>
                </c:pt>
                <c:pt idx="3">
                  <c:v>39.811111111111117</c:v>
                </c:pt>
                <c:pt idx="4">
                  <c:v>36.25555555555556</c:v>
                </c:pt>
                <c:pt idx="5">
                  <c:v>44.977777777777781</c:v>
                </c:pt>
                <c:pt idx="6">
                  <c:v>42.144444444444446</c:v>
                </c:pt>
                <c:pt idx="7">
                  <c:v>40.088888888888889</c:v>
                </c:pt>
                <c:pt idx="8">
                  <c:v>41.088888888888889</c:v>
                </c:pt>
                <c:pt idx="9">
                  <c:v>36.588888888888889</c:v>
                </c:pt>
                <c:pt idx="10">
                  <c:v>27.866666666666671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C-434C-8786-4A1CD8F70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569840"/>
        <c:axId val="793380496"/>
      </c:barChart>
      <c:catAx>
        <c:axId val="842569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Treatment</a:t>
                </a:r>
                <a:r>
                  <a:rPr lang="en-US" sz="1200" b="1" baseline="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Concentrations</a:t>
                </a:r>
                <a:endParaRPr lang="en-US" sz="12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6669637727909374"/>
              <c:y val="0.957490758860621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380496"/>
        <c:crosses val="autoZero"/>
        <c:auto val="1"/>
        <c:lblAlgn val="ctr"/>
        <c:lblOffset val="100"/>
        <c:noMultiLvlLbl val="0"/>
      </c:catAx>
      <c:valAx>
        <c:axId val="79338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Nitrite Concentration (</a:t>
                </a:r>
                <a:r>
                  <a:rPr lang="el-GR" sz="1200" b="1" i="0" u="none" strike="noStrike" baseline="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μ</a:t>
                </a:r>
                <a:r>
                  <a:rPr lang="en-US" sz="12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56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0.34216</cdr:x>
      <cdr:y>0.20621</cdr:y>
    </cdr:from>
    <cdr:to>
      <cdr:x>0.37772</cdr:x>
      <cdr:y>0.28512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4EA61F6-0037-E542-9444-AF4AB9CD2E5C}"/>
            </a:ext>
          </a:extLst>
        </cdr:cNvPr>
        <cdr:cNvSpPr txBox="1"/>
      </cdr:nvSpPr>
      <cdr:spPr>
        <a:xfrm xmlns:a="http://schemas.openxmlformats.org/drawingml/2006/main">
          <a:off x="2887520" y="965198"/>
          <a:ext cx="30008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*</a:t>
          </a:r>
        </a:p>
      </cdr:txBody>
    </cdr:sp>
  </cdr:relSizeAnchor>
  <cdr:relSizeAnchor xmlns:cdr="http://schemas.openxmlformats.org/drawingml/2006/chartDrawing">
    <cdr:from>
      <cdr:x>0.42465</cdr:x>
      <cdr:y>0.25061</cdr:y>
    </cdr:from>
    <cdr:to>
      <cdr:x>0.46021</cdr:x>
      <cdr:y>0.32952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4EA61F6-0037-E542-9444-AF4AB9CD2E5C}"/>
            </a:ext>
          </a:extLst>
        </cdr:cNvPr>
        <cdr:cNvSpPr txBox="1"/>
      </cdr:nvSpPr>
      <cdr:spPr>
        <a:xfrm xmlns:a="http://schemas.openxmlformats.org/drawingml/2006/main">
          <a:off x="3583709" y="1173019"/>
          <a:ext cx="30008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*</a:t>
          </a:r>
        </a:p>
      </cdr:txBody>
    </cdr:sp>
  </cdr:relSizeAnchor>
  <cdr:relSizeAnchor xmlns:cdr="http://schemas.openxmlformats.org/drawingml/2006/chartDrawing">
    <cdr:from>
      <cdr:x>0.75819</cdr:x>
      <cdr:y>0.7321</cdr:y>
    </cdr:from>
    <cdr:to>
      <cdr:x>0.79375</cdr:x>
      <cdr:y>0.811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0AE2129-4775-414C-A274-8B4B51E742BF}"/>
            </a:ext>
          </a:extLst>
        </cdr:cNvPr>
        <cdr:cNvSpPr txBox="1"/>
      </cdr:nvSpPr>
      <cdr:spPr>
        <a:xfrm xmlns:a="http://schemas.openxmlformats.org/drawingml/2006/main">
          <a:off x="6398492" y="3426692"/>
          <a:ext cx="30008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0.84178</cdr:x>
      <cdr:y>0.74295</cdr:y>
    </cdr:from>
    <cdr:to>
      <cdr:x>0.87734</cdr:x>
      <cdr:y>0.82186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65B4D9D6-EF64-354A-870A-DF1E058A06D3}"/>
            </a:ext>
          </a:extLst>
        </cdr:cNvPr>
        <cdr:cNvSpPr txBox="1"/>
      </cdr:nvSpPr>
      <cdr:spPr>
        <a:xfrm xmlns:a="http://schemas.openxmlformats.org/drawingml/2006/main">
          <a:off x="7103920" y="3477493"/>
          <a:ext cx="30008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0.92428</cdr:x>
      <cdr:y>0.75497</cdr:y>
    </cdr:from>
    <cdr:to>
      <cdr:x>0.95984</cdr:x>
      <cdr:y>0.83387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65B4D9D6-EF64-354A-870A-DF1E058A06D3}"/>
            </a:ext>
          </a:extLst>
        </cdr:cNvPr>
        <cdr:cNvSpPr txBox="1"/>
      </cdr:nvSpPr>
      <cdr:spPr>
        <a:xfrm xmlns:a="http://schemas.openxmlformats.org/drawingml/2006/main">
          <a:off x="7800111" y="3533745"/>
          <a:ext cx="30008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0.08918</cdr:x>
      <cdr:y>0.7514</cdr:y>
    </cdr:from>
    <cdr:to>
      <cdr:x>0.125</cdr:x>
      <cdr:y>0.83044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4EA61F6-0037-E542-9444-AF4AB9CD2E5C}"/>
            </a:ext>
          </a:extLst>
        </cdr:cNvPr>
        <cdr:cNvSpPr txBox="1"/>
      </cdr:nvSpPr>
      <cdr:spPr>
        <a:xfrm xmlns:a="http://schemas.openxmlformats.org/drawingml/2006/main">
          <a:off x="746993" y="3510973"/>
          <a:ext cx="30008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*</a:t>
          </a:r>
        </a:p>
      </cdr:txBody>
    </cdr:sp>
  </cdr:relSizeAnchor>
  <cdr:relSizeAnchor xmlns:cdr="http://schemas.openxmlformats.org/drawingml/2006/chartDrawing">
    <cdr:from>
      <cdr:x>0.25665</cdr:x>
      <cdr:y>0.20211</cdr:y>
    </cdr:from>
    <cdr:to>
      <cdr:x>0.29247</cdr:x>
      <cdr:y>0.28115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4EA61F6-0037-E542-9444-AF4AB9CD2E5C}"/>
            </a:ext>
          </a:extLst>
        </cdr:cNvPr>
        <cdr:cNvSpPr txBox="1"/>
      </cdr:nvSpPr>
      <cdr:spPr>
        <a:xfrm xmlns:a="http://schemas.openxmlformats.org/drawingml/2006/main">
          <a:off x="2149765" y="942169"/>
          <a:ext cx="300082" cy="3684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*</a:t>
          </a:r>
        </a:p>
      </cdr:txBody>
    </cdr:sp>
  </cdr:relSizeAnchor>
  <cdr:relSizeAnchor xmlns:cdr="http://schemas.openxmlformats.org/drawingml/2006/chartDrawing">
    <cdr:from>
      <cdr:x>0.42357</cdr:x>
      <cdr:y>0.32127</cdr:y>
    </cdr:from>
    <cdr:to>
      <cdr:x>0.45939</cdr:x>
      <cdr:y>0.40031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89087A3-F577-4D4E-95D6-410321728396}"/>
            </a:ext>
          </a:extLst>
        </cdr:cNvPr>
        <cdr:cNvSpPr txBox="1"/>
      </cdr:nvSpPr>
      <cdr:spPr>
        <a:xfrm xmlns:a="http://schemas.openxmlformats.org/drawingml/2006/main">
          <a:off x="3547967" y="1497663"/>
          <a:ext cx="300082" cy="3684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0.50868</cdr:x>
      <cdr:y>0.20271</cdr:y>
    </cdr:from>
    <cdr:to>
      <cdr:x>0.54451</cdr:x>
      <cdr:y>0.28175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89087A3-F577-4D4E-95D6-410321728396}"/>
            </a:ext>
          </a:extLst>
        </cdr:cNvPr>
        <cdr:cNvSpPr txBox="1"/>
      </cdr:nvSpPr>
      <cdr:spPr>
        <a:xfrm xmlns:a="http://schemas.openxmlformats.org/drawingml/2006/main">
          <a:off x="4260914" y="944957"/>
          <a:ext cx="300082" cy="3684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0.5914</cdr:x>
      <cdr:y>0.26177</cdr:y>
    </cdr:from>
    <cdr:to>
      <cdr:x>0.62723</cdr:x>
      <cdr:y>0.34082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289087A3-F577-4D4E-95D6-410321728396}"/>
            </a:ext>
          </a:extLst>
        </cdr:cNvPr>
        <cdr:cNvSpPr txBox="1"/>
      </cdr:nvSpPr>
      <cdr:spPr>
        <a:xfrm xmlns:a="http://schemas.openxmlformats.org/drawingml/2006/main">
          <a:off x="4953794" y="1220315"/>
          <a:ext cx="300082" cy="3684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0.67528</cdr:x>
      <cdr:y>0.28175</cdr:y>
    </cdr:from>
    <cdr:to>
      <cdr:x>0.85106</cdr:x>
      <cdr:y>0.35107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89087A3-F577-4D4E-95D6-410321728396}"/>
            </a:ext>
          </a:extLst>
        </cdr:cNvPr>
        <cdr:cNvSpPr txBox="1"/>
      </cdr:nvSpPr>
      <cdr:spPr>
        <a:xfrm xmlns:a="http://schemas.openxmlformats.org/drawingml/2006/main">
          <a:off x="5656376" y="1313428"/>
          <a:ext cx="1472429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tIns="0" rIns="18288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0.75851</cdr:x>
      <cdr:y>0.26226</cdr:y>
    </cdr:from>
    <cdr:to>
      <cdr:x>0.79433</cdr:x>
      <cdr:y>0.3413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289087A3-F577-4D4E-95D6-410321728396}"/>
            </a:ext>
          </a:extLst>
        </cdr:cNvPr>
        <cdr:cNvSpPr txBox="1"/>
      </cdr:nvSpPr>
      <cdr:spPr>
        <a:xfrm xmlns:a="http://schemas.openxmlformats.org/drawingml/2006/main">
          <a:off x="6353513" y="1222577"/>
          <a:ext cx="300082" cy="3684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0.84024</cdr:x>
      <cdr:y>0.32521</cdr:y>
    </cdr:from>
    <cdr:to>
      <cdr:x>0.87607</cdr:x>
      <cdr:y>0.40426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7DADF240-D3F8-444E-8345-03328759045E}"/>
            </a:ext>
          </a:extLst>
        </cdr:cNvPr>
        <cdr:cNvSpPr txBox="1"/>
      </cdr:nvSpPr>
      <cdr:spPr>
        <a:xfrm xmlns:a="http://schemas.openxmlformats.org/drawingml/2006/main">
          <a:off x="7038158" y="1516049"/>
          <a:ext cx="300082" cy="3684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0.9246</cdr:x>
      <cdr:y>0.42096</cdr:y>
    </cdr:from>
    <cdr:to>
      <cdr:x>0.96042</cdr:x>
      <cdr:y>0.5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7DADF240-D3F8-444E-8345-03328759045E}"/>
            </a:ext>
          </a:extLst>
        </cdr:cNvPr>
        <cdr:cNvSpPr txBox="1"/>
      </cdr:nvSpPr>
      <cdr:spPr>
        <a:xfrm xmlns:a="http://schemas.openxmlformats.org/drawingml/2006/main">
          <a:off x="7744740" y="1962377"/>
          <a:ext cx="300082" cy="3684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9B856-A183-BA47-B74C-CB55FFF1F957}" type="datetime1">
              <a:rPr lang="en-US" smtClean="0"/>
              <a:t>4/2/22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365E4-A054-CA4F-9872-0209A4DE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78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D3410-84FD-2745-B2BF-3F188BF879FE}" type="datetime1">
              <a:rPr lang="en-US" smtClean="0"/>
              <a:t>4/2/22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F3C30-B040-BC49-AE90-0686FA70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834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BBC81-0D5D-FC41-BDD4-C8C86C4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60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83D3410-84FD-2745-B2BF-3F188BF879FE}" type="datetime1">
              <a:rPr lang="en-US" smtClean="0"/>
              <a:t>4/2/22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F3C30-B040-BC49-AE90-0686FA7041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3C30-B040-BC49-AE90-0686FA7041D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2176A94-412C-8441-BD6B-03C2B7C55CF6}" type="datetime1">
              <a:rPr lang="en-US" smtClean="0"/>
              <a:t>4/2/22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021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20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15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5274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28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03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70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80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8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5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27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100000">
              <a:srgbClr val="9E9E9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B5A4-2DC5-5640-8D11-6B73EFE97608}" type="datetime1">
              <a:rPr lang="en-US" smtClean="0"/>
              <a:t>4/2/22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A956-9671-E34B-845F-BC8517EBAD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836510"/>
            <a:ext cx="9144000" cy="306989"/>
          </a:xfrm>
          <a:prstGeom prst="rect">
            <a:avLst/>
          </a:prstGeom>
          <a:solidFill>
            <a:srgbClr val="DB0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60" y="4874997"/>
            <a:ext cx="1736040" cy="23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5" b="19434"/>
          <a:stretch/>
        </p:blipFill>
        <p:spPr>
          <a:xfrm>
            <a:off x="1043566" y="4836510"/>
            <a:ext cx="1025894" cy="306989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2" b="3987"/>
          <a:stretch/>
        </p:blipFill>
        <p:spPr>
          <a:xfrm>
            <a:off x="-9882" y="4836511"/>
            <a:ext cx="1025894" cy="306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5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668A-D22D-B240-A19B-18EE1AF5227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EC4C-B249-7A4B-8844-165BE5F2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49D85F-9E50-ED48-AF30-E4DB4494DBDE}"/>
              </a:ext>
            </a:extLst>
          </p:cNvPr>
          <p:cNvSpPr txBox="1"/>
          <p:nvPr/>
        </p:nvSpPr>
        <p:spPr>
          <a:xfrm>
            <a:off x="538843" y="817423"/>
            <a:ext cx="806631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Effect of Ethanolic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Echinacea purpurea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Root Extracts on the Production of Pro-Inflammatory Mediators in RAW 264.7 Murine Macrophages</a:t>
            </a:r>
          </a:p>
          <a:p>
            <a:pPr algn="ctr"/>
            <a:endParaRPr lang="en-US" dirty="0">
              <a:latin typeface="Fira Sans" panose="020F0502020204030204" pitchFamily="34" charset="0"/>
              <a:cs typeface="Fira Sans" panose="020F0502020204030204" pitchFamily="34" charset="0"/>
            </a:endParaRPr>
          </a:p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Trey Nguyen </a:t>
            </a:r>
          </a:p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Supervised by David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Freier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Department of Biomedical Sciences</a:t>
            </a:r>
          </a:p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University of Lynchburg</a:t>
            </a:r>
          </a:p>
        </p:txBody>
      </p:sp>
      <p:pic>
        <p:nvPicPr>
          <p:cNvPr id="2050" name="Picture 2" descr="Logo Usage and Colors – University of Lynchburg">
            <a:extLst>
              <a:ext uri="{FF2B5EF4-FFF2-40B4-BE49-F238E27FC236}">
                <a16:creationId xmlns:a16="http://schemas.microsoft.com/office/drawing/2014/main" id="{32138907-DDD9-8C48-9961-DF8C2563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7" y="2901245"/>
            <a:ext cx="1994388" cy="16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versity of Lynchburg (@lynchburg) / Twitter">
            <a:extLst>
              <a:ext uri="{FF2B5EF4-FFF2-40B4-BE49-F238E27FC236}">
                <a16:creationId xmlns:a16="http://schemas.microsoft.com/office/drawing/2014/main" id="{C1FCE30D-5937-9C43-B840-03D2F114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82" y="2901245"/>
            <a:ext cx="1792817" cy="179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3AD5-C982-C046-8984-86E854D7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What does the data suggest?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2871F-93A5-8C48-9D8C-24D42804D084}"/>
              </a:ext>
            </a:extLst>
          </p:cNvPr>
          <p:cNvSpPr txBox="1"/>
          <p:nvPr/>
        </p:nvSpPr>
        <p:spPr>
          <a:xfrm>
            <a:off x="430632" y="4208747"/>
            <a:ext cx="858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Anti-Inflammatory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1CFFB-62AD-1548-A253-27409A46D414}"/>
              </a:ext>
            </a:extLst>
          </p:cNvPr>
          <p:cNvSpPr txBox="1"/>
          <p:nvPr/>
        </p:nvSpPr>
        <p:spPr>
          <a:xfrm>
            <a:off x="66318" y="1435773"/>
            <a:ext cx="465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Concentration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Echinacea purpurea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9E2ED3C9-80A2-E641-BB0E-FC6A59419380}"/>
              </a:ext>
            </a:extLst>
          </p:cNvPr>
          <p:cNvSpPr/>
          <p:nvPr/>
        </p:nvSpPr>
        <p:spPr>
          <a:xfrm>
            <a:off x="4571997" y="1374306"/>
            <a:ext cx="301979" cy="486258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2F6F1-8D78-8040-8B70-2BBCF0F0EF73}"/>
              </a:ext>
            </a:extLst>
          </p:cNvPr>
          <p:cNvSpPr txBox="1"/>
          <p:nvPr/>
        </p:nvSpPr>
        <p:spPr>
          <a:xfrm>
            <a:off x="4526843" y="1435773"/>
            <a:ext cx="415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Production of Nitric Oxide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06C36D79-E336-254B-9BDF-F57EBE1A19C7}"/>
              </a:ext>
            </a:extLst>
          </p:cNvPr>
          <p:cNvSpPr/>
          <p:nvPr/>
        </p:nvSpPr>
        <p:spPr>
          <a:xfrm rot="10800000">
            <a:off x="8066669" y="1398986"/>
            <a:ext cx="301979" cy="48625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Illustrated Glossary of Organic Chemistry - Nitric oxide">
            <a:extLst>
              <a:ext uri="{FF2B5EF4-FFF2-40B4-BE49-F238E27FC236}">
                <a16:creationId xmlns:a16="http://schemas.microsoft.com/office/drawing/2014/main" id="{94079EEE-ECE7-9547-8615-C7E94E32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02" y="2177649"/>
            <a:ext cx="2702038" cy="14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chinacea purpurea, Purple Coneflower, Common Seeds | Medicinal Seeds |  GreenHuiz">
            <a:extLst>
              <a:ext uri="{FF2B5EF4-FFF2-40B4-BE49-F238E27FC236}">
                <a16:creationId xmlns:a16="http://schemas.microsoft.com/office/drawing/2014/main" id="{18628544-85D0-2A4D-83E5-AFD254662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5" y="1943695"/>
            <a:ext cx="3189692" cy="21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3AD5-C982-C046-8984-86E854D7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6C56D-E164-E74C-B1E4-EF7097F5DC01}"/>
              </a:ext>
            </a:extLst>
          </p:cNvPr>
          <p:cNvSpPr txBox="1"/>
          <p:nvPr/>
        </p:nvSpPr>
        <p:spPr>
          <a:xfrm>
            <a:off x="457200" y="1513737"/>
            <a:ext cx="5777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chemical composition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Echinacea purpurea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root extract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the concentration of specific compounds present within the extract sample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 to aerial components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Echinacea purpurea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he Power of Echinacea - Nutrition In Focus">
            <a:extLst>
              <a:ext uri="{FF2B5EF4-FFF2-40B4-BE49-F238E27FC236}">
                <a16:creationId xmlns:a16="http://schemas.microsoft.com/office/drawing/2014/main" id="{E3BB4F97-935C-574D-8866-A1C3BC84E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1556595"/>
            <a:ext cx="3039197" cy="20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D91A-8562-2D42-BFC3-D5613AC7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Acknowledgements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6F2A4-4061-C94D-8979-7A07DE4A7C40}"/>
              </a:ext>
            </a:extLst>
          </p:cNvPr>
          <p:cNvSpPr txBox="1"/>
          <p:nvPr/>
        </p:nvSpPr>
        <p:spPr>
          <a:xfrm>
            <a:off x="635620" y="1275102"/>
            <a:ext cx="8051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Lynchburg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Biomedical Sciences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David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Freier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D91A-8562-2D42-BFC3-D5613AC7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Echinacea purpurea</a:t>
            </a:r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Echinacea purpurea (Purple Coneflower)">
            <a:extLst>
              <a:ext uri="{FF2B5EF4-FFF2-40B4-BE49-F238E27FC236}">
                <a16:creationId xmlns:a16="http://schemas.microsoft.com/office/drawing/2014/main" id="{75DD78BC-EBA0-F048-B235-BF63F9E7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8" y="1095459"/>
            <a:ext cx="3071026" cy="204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azon.com: Traditional Medicinals Organic Echinacea Plus with Spearmint  Herbal Tea, Promotes Immune Function, (Pack of 1) - 16 Tea Bags : Health &amp;  Household">
            <a:extLst>
              <a:ext uri="{FF2B5EF4-FFF2-40B4-BE49-F238E27FC236}">
                <a16:creationId xmlns:a16="http://schemas.microsoft.com/office/drawing/2014/main" id="{F29FD524-9499-DB4D-B207-CADA7FC1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65" y="1550755"/>
            <a:ext cx="1702151" cy="25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C6E18C-0310-0A40-9E02-30E6FBD16B3B}"/>
              </a:ext>
            </a:extLst>
          </p:cNvPr>
          <p:cNvSpPr txBox="1"/>
          <p:nvPr/>
        </p:nvSpPr>
        <p:spPr>
          <a:xfrm>
            <a:off x="12197" y="3369656"/>
            <a:ext cx="439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Commonly known 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purple coneflower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65E0-5538-284D-A4A4-B33245A59766}"/>
              </a:ext>
            </a:extLst>
          </p:cNvPr>
          <p:cNvSpPr txBox="1"/>
          <p:nvPr/>
        </p:nvSpPr>
        <p:spPr>
          <a:xfrm>
            <a:off x="4886467" y="4292986"/>
            <a:ext cx="376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“Promotes the immune system”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39777-A419-C04D-B8E1-51453ABBD5F2}"/>
              </a:ext>
            </a:extLst>
          </p:cNvPr>
          <p:cNvSpPr txBox="1"/>
          <p:nvPr/>
        </p:nvSpPr>
        <p:spPr>
          <a:xfrm>
            <a:off x="4105921" y="1095459"/>
            <a:ext cx="5331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US" dirty="0"/>
              <a:t> in herbal medicine (tea, tablets, and capsules)</a:t>
            </a:r>
          </a:p>
        </p:txBody>
      </p:sp>
    </p:spTree>
    <p:extLst>
      <p:ext uri="{BB962C8B-B14F-4D97-AF65-F5344CB8AC3E}">
        <p14:creationId xmlns:p14="http://schemas.microsoft.com/office/powerpoint/2010/main" val="32188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E682-27D9-0949-B303-3E809B78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90" y="18896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The Chemical Complexity of </a:t>
            </a:r>
            <a:r>
              <a:rPr lang="en-US" sz="3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E. purpurea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16602-1ADB-464E-B1A7-9CF7D77B7A8F}"/>
              </a:ext>
            </a:extLst>
          </p:cNvPr>
          <p:cNvSpPr txBox="1"/>
          <p:nvPr/>
        </p:nvSpPr>
        <p:spPr>
          <a:xfrm>
            <a:off x="179790" y="3067037"/>
            <a:ext cx="3138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Caffeic Acid Derivatives: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Chlorogenic Acid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Chicoric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Acid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Caftaric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00CED-2D21-7F45-B87A-817817A7D85F}"/>
              </a:ext>
            </a:extLst>
          </p:cNvPr>
          <p:cNvSpPr txBox="1"/>
          <p:nvPr/>
        </p:nvSpPr>
        <p:spPr>
          <a:xfrm>
            <a:off x="3717692" y="3313086"/>
            <a:ext cx="3138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Alkamides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Glycoproteins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4F402-F9F2-2045-BB71-032C3AD60C56}"/>
              </a:ext>
            </a:extLst>
          </p:cNvPr>
          <p:cNvSpPr txBox="1"/>
          <p:nvPr/>
        </p:nvSpPr>
        <p:spPr>
          <a:xfrm>
            <a:off x="3717692" y="1662336"/>
            <a:ext cx="212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Polysaccharides: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Arabinogalactan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D8CD7-A5E7-2142-A39E-D2072C5AE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0" y="1331061"/>
            <a:ext cx="3076803" cy="1308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D9CCB8-ECF0-C144-8D59-0C32C6853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149" y="1142175"/>
            <a:ext cx="2917570" cy="2332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A3A53-6424-4E42-8940-FE96AF2DE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819" y="3681781"/>
            <a:ext cx="3610759" cy="9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2C30-DC24-0448-85DA-304C4DEC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2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What is a Macrophage?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6D702-F2BC-F041-81AC-1BFEB1CFF6F2}"/>
              </a:ext>
            </a:extLst>
          </p:cNvPr>
          <p:cNvSpPr txBox="1"/>
          <p:nvPr/>
        </p:nvSpPr>
        <p:spPr>
          <a:xfrm>
            <a:off x="457200" y="1417588"/>
            <a:ext cx="4645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Specialized cells of the immune system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Pathogen recognition abilities: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Stimulation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lipopolysaccharide (LPS)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of phagocytosis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1F0D314-2B13-2947-800B-9F87577B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10" y="240226"/>
            <a:ext cx="3856652" cy="2257118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58520A0-6D4D-D948-98F3-45DC7DAA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26" y="2393435"/>
            <a:ext cx="2343445" cy="23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2C30-DC24-0448-85DA-304C4DEC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2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The Inflammatory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6D702-F2BC-F041-81AC-1BFEB1CFF6F2}"/>
              </a:ext>
            </a:extLst>
          </p:cNvPr>
          <p:cNvSpPr txBox="1"/>
          <p:nvPr/>
        </p:nvSpPr>
        <p:spPr>
          <a:xfrm>
            <a:off x="457200" y="1521895"/>
            <a:ext cx="7609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nitric oxide (NO)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importance of nitric oxide?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F92D3-0019-5A46-9181-BE6E6368A03F}"/>
              </a:ext>
            </a:extLst>
          </p:cNvPr>
          <p:cNvSpPr txBox="1"/>
          <p:nvPr/>
        </p:nvSpPr>
        <p:spPr>
          <a:xfrm>
            <a:off x="-721686" y="3261801"/>
            <a:ext cx="296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L- Arginine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4C926-870E-7040-A762-C055C0D7BB26}"/>
              </a:ext>
            </a:extLst>
          </p:cNvPr>
          <p:cNvSpPr txBox="1"/>
          <p:nvPr/>
        </p:nvSpPr>
        <p:spPr>
          <a:xfrm>
            <a:off x="1231555" y="3277190"/>
            <a:ext cx="296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Nitric Oxide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4C834-8B20-8B44-9F3F-626918E80DB7}"/>
              </a:ext>
            </a:extLst>
          </p:cNvPr>
          <p:cNvSpPr txBox="1"/>
          <p:nvPr/>
        </p:nvSpPr>
        <p:spPr>
          <a:xfrm>
            <a:off x="858410" y="3839382"/>
            <a:ext cx="1629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Inducible Nitric Oxide Synthase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3F397-B24C-5F41-ACD9-0A46B386BB6E}"/>
              </a:ext>
            </a:extLst>
          </p:cNvPr>
          <p:cNvSpPr txBox="1"/>
          <p:nvPr/>
        </p:nvSpPr>
        <p:spPr>
          <a:xfrm>
            <a:off x="3089429" y="3258572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Nitrite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C3B41-25B0-BB4F-A92E-487AD0F44E5F}"/>
              </a:ext>
            </a:extLst>
          </p:cNvPr>
          <p:cNvSpPr/>
          <p:nvPr/>
        </p:nvSpPr>
        <p:spPr>
          <a:xfrm>
            <a:off x="2046594" y="3258572"/>
            <a:ext cx="1339611" cy="3909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AA3536-5F8D-8F4E-91E8-A55A73A06787}"/>
              </a:ext>
            </a:extLst>
          </p:cNvPr>
          <p:cNvCxnSpPr/>
          <p:nvPr/>
        </p:nvCxnSpPr>
        <p:spPr>
          <a:xfrm>
            <a:off x="1371600" y="3441902"/>
            <a:ext cx="6026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BF399C-00EB-B049-B143-9390F2471BE2}"/>
              </a:ext>
            </a:extLst>
          </p:cNvPr>
          <p:cNvCxnSpPr/>
          <p:nvPr/>
        </p:nvCxnSpPr>
        <p:spPr>
          <a:xfrm>
            <a:off x="3477490" y="3441902"/>
            <a:ext cx="6026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704ED7EE-554C-7343-A31C-CCFA5770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22" y="915865"/>
            <a:ext cx="3546123" cy="36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lates">
            <a:extLst>
              <a:ext uri="{FF2B5EF4-FFF2-40B4-BE49-F238E27FC236}">
                <a16:creationId xmlns:a16="http://schemas.microsoft.com/office/drawing/2014/main" id="{43DEEADE-8654-384B-BE94-02CC90C1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8" y="641646"/>
            <a:ext cx="4256690" cy="29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mplates">
            <a:extLst>
              <a:ext uri="{FF2B5EF4-FFF2-40B4-BE49-F238E27FC236}">
                <a16:creationId xmlns:a16="http://schemas.microsoft.com/office/drawing/2014/main" id="{9F56AD78-E17F-034F-86DC-9D0EE714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63" y="641647"/>
            <a:ext cx="4256691" cy="29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ED81CB-BBFE-5745-8402-CF481441561B}"/>
              </a:ext>
            </a:extLst>
          </p:cNvPr>
          <p:cNvSpPr/>
          <p:nvPr/>
        </p:nvSpPr>
        <p:spPr>
          <a:xfrm>
            <a:off x="526629" y="998483"/>
            <a:ext cx="578069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4E567-438C-974C-9F1E-373DAF564B6D}"/>
              </a:ext>
            </a:extLst>
          </p:cNvPr>
          <p:cNvSpPr/>
          <p:nvPr/>
        </p:nvSpPr>
        <p:spPr>
          <a:xfrm>
            <a:off x="537139" y="1612823"/>
            <a:ext cx="578069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3CA833-FC8D-AB44-BB46-BAAFDE8C5AFD}"/>
              </a:ext>
            </a:extLst>
          </p:cNvPr>
          <p:cNvSpPr/>
          <p:nvPr/>
        </p:nvSpPr>
        <p:spPr>
          <a:xfrm>
            <a:off x="540071" y="2222328"/>
            <a:ext cx="578069" cy="57581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5C4855-96A3-3742-8736-68138888B7C6}"/>
              </a:ext>
            </a:extLst>
          </p:cNvPr>
          <p:cNvSpPr/>
          <p:nvPr/>
        </p:nvSpPr>
        <p:spPr>
          <a:xfrm>
            <a:off x="540072" y="2847691"/>
            <a:ext cx="584764" cy="57033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E6D149-7F36-4341-A1E8-1B9F565EF5C9}"/>
              </a:ext>
            </a:extLst>
          </p:cNvPr>
          <p:cNvSpPr/>
          <p:nvPr/>
        </p:nvSpPr>
        <p:spPr>
          <a:xfrm>
            <a:off x="3712371" y="992626"/>
            <a:ext cx="578069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8F4359-E8FE-0741-B6F9-82E7FF9BF9D5}"/>
              </a:ext>
            </a:extLst>
          </p:cNvPr>
          <p:cNvSpPr/>
          <p:nvPr/>
        </p:nvSpPr>
        <p:spPr>
          <a:xfrm>
            <a:off x="3724095" y="1611021"/>
            <a:ext cx="578069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2F47BB-9E29-1041-87A2-7DF3B510F3FD}"/>
              </a:ext>
            </a:extLst>
          </p:cNvPr>
          <p:cNvSpPr/>
          <p:nvPr/>
        </p:nvSpPr>
        <p:spPr>
          <a:xfrm>
            <a:off x="3727028" y="2229413"/>
            <a:ext cx="578069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FD115F-2113-DB4E-81B8-1FEB41B55BDA}"/>
              </a:ext>
            </a:extLst>
          </p:cNvPr>
          <p:cNvSpPr/>
          <p:nvPr/>
        </p:nvSpPr>
        <p:spPr>
          <a:xfrm>
            <a:off x="3729849" y="2845976"/>
            <a:ext cx="578672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A70DBF-FBAE-A845-B3D2-3B0D9884699D}"/>
              </a:ext>
            </a:extLst>
          </p:cNvPr>
          <p:cNvSpPr/>
          <p:nvPr/>
        </p:nvSpPr>
        <p:spPr>
          <a:xfrm>
            <a:off x="1162607" y="992623"/>
            <a:ext cx="578063" cy="5669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349F71-8C54-CD4E-ADA6-E2278BDDE503}"/>
              </a:ext>
            </a:extLst>
          </p:cNvPr>
          <p:cNvSpPr/>
          <p:nvPr/>
        </p:nvSpPr>
        <p:spPr>
          <a:xfrm>
            <a:off x="1173121" y="1611021"/>
            <a:ext cx="575847" cy="5669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7FFAC9-AA0D-194A-958C-03AAD3B7768A}"/>
              </a:ext>
            </a:extLst>
          </p:cNvPr>
          <p:cNvSpPr/>
          <p:nvPr/>
        </p:nvSpPr>
        <p:spPr>
          <a:xfrm>
            <a:off x="1178378" y="2222328"/>
            <a:ext cx="578068" cy="5669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1119A9-8779-7B4D-A181-99C312FE6177}"/>
              </a:ext>
            </a:extLst>
          </p:cNvPr>
          <p:cNvSpPr/>
          <p:nvPr/>
        </p:nvSpPr>
        <p:spPr>
          <a:xfrm>
            <a:off x="1173124" y="2847691"/>
            <a:ext cx="576072" cy="5669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697D66-B1FA-7F4E-9B6F-5198F26A9CBE}"/>
              </a:ext>
            </a:extLst>
          </p:cNvPr>
          <p:cNvSpPr/>
          <p:nvPr/>
        </p:nvSpPr>
        <p:spPr>
          <a:xfrm>
            <a:off x="1798478" y="997882"/>
            <a:ext cx="578069" cy="5669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35E0A5-FCA0-D74D-A3FB-7200980E7BC9}"/>
              </a:ext>
            </a:extLst>
          </p:cNvPr>
          <p:cNvSpPr/>
          <p:nvPr/>
        </p:nvSpPr>
        <p:spPr>
          <a:xfrm>
            <a:off x="1814246" y="1612735"/>
            <a:ext cx="578069" cy="5669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1B7A51-5BD0-0243-BACB-403DB738163E}"/>
              </a:ext>
            </a:extLst>
          </p:cNvPr>
          <p:cNvSpPr/>
          <p:nvPr/>
        </p:nvSpPr>
        <p:spPr>
          <a:xfrm>
            <a:off x="1814246" y="2227588"/>
            <a:ext cx="576072" cy="5669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EBBB40-C00F-3543-A75F-8C58040D4D0B}"/>
              </a:ext>
            </a:extLst>
          </p:cNvPr>
          <p:cNvSpPr/>
          <p:nvPr/>
        </p:nvSpPr>
        <p:spPr>
          <a:xfrm>
            <a:off x="1814256" y="2842439"/>
            <a:ext cx="578069" cy="5669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1F9216-B5A9-2B4A-B52A-15252BF8195E}"/>
              </a:ext>
            </a:extLst>
          </p:cNvPr>
          <p:cNvSpPr/>
          <p:nvPr/>
        </p:nvSpPr>
        <p:spPr>
          <a:xfrm>
            <a:off x="2434355" y="992632"/>
            <a:ext cx="578069" cy="5669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D95D4E-4EE1-FF42-A7B4-674141E06B0E}"/>
              </a:ext>
            </a:extLst>
          </p:cNvPr>
          <p:cNvSpPr/>
          <p:nvPr/>
        </p:nvSpPr>
        <p:spPr>
          <a:xfrm>
            <a:off x="2444868" y="1607485"/>
            <a:ext cx="576072" cy="5669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78CF7E-E588-E349-95F4-0411E1C9555A}"/>
              </a:ext>
            </a:extLst>
          </p:cNvPr>
          <p:cNvSpPr/>
          <p:nvPr/>
        </p:nvSpPr>
        <p:spPr>
          <a:xfrm>
            <a:off x="2450125" y="2227595"/>
            <a:ext cx="578069" cy="5669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0EA7012-DD23-BA46-959A-718B8CC87D26}"/>
              </a:ext>
            </a:extLst>
          </p:cNvPr>
          <p:cNvSpPr/>
          <p:nvPr/>
        </p:nvSpPr>
        <p:spPr>
          <a:xfrm>
            <a:off x="2450125" y="2845985"/>
            <a:ext cx="578069" cy="5669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6CC3BD-70DF-4645-AB6B-A036A937DA66}"/>
              </a:ext>
            </a:extLst>
          </p:cNvPr>
          <p:cNvSpPr/>
          <p:nvPr/>
        </p:nvSpPr>
        <p:spPr>
          <a:xfrm>
            <a:off x="3076399" y="997889"/>
            <a:ext cx="576072" cy="5669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3EEC77-2420-B946-81BA-28D7DE6F9AAE}"/>
              </a:ext>
            </a:extLst>
          </p:cNvPr>
          <p:cNvSpPr/>
          <p:nvPr/>
        </p:nvSpPr>
        <p:spPr>
          <a:xfrm>
            <a:off x="3083462" y="1612740"/>
            <a:ext cx="591114" cy="5669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3FF76C-9F94-8F42-9D7F-EB6A23FE5ED8}"/>
              </a:ext>
            </a:extLst>
          </p:cNvPr>
          <p:cNvSpPr/>
          <p:nvPr/>
        </p:nvSpPr>
        <p:spPr>
          <a:xfrm>
            <a:off x="3088723" y="2227593"/>
            <a:ext cx="591114" cy="5669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865A83-08B4-6240-9C0A-15009CBDB8B8}"/>
              </a:ext>
            </a:extLst>
          </p:cNvPr>
          <p:cNvSpPr/>
          <p:nvPr/>
        </p:nvSpPr>
        <p:spPr>
          <a:xfrm>
            <a:off x="3093980" y="2842450"/>
            <a:ext cx="591114" cy="5847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1D81E8-75D1-9E43-A3EF-72867D776AB1}"/>
              </a:ext>
            </a:extLst>
          </p:cNvPr>
          <p:cNvSpPr txBox="1"/>
          <p:nvPr/>
        </p:nvSpPr>
        <p:spPr>
          <a:xfrm>
            <a:off x="1733247" y="3561104"/>
            <a:ext cx="1111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 ng/mL LPS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9E26C7-7302-1A40-8DA0-F92A8A396F78}"/>
              </a:ext>
            </a:extLst>
          </p:cNvPr>
          <p:cNvSpPr/>
          <p:nvPr/>
        </p:nvSpPr>
        <p:spPr>
          <a:xfrm>
            <a:off x="2753345" y="367535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0281D1-57E4-B643-AA81-42127C1B701C}"/>
              </a:ext>
            </a:extLst>
          </p:cNvPr>
          <p:cNvSpPr/>
          <p:nvPr/>
        </p:nvSpPr>
        <p:spPr>
          <a:xfrm>
            <a:off x="2857377" y="3880300"/>
            <a:ext cx="91440" cy="914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F3E547-F698-7043-9023-CFECA43537F0}"/>
              </a:ext>
            </a:extLst>
          </p:cNvPr>
          <p:cNvSpPr/>
          <p:nvPr/>
        </p:nvSpPr>
        <p:spPr>
          <a:xfrm>
            <a:off x="3250845" y="4295098"/>
            <a:ext cx="91440" cy="91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58E464B-051A-124D-B728-28BB424850CD}"/>
              </a:ext>
            </a:extLst>
          </p:cNvPr>
          <p:cNvSpPr/>
          <p:nvPr/>
        </p:nvSpPr>
        <p:spPr>
          <a:xfrm>
            <a:off x="3245597" y="4079640"/>
            <a:ext cx="91440" cy="914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D98249E-77DA-D04C-A2D8-A04D05E2833C}"/>
              </a:ext>
            </a:extLst>
          </p:cNvPr>
          <p:cNvSpPr/>
          <p:nvPr/>
        </p:nvSpPr>
        <p:spPr>
          <a:xfrm>
            <a:off x="3258304" y="4496857"/>
            <a:ext cx="91440" cy="914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8F77F7-9594-3A49-919E-A67E3EBDCFAC}"/>
              </a:ext>
            </a:extLst>
          </p:cNvPr>
          <p:cNvSpPr txBox="1"/>
          <p:nvPr/>
        </p:nvSpPr>
        <p:spPr>
          <a:xfrm>
            <a:off x="1639262" y="3766009"/>
            <a:ext cx="144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100 ng/mL LPS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6A612C-300E-5D47-B947-692C7F2C2E3D}"/>
              </a:ext>
            </a:extLst>
          </p:cNvPr>
          <p:cNvSpPr txBox="1"/>
          <p:nvPr/>
        </p:nvSpPr>
        <p:spPr>
          <a:xfrm>
            <a:off x="1330169" y="4169476"/>
            <a:ext cx="2090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0.75% 75:25 </a:t>
            </a:r>
            <a:r>
              <a:rPr lang="en-US" sz="1400" b="1" dirty="0" err="1"/>
              <a:t>Ech</a:t>
            </a:r>
            <a:r>
              <a:rPr lang="en-US" sz="1400" b="1" dirty="0"/>
              <a:t>. Extract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5189A0-CC8E-3549-8FB6-B97337BBDE30}"/>
              </a:ext>
            </a:extLst>
          </p:cNvPr>
          <p:cNvSpPr txBox="1"/>
          <p:nvPr/>
        </p:nvSpPr>
        <p:spPr>
          <a:xfrm>
            <a:off x="1330169" y="3966543"/>
            <a:ext cx="2090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0.15% 75:25 </a:t>
            </a:r>
            <a:r>
              <a:rPr lang="en-US" sz="1400" b="1" dirty="0" err="1"/>
              <a:t>Ech</a:t>
            </a:r>
            <a:r>
              <a:rPr lang="en-US" sz="1400" b="1" dirty="0"/>
              <a:t>. Extract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3FEA7A-9BA0-8245-9382-3ADEF0163FEE}"/>
              </a:ext>
            </a:extLst>
          </p:cNvPr>
          <p:cNvSpPr txBox="1"/>
          <p:nvPr/>
        </p:nvSpPr>
        <p:spPr>
          <a:xfrm>
            <a:off x="1417775" y="4383153"/>
            <a:ext cx="1919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1.5% 75:25 </a:t>
            </a:r>
            <a:r>
              <a:rPr lang="en-US" sz="1400" b="1" dirty="0" err="1"/>
              <a:t>Ech</a:t>
            </a:r>
            <a:r>
              <a:rPr lang="en-US" sz="1400" b="1" dirty="0"/>
              <a:t>. Extract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34AFBE-CC4D-0346-B56B-00E2712A3B5A}"/>
              </a:ext>
            </a:extLst>
          </p:cNvPr>
          <p:cNvSpPr txBox="1"/>
          <p:nvPr/>
        </p:nvSpPr>
        <p:spPr>
          <a:xfrm>
            <a:off x="1798478" y="56227"/>
            <a:ext cx="5709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Treatment Groups #1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45602F-EC4D-FC4E-AE50-3FC38C0DAFF0}"/>
              </a:ext>
            </a:extLst>
          </p:cNvPr>
          <p:cNvSpPr txBox="1"/>
          <p:nvPr/>
        </p:nvSpPr>
        <p:spPr>
          <a:xfrm>
            <a:off x="5923003" y="3527071"/>
            <a:ext cx="1919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0.15% Ethanol Control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34888C-AD8F-544B-AEAA-509ABF912797}"/>
              </a:ext>
            </a:extLst>
          </p:cNvPr>
          <p:cNvSpPr/>
          <p:nvPr/>
        </p:nvSpPr>
        <p:spPr>
          <a:xfrm>
            <a:off x="7703531" y="3647130"/>
            <a:ext cx="91440" cy="91440"/>
          </a:xfrm>
          <a:prstGeom prst="ellipse">
            <a:avLst/>
          </a:prstGeom>
          <a:solidFill>
            <a:srgbClr val="D19C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EC32910-B3EB-3B4A-8982-8F7B2D685C0D}"/>
              </a:ext>
            </a:extLst>
          </p:cNvPr>
          <p:cNvSpPr/>
          <p:nvPr/>
        </p:nvSpPr>
        <p:spPr>
          <a:xfrm>
            <a:off x="5120640" y="996696"/>
            <a:ext cx="576072" cy="566928"/>
          </a:xfrm>
          <a:prstGeom prst="ellipse">
            <a:avLst/>
          </a:prstGeom>
          <a:solidFill>
            <a:srgbClr val="D19CFF"/>
          </a:solidFill>
          <a:ln>
            <a:solidFill>
              <a:srgbClr val="D19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896AEA-1900-8A4F-8283-169E317D2863}"/>
              </a:ext>
            </a:extLst>
          </p:cNvPr>
          <p:cNvSpPr txBox="1"/>
          <p:nvPr/>
        </p:nvSpPr>
        <p:spPr>
          <a:xfrm>
            <a:off x="5923003" y="3752596"/>
            <a:ext cx="1919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0.75% Ethanol Control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25C0FB-69C8-3D4E-B83E-42276DBDDCA8}"/>
              </a:ext>
            </a:extLst>
          </p:cNvPr>
          <p:cNvSpPr txBox="1"/>
          <p:nvPr/>
        </p:nvSpPr>
        <p:spPr>
          <a:xfrm>
            <a:off x="6008553" y="3975445"/>
            <a:ext cx="1919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1.5% Ethanol Control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B62072-5E0F-DB4D-A5AF-8BBC17FBB20C}"/>
              </a:ext>
            </a:extLst>
          </p:cNvPr>
          <p:cNvSpPr txBox="1"/>
          <p:nvPr/>
        </p:nvSpPr>
        <p:spPr>
          <a:xfrm>
            <a:off x="5448414" y="4168451"/>
            <a:ext cx="2408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0.15% 75:25 </a:t>
            </a:r>
            <a:r>
              <a:rPr lang="en-US" sz="1400" b="1" dirty="0" err="1"/>
              <a:t>Ech</a:t>
            </a:r>
            <a:r>
              <a:rPr lang="en-US" sz="1400" b="1" dirty="0"/>
              <a:t>. Extract Only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72CFC5-06C8-BA4B-B9A1-8A1F98C3EAD2}"/>
              </a:ext>
            </a:extLst>
          </p:cNvPr>
          <p:cNvSpPr txBox="1"/>
          <p:nvPr/>
        </p:nvSpPr>
        <p:spPr>
          <a:xfrm>
            <a:off x="5458493" y="4387298"/>
            <a:ext cx="247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0.75% 75:25 </a:t>
            </a:r>
            <a:r>
              <a:rPr lang="en-US" sz="1400" b="1" dirty="0" err="1"/>
              <a:t>Ech</a:t>
            </a:r>
            <a:r>
              <a:rPr lang="en-US" sz="1400" b="1" dirty="0"/>
              <a:t>. Extract Only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DEC9814-95D8-1E44-A201-296FA34E3EA4}"/>
              </a:ext>
            </a:extLst>
          </p:cNvPr>
          <p:cNvSpPr txBox="1"/>
          <p:nvPr/>
        </p:nvSpPr>
        <p:spPr>
          <a:xfrm>
            <a:off x="5549689" y="4578722"/>
            <a:ext cx="2323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1.5% 75:25 </a:t>
            </a:r>
            <a:r>
              <a:rPr lang="en-US" sz="1400" b="1" dirty="0" err="1"/>
              <a:t>Ech</a:t>
            </a:r>
            <a:r>
              <a:rPr lang="en-US" sz="1400" b="1" dirty="0"/>
              <a:t>. Extract Only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6D76117-05AD-E349-AF7C-A5DFAE3797DE}"/>
              </a:ext>
            </a:extLst>
          </p:cNvPr>
          <p:cNvSpPr/>
          <p:nvPr/>
        </p:nvSpPr>
        <p:spPr>
          <a:xfrm>
            <a:off x="5760720" y="998482"/>
            <a:ext cx="576072" cy="560471"/>
          </a:xfrm>
          <a:prstGeom prst="ellipse">
            <a:avLst/>
          </a:prstGeom>
          <a:solidFill>
            <a:srgbClr val="9A76CF"/>
          </a:solidFill>
          <a:ln>
            <a:solidFill>
              <a:srgbClr val="9A7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2BEC273-3912-DF46-9F14-E0BB5392A925}"/>
              </a:ext>
            </a:extLst>
          </p:cNvPr>
          <p:cNvSpPr/>
          <p:nvPr/>
        </p:nvSpPr>
        <p:spPr>
          <a:xfrm>
            <a:off x="6392112" y="998483"/>
            <a:ext cx="576072" cy="566928"/>
          </a:xfrm>
          <a:prstGeom prst="ellipse">
            <a:avLst/>
          </a:prstGeom>
          <a:solidFill>
            <a:srgbClr val="694E8F"/>
          </a:solidFill>
          <a:ln>
            <a:solidFill>
              <a:srgbClr val="694E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D02F0F0-34B5-004B-89B1-69170493487E}"/>
              </a:ext>
            </a:extLst>
          </p:cNvPr>
          <p:cNvSpPr/>
          <p:nvPr/>
        </p:nvSpPr>
        <p:spPr>
          <a:xfrm>
            <a:off x="5133787" y="2222328"/>
            <a:ext cx="576072" cy="566928"/>
          </a:xfrm>
          <a:prstGeom prst="ellipse">
            <a:avLst/>
          </a:prstGeom>
          <a:solidFill>
            <a:srgbClr val="D19CFF"/>
          </a:solidFill>
          <a:ln>
            <a:solidFill>
              <a:srgbClr val="D19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ECF3ED5-5900-CE47-9381-B7804C9F2F84}"/>
              </a:ext>
            </a:extLst>
          </p:cNvPr>
          <p:cNvSpPr/>
          <p:nvPr/>
        </p:nvSpPr>
        <p:spPr>
          <a:xfrm>
            <a:off x="5137780" y="2842439"/>
            <a:ext cx="576072" cy="566928"/>
          </a:xfrm>
          <a:prstGeom prst="ellipse">
            <a:avLst/>
          </a:prstGeom>
          <a:solidFill>
            <a:srgbClr val="D19CFF"/>
          </a:solidFill>
          <a:ln>
            <a:solidFill>
              <a:srgbClr val="D19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735FCF9-DF07-0349-8309-0A5D6C518C12}"/>
              </a:ext>
            </a:extLst>
          </p:cNvPr>
          <p:cNvSpPr/>
          <p:nvPr/>
        </p:nvSpPr>
        <p:spPr>
          <a:xfrm>
            <a:off x="5770538" y="1607476"/>
            <a:ext cx="576072" cy="566928"/>
          </a:xfrm>
          <a:prstGeom prst="ellipse">
            <a:avLst/>
          </a:prstGeom>
          <a:solidFill>
            <a:srgbClr val="9A76CF"/>
          </a:solidFill>
          <a:ln>
            <a:solidFill>
              <a:srgbClr val="9A7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5FC2C54-6A2C-C74E-A550-FAED4C8E2B22}"/>
              </a:ext>
            </a:extLst>
          </p:cNvPr>
          <p:cNvSpPr/>
          <p:nvPr/>
        </p:nvSpPr>
        <p:spPr>
          <a:xfrm>
            <a:off x="5770538" y="2229413"/>
            <a:ext cx="576072" cy="566928"/>
          </a:xfrm>
          <a:prstGeom prst="ellipse">
            <a:avLst/>
          </a:prstGeom>
          <a:solidFill>
            <a:srgbClr val="9A76CF"/>
          </a:solidFill>
          <a:ln>
            <a:solidFill>
              <a:srgbClr val="9A7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1178C1B-EA07-C64F-A865-09EF00F64769}"/>
              </a:ext>
            </a:extLst>
          </p:cNvPr>
          <p:cNvSpPr/>
          <p:nvPr/>
        </p:nvSpPr>
        <p:spPr>
          <a:xfrm>
            <a:off x="5770538" y="2849393"/>
            <a:ext cx="576072" cy="566928"/>
          </a:xfrm>
          <a:prstGeom prst="ellipse">
            <a:avLst/>
          </a:prstGeom>
          <a:solidFill>
            <a:srgbClr val="9A76CF"/>
          </a:solidFill>
          <a:ln>
            <a:solidFill>
              <a:srgbClr val="9A7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CC13EF5-38A2-6D46-81BE-82B0B2D35AF7}"/>
              </a:ext>
            </a:extLst>
          </p:cNvPr>
          <p:cNvSpPr/>
          <p:nvPr/>
        </p:nvSpPr>
        <p:spPr>
          <a:xfrm>
            <a:off x="6403390" y="1614740"/>
            <a:ext cx="580600" cy="566928"/>
          </a:xfrm>
          <a:prstGeom prst="ellipse">
            <a:avLst/>
          </a:prstGeom>
          <a:solidFill>
            <a:srgbClr val="694E8F"/>
          </a:solidFill>
          <a:ln>
            <a:solidFill>
              <a:srgbClr val="694E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C1185F7-E8CD-754F-86B7-CBCB2AFC0C46}"/>
              </a:ext>
            </a:extLst>
          </p:cNvPr>
          <p:cNvSpPr/>
          <p:nvPr/>
        </p:nvSpPr>
        <p:spPr>
          <a:xfrm>
            <a:off x="6407918" y="2226181"/>
            <a:ext cx="576072" cy="566928"/>
          </a:xfrm>
          <a:prstGeom prst="ellipse">
            <a:avLst/>
          </a:prstGeom>
          <a:solidFill>
            <a:srgbClr val="694E8F"/>
          </a:solidFill>
          <a:ln>
            <a:solidFill>
              <a:srgbClr val="694E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54E78C4-D0C6-CA40-8E02-DBDDF5171080}"/>
              </a:ext>
            </a:extLst>
          </p:cNvPr>
          <p:cNvSpPr/>
          <p:nvPr/>
        </p:nvSpPr>
        <p:spPr>
          <a:xfrm>
            <a:off x="6407918" y="2842439"/>
            <a:ext cx="576072" cy="566928"/>
          </a:xfrm>
          <a:prstGeom prst="ellipse">
            <a:avLst/>
          </a:prstGeom>
          <a:solidFill>
            <a:srgbClr val="694E8F"/>
          </a:solidFill>
          <a:ln>
            <a:solidFill>
              <a:srgbClr val="694E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34C96A8-55F0-D548-9A30-EA1B2DB09482}"/>
              </a:ext>
            </a:extLst>
          </p:cNvPr>
          <p:cNvSpPr/>
          <p:nvPr/>
        </p:nvSpPr>
        <p:spPr>
          <a:xfrm>
            <a:off x="7709174" y="3867264"/>
            <a:ext cx="91440" cy="91440"/>
          </a:xfrm>
          <a:prstGeom prst="ellipse">
            <a:avLst/>
          </a:prstGeom>
          <a:solidFill>
            <a:srgbClr val="9A76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3BECD44-84E4-374B-9EED-7A4B0514CC05}"/>
              </a:ext>
            </a:extLst>
          </p:cNvPr>
          <p:cNvSpPr/>
          <p:nvPr/>
        </p:nvSpPr>
        <p:spPr>
          <a:xfrm>
            <a:off x="7703528" y="4087398"/>
            <a:ext cx="91440" cy="91440"/>
          </a:xfrm>
          <a:prstGeom prst="ellipse">
            <a:avLst/>
          </a:prstGeom>
          <a:solidFill>
            <a:srgbClr val="694E8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1BFD030-E707-BF49-9C6C-4004897EAD9B}"/>
              </a:ext>
            </a:extLst>
          </p:cNvPr>
          <p:cNvSpPr/>
          <p:nvPr/>
        </p:nvSpPr>
        <p:spPr>
          <a:xfrm>
            <a:off x="5132209" y="1614740"/>
            <a:ext cx="576072" cy="566928"/>
          </a:xfrm>
          <a:prstGeom prst="ellipse">
            <a:avLst/>
          </a:prstGeom>
          <a:solidFill>
            <a:srgbClr val="D19CFF"/>
          </a:solidFill>
          <a:ln>
            <a:solidFill>
              <a:srgbClr val="D19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81D585F-774D-444D-82FC-008A2277801A}"/>
              </a:ext>
            </a:extLst>
          </p:cNvPr>
          <p:cNvSpPr/>
          <p:nvPr/>
        </p:nvSpPr>
        <p:spPr>
          <a:xfrm>
            <a:off x="7032192" y="1002354"/>
            <a:ext cx="576072" cy="566928"/>
          </a:xfrm>
          <a:prstGeom prst="ellipse">
            <a:avLst/>
          </a:prstGeom>
          <a:solidFill>
            <a:srgbClr val="A6FDE5"/>
          </a:solidFill>
          <a:ln>
            <a:solidFill>
              <a:srgbClr val="A6FD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A66DECB-3D89-3944-949C-CDDC7A1FDBBA}"/>
              </a:ext>
            </a:extLst>
          </p:cNvPr>
          <p:cNvSpPr/>
          <p:nvPr/>
        </p:nvSpPr>
        <p:spPr>
          <a:xfrm>
            <a:off x="7041718" y="1614740"/>
            <a:ext cx="576072" cy="566928"/>
          </a:xfrm>
          <a:prstGeom prst="ellipse">
            <a:avLst/>
          </a:prstGeom>
          <a:solidFill>
            <a:srgbClr val="A6FDE5"/>
          </a:solidFill>
          <a:ln>
            <a:solidFill>
              <a:srgbClr val="A6FD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7D08158-EC90-8A44-8E09-56B64EF199E6}"/>
              </a:ext>
            </a:extLst>
          </p:cNvPr>
          <p:cNvSpPr/>
          <p:nvPr/>
        </p:nvSpPr>
        <p:spPr>
          <a:xfrm>
            <a:off x="7046146" y="2229413"/>
            <a:ext cx="576072" cy="566928"/>
          </a:xfrm>
          <a:prstGeom prst="ellipse">
            <a:avLst/>
          </a:prstGeom>
          <a:solidFill>
            <a:srgbClr val="A6FDE5"/>
          </a:solidFill>
          <a:ln>
            <a:solidFill>
              <a:srgbClr val="A6FD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F648A3-EB62-C148-96DF-5F28F27F3F59}"/>
              </a:ext>
            </a:extLst>
          </p:cNvPr>
          <p:cNvSpPr/>
          <p:nvPr/>
        </p:nvSpPr>
        <p:spPr>
          <a:xfrm>
            <a:off x="7041718" y="2849393"/>
            <a:ext cx="576072" cy="566928"/>
          </a:xfrm>
          <a:prstGeom prst="ellipse">
            <a:avLst/>
          </a:prstGeom>
          <a:solidFill>
            <a:srgbClr val="A6FDE5"/>
          </a:solidFill>
          <a:ln>
            <a:solidFill>
              <a:srgbClr val="A6FD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7AA7F59-DCC5-434E-8373-5AB35FDD84AC}"/>
              </a:ext>
            </a:extLst>
          </p:cNvPr>
          <p:cNvSpPr/>
          <p:nvPr/>
        </p:nvSpPr>
        <p:spPr>
          <a:xfrm>
            <a:off x="7765616" y="4284954"/>
            <a:ext cx="91440" cy="91440"/>
          </a:xfrm>
          <a:prstGeom prst="ellipse">
            <a:avLst/>
          </a:prstGeom>
          <a:solidFill>
            <a:srgbClr val="A6FDE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9C5FC32-9C28-7041-B1F4-6FC3B5567EDD}"/>
              </a:ext>
            </a:extLst>
          </p:cNvPr>
          <p:cNvSpPr/>
          <p:nvPr/>
        </p:nvSpPr>
        <p:spPr>
          <a:xfrm>
            <a:off x="7670019" y="996708"/>
            <a:ext cx="576072" cy="566928"/>
          </a:xfrm>
          <a:prstGeom prst="ellipse">
            <a:avLst/>
          </a:prstGeom>
          <a:solidFill>
            <a:srgbClr val="7FD0BE"/>
          </a:solidFill>
          <a:ln>
            <a:solidFill>
              <a:srgbClr val="7FD0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256548-CCF2-164B-A3D7-3112089296B5}"/>
              </a:ext>
            </a:extLst>
          </p:cNvPr>
          <p:cNvSpPr/>
          <p:nvPr/>
        </p:nvSpPr>
        <p:spPr>
          <a:xfrm>
            <a:off x="8307846" y="992026"/>
            <a:ext cx="576072" cy="566928"/>
          </a:xfrm>
          <a:prstGeom prst="ellipse">
            <a:avLst/>
          </a:prstGeom>
          <a:solidFill>
            <a:srgbClr val="528178"/>
          </a:solidFill>
          <a:ln>
            <a:solidFill>
              <a:srgbClr val="5281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07543DA-1E73-2F44-B8B4-C6B9E0245648}"/>
              </a:ext>
            </a:extLst>
          </p:cNvPr>
          <p:cNvSpPr/>
          <p:nvPr/>
        </p:nvSpPr>
        <p:spPr>
          <a:xfrm>
            <a:off x="7683627" y="1612993"/>
            <a:ext cx="576072" cy="566928"/>
          </a:xfrm>
          <a:prstGeom prst="ellipse">
            <a:avLst/>
          </a:prstGeom>
          <a:solidFill>
            <a:srgbClr val="7FD0BE"/>
          </a:solidFill>
          <a:ln>
            <a:solidFill>
              <a:srgbClr val="7FD0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81873CF-D474-0842-BAAC-43B689D25E0D}"/>
              </a:ext>
            </a:extLst>
          </p:cNvPr>
          <p:cNvSpPr/>
          <p:nvPr/>
        </p:nvSpPr>
        <p:spPr>
          <a:xfrm>
            <a:off x="7771259" y="4493799"/>
            <a:ext cx="91440" cy="91440"/>
          </a:xfrm>
          <a:prstGeom prst="ellipse">
            <a:avLst/>
          </a:prstGeom>
          <a:solidFill>
            <a:srgbClr val="7FD0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9211360-B5DE-5949-82F4-357A1542FB28}"/>
              </a:ext>
            </a:extLst>
          </p:cNvPr>
          <p:cNvSpPr/>
          <p:nvPr/>
        </p:nvSpPr>
        <p:spPr>
          <a:xfrm>
            <a:off x="7689270" y="2228239"/>
            <a:ext cx="576072" cy="566928"/>
          </a:xfrm>
          <a:prstGeom prst="ellipse">
            <a:avLst/>
          </a:prstGeom>
          <a:solidFill>
            <a:srgbClr val="7FD0BE"/>
          </a:solidFill>
          <a:ln>
            <a:solidFill>
              <a:srgbClr val="7FD0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4D60068-E349-9A4D-9A9C-442CB2BF0CA8}"/>
              </a:ext>
            </a:extLst>
          </p:cNvPr>
          <p:cNvSpPr/>
          <p:nvPr/>
        </p:nvSpPr>
        <p:spPr>
          <a:xfrm>
            <a:off x="7689270" y="2849376"/>
            <a:ext cx="576072" cy="566928"/>
          </a:xfrm>
          <a:prstGeom prst="ellipse">
            <a:avLst/>
          </a:prstGeom>
          <a:solidFill>
            <a:srgbClr val="7FD0BE"/>
          </a:solidFill>
          <a:ln>
            <a:solidFill>
              <a:srgbClr val="7FD0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23B7936-E6D2-EB43-B93E-4F79A0F231D5}"/>
              </a:ext>
            </a:extLst>
          </p:cNvPr>
          <p:cNvSpPr/>
          <p:nvPr/>
        </p:nvSpPr>
        <p:spPr>
          <a:xfrm>
            <a:off x="8317427" y="1614740"/>
            <a:ext cx="576072" cy="566928"/>
          </a:xfrm>
          <a:prstGeom prst="ellipse">
            <a:avLst/>
          </a:prstGeom>
          <a:solidFill>
            <a:srgbClr val="528178"/>
          </a:solidFill>
          <a:ln>
            <a:solidFill>
              <a:srgbClr val="5281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AE75A9A-3710-CB45-8A5E-849799C2E7F3}"/>
              </a:ext>
            </a:extLst>
          </p:cNvPr>
          <p:cNvSpPr/>
          <p:nvPr/>
        </p:nvSpPr>
        <p:spPr>
          <a:xfrm>
            <a:off x="8317427" y="2229413"/>
            <a:ext cx="586143" cy="566928"/>
          </a:xfrm>
          <a:prstGeom prst="ellipse">
            <a:avLst/>
          </a:prstGeom>
          <a:solidFill>
            <a:srgbClr val="528178"/>
          </a:solidFill>
          <a:ln>
            <a:solidFill>
              <a:srgbClr val="5281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0401174-ECCB-214D-8A66-630A434DE255}"/>
              </a:ext>
            </a:extLst>
          </p:cNvPr>
          <p:cNvSpPr/>
          <p:nvPr/>
        </p:nvSpPr>
        <p:spPr>
          <a:xfrm>
            <a:off x="8317427" y="2849376"/>
            <a:ext cx="586143" cy="566928"/>
          </a:xfrm>
          <a:prstGeom prst="ellipse">
            <a:avLst/>
          </a:prstGeom>
          <a:solidFill>
            <a:srgbClr val="528178"/>
          </a:solidFill>
          <a:ln>
            <a:solidFill>
              <a:srgbClr val="5281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46A7F8F-C7C7-EC4F-9ABF-E796168BF66F}"/>
              </a:ext>
            </a:extLst>
          </p:cNvPr>
          <p:cNvSpPr/>
          <p:nvPr/>
        </p:nvSpPr>
        <p:spPr>
          <a:xfrm>
            <a:off x="7765613" y="4691355"/>
            <a:ext cx="91440" cy="91440"/>
          </a:xfrm>
          <a:prstGeom prst="ellipse">
            <a:avLst/>
          </a:prstGeom>
          <a:solidFill>
            <a:srgbClr val="52817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/>
      <p:bldP spid="32" grpId="0" animBg="1"/>
      <p:bldP spid="34" grpId="0" animBg="1"/>
      <p:bldP spid="36" grpId="0" animBg="1"/>
      <p:bldP spid="35" grpId="0" animBg="1"/>
      <p:bldP spid="37" grpId="0" animBg="1"/>
      <p:bldP spid="33" grpId="0"/>
      <p:bldP spid="40" grpId="0"/>
      <p:bldP spid="39" grpId="0"/>
      <p:bldP spid="41" grpId="0"/>
      <p:bldP spid="43" grpId="0"/>
      <p:bldP spid="43" grpId="1"/>
      <p:bldP spid="44" grpId="0" animBg="1"/>
      <p:bldP spid="45" grpId="0" animBg="1"/>
      <p:bldP spid="48" grpId="0"/>
      <p:bldP spid="49" grpId="0"/>
      <p:bldP spid="50" grpId="0"/>
      <p:bldP spid="51" grpId="0"/>
      <p:bldP spid="52" grpId="0"/>
      <p:bldP spid="56" grpId="0" animBg="1"/>
      <p:bldP spid="60" grpId="0" animBg="1"/>
      <p:bldP spid="62" grpId="0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574B4D6-0F5E-1845-862F-CEB83DEB1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25295"/>
              </p:ext>
            </p:extLst>
          </p:nvPr>
        </p:nvGraphicFramePr>
        <p:xfrm>
          <a:off x="352436" y="90312"/>
          <a:ext cx="8439128" cy="468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EA61F6-0037-E542-9444-AF4AB9CD2E5C}"/>
              </a:ext>
            </a:extLst>
          </p:cNvPr>
          <p:cNvSpPr txBox="1"/>
          <p:nvPr/>
        </p:nvSpPr>
        <p:spPr>
          <a:xfrm>
            <a:off x="1122220" y="34186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769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lates">
            <a:extLst>
              <a:ext uri="{FF2B5EF4-FFF2-40B4-BE49-F238E27FC236}">
                <a16:creationId xmlns:a16="http://schemas.microsoft.com/office/drawing/2014/main" id="{43DEEADE-8654-384B-BE94-02CC90C1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8" y="641646"/>
            <a:ext cx="4256690" cy="29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mplates">
            <a:extLst>
              <a:ext uri="{FF2B5EF4-FFF2-40B4-BE49-F238E27FC236}">
                <a16:creationId xmlns:a16="http://schemas.microsoft.com/office/drawing/2014/main" id="{9F56AD78-E17F-034F-86DC-9D0EE714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63" y="641647"/>
            <a:ext cx="4256691" cy="29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ED81CB-BBFE-5745-8402-CF481441561B}"/>
              </a:ext>
            </a:extLst>
          </p:cNvPr>
          <p:cNvSpPr/>
          <p:nvPr/>
        </p:nvSpPr>
        <p:spPr>
          <a:xfrm>
            <a:off x="526629" y="998483"/>
            <a:ext cx="578069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4E567-438C-974C-9F1E-373DAF564B6D}"/>
              </a:ext>
            </a:extLst>
          </p:cNvPr>
          <p:cNvSpPr/>
          <p:nvPr/>
        </p:nvSpPr>
        <p:spPr>
          <a:xfrm>
            <a:off x="537139" y="1612823"/>
            <a:ext cx="578069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3CA833-FC8D-AB44-BB46-BAAFDE8C5AFD}"/>
              </a:ext>
            </a:extLst>
          </p:cNvPr>
          <p:cNvSpPr/>
          <p:nvPr/>
        </p:nvSpPr>
        <p:spPr>
          <a:xfrm>
            <a:off x="540071" y="2222328"/>
            <a:ext cx="578069" cy="57581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5C4855-96A3-3742-8736-68138888B7C6}"/>
              </a:ext>
            </a:extLst>
          </p:cNvPr>
          <p:cNvSpPr/>
          <p:nvPr/>
        </p:nvSpPr>
        <p:spPr>
          <a:xfrm>
            <a:off x="540072" y="2847691"/>
            <a:ext cx="584764" cy="57033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E6D149-7F36-4341-A1E8-1B9F565EF5C9}"/>
              </a:ext>
            </a:extLst>
          </p:cNvPr>
          <p:cNvSpPr/>
          <p:nvPr/>
        </p:nvSpPr>
        <p:spPr>
          <a:xfrm>
            <a:off x="3712371" y="992626"/>
            <a:ext cx="578069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8F4359-E8FE-0741-B6F9-82E7FF9BF9D5}"/>
              </a:ext>
            </a:extLst>
          </p:cNvPr>
          <p:cNvSpPr/>
          <p:nvPr/>
        </p:nvSpPr>
        <p:spPr>
          <a:xfrm>
            <a:off x="3724095" y="1611021"/>
            <a:ext cx="578069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2F47BB-9E29-1041-87A2-7DF3B510F3FD}"/>
              </a:ext>
            </a:extLst>
          </p:cNvPr>
          <p:cNvSpPr/>
          <p:nvPr/>
        </p:nvSpPr>
        <p:spPr>
          <a:xfrm>
            <a:off x="3727028" y="2229413"/>
            <a:ext cx="578069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FD115F-2113-DB4E-81B8-1FEB41B55BDA}"/>
              </a:ext>
            </a:extLst>
          </p:cNvPr>
          <p:cNvSpPr/>
          <p:nvPr/>
        </p:nvSpPr>
        <p:spPr>
          <a:xfrm>
            <a:off x="3729849" y="2845976"/>
            <a:ext cx="578672" cy="566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A70DBF-FBAE-A845-B3D2-3B0D9884699D}"/>
              </a:ext>
            </a:extLst>
          </p:cNvPr>
          <p:cNvSpPr/>
          <p:nvPr/>
        </p:nvSpPr>
        <p:spPr>
          <a:xfrm>
            <a:off x="1162607" y="992623"/>
            <a:ext cx="578063" cy="5669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349F71-8C54-CD4E-ADA6-E2278BDDE503}"/>
              </a:ext>
            </a:extLst>
          </p:cNvPr>
          <p:cNvSpPr/>
          <p:nvPr/>
        </p:nvSpPr>
        <p:spPr>
          <a:xfrm>
            <a:off x="1173121" y="1611021"/>
            <a:ext cx="575847" cy="5669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7FFAC9-AA0D-194A-958C-03AAD3B7768A}"/>
              </a:ext>
            </a:extLst>
          </p:cNvPr>
          <p:cNvSpPr/>
          <p:nvPr/>
        </p:nvSpPr>
        <p:spPr>
          <a:xfrm>
            <a:off x="1178378" y="2222328"/>
            <a:ext cx="578068" cy="5669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1119A9-8779-7B4D-A181-99C312FE6177}"/>
              </a:ext>
            </a:extLst>
          </p:cNvPr>
          <p:cNvSpPr/>
          <p:nvPr/>
        </p:nvSpPr>
        <p:spPr>
          <a:xfrm>
            <a:off x="1173124" y="2847691"/>
            <a:ext cx="576072" cy="5669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697D66-B1FA-7F4E-9B6F-5198F26A9CBE}"/>
              </a:ext>
            </a:extLst>
          </p:cNvPr>
          <p:cNvSpPr/>
          <p:nvPr/>
        </p:nvSpPr>
        <p:spPr>
          <a:xfrm>
            <a:off x="1798478" y="997882"/>
            <a:ext cx="578069" cy="5669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35E0A5-FCA0-D74D-A3FB-7200980E7BC9}"/>
              </a:ext>
            </a:extLst>
          </p:cNvPr>
          <p:cNvSpPr/>
          <p:nvPr/>
        </p:nvSpPr>
        <p:spPr>
          <a:xfrm>
            <a:off x="1814246" y="1612735"/>
            <a:ext cx="578069" cy="5669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1B7A51-5BD0-0243-BACB-403DB738163E}"/>
              </a:ext>
            </a:extLst>
          </p:cNvPr>
          <p:cNvSpPr/>
          <p:nvPr/>
        </p:nvSpPr>
        <p:spPr>
          <a:xfrm>
            <a:off x="1814246" y="2227588"/>
            <a:ext cx="576072" cy="5669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EBBB40-C00F-3543-A75F-8C58040D4D0B}"/>
              </a:ext>
            </a:extLst>
          </p:cNvPr>
          <p:cNvSpPr/>
          <p:nvPr/>
        </p:nvSpPr>
        <p:spPr>
          <a:xfrm>
            <a:off x="1814256" y="2842439"/>
            <a:ext cx="578069" cy="5669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1F9216-B5A9-2B4A-B52A-15252BF8195E}"/>
              </a:ext>
            </a:extLst>
          </p:cNvPr>
          <p:cNvSpPr/>
          <p:nvPr/>
        </p:nvSpPr>
        <p:spPr>
          <a:xfrm>
            <a:off x="2434355" y="992632"/>
            <a:ext cx="578069" cy="5669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D95D4E-4EE1-FF42-A7B4-674141E06B0E}"/>
              </a:ext>
            </a:extLst>
          </p:cNvPr>
          <p:cNvSpPr/>
          <p:nvPr/>
        </p:nvSpPr>
        <p:spPr>
          <a:xfrm>
            <a:off x="2444868" y="1607485"/>
            <a:ext cx="576072" cy="5669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78CF7E-E588-E349-95F4-0411E1C9555A}"/>
              </a:ext>
            </a:extLst>
          </p:cNvPr>
          <p:cNvSpPr/>
          <p:nvPr/>
        </p:nvSpPr>
        <p:spPr>
          <a:xfrm>
            <a:off x="2450125" y="2227595"/>
            <a:ext cx="578069" cy="5669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0EA7012-DD23-BA46-959A-718B8CC87D26}"/>
              </a:ext>
            </a:extLst>
          </p:cNvPr>
          <p:cNvSpPr/>
          <p:nvPr/>
        </p:nvSpPr>
        <p:spPr>
          <a:xfrm>
            <a:off x="2450125" y="2845985"/>
            <a:ext cx="578069" cy="5669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6CC3BD-70DF-4645-AB6B-A036A937DA66}"/>
              </a:ext>
            </a:extLst>
          </p:cNvPr>
          <p:cNvSpPr/>
          <p:nvPr/>
        </p:nvSpPr>
        <p:spPr>
          <a:xfrm>
            <a:off x="3076399" y="997889"/>
            <a:ext cx="576072" cy="5669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3EEC77-2420-B946-81BA-28D7DE6F9AAE}"/>
              </a:ext>
            </a:extLst>
          </p:cNvPr>
          <p:cNvSpPr/>
          <p:nvPr/>
        </p:nvSpPr>
        <p:spPr>
          <a:xfrm>
            <a:off x="3083462" y="1612740"/>
            <a:ext cx="591114" cy="5669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3FF76C-9F94-8F42-9D7F-EB6A23FE5ED8}"/>
              </a:ext>
            </a:extLst>
          </p:cNvPr>
          <p:cNvSpPr/>
          <p:nvPr/>
        </p:nvSpPr>
        <p:spPr>
          <a:xfrm>
            <a:off x="3088723" y="2227593"/>
            <a:ext cx="591114" cy="5669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865A83-08B4-6240-9C0A-15009CBDB8B8}"/>
              </a:ext>
            </a:extLst>
          </p:cNvPr>
          <p:cNvSpPr/>
          <p:nvPr/>
        </p:nvSpPr>
        <p:spPr>
          <a:xfrm>
            <a:off x="3093980" y="2842450"/>
            <a:ext cx="591114" cy="5847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1D81E8-75D1-9E43-A3EF-72867D776AB1}"/>
              </a:ext>
            </a:extLst>
          </p:cNvPr>
          <p:cNvSpPr txBox="1"/>
          <p:nvPr/>
        </p:nvSpPr>
        <p:spPr>
          <a:xfrm>
            <a:off x="1733247" y="3561104"/>
            <a:ext cx="1111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 ng/mL LPS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9E26C7-7302-1A40-8DA0-F92A8A396F78}"/>
              </a:ext>
            </a:extLst>
          </p:cNvPr>
          <p:cNvSpPr/>
          <p:nvPr/>
        </p:nvSpPr>
        <p:spPr>
          <a:xfrm>
            <a:off x="2753345" y="367535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0281D1-57E4-B643-AA81-42127C1B701C}"/>
              </a:ext>
            </a:extLst>
          </p:cNvPr>
          <p:cNvSpPr/>
          <p:nvPr/>
        </p:nvSpPr>
        <p:spPr>
          <a:xfrm>
            <a:off x="2857377" y="3880300"/>
            <a:ext cx="91440" cy="914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F3E547-F698-7043-9023-CFECA43537F0}"/>
              </a:ext>
            </a:extLst>
          </p:cNvPr>
          <p:cNvSpPr/>
          <p:nvPr/>
        </p:nvSpPr>
        <p:spPr>
          <a:xfrm>
            <a:off x="3250845" y="4295098"/>
            <a:ext cx="91440" cy="91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58E464B-051A-124D-B728-28BB424850CD}"/>
              </a:ext>
            </a:extLst>
          </p:cNvPr>
          <p:cNvSpPr/>
          <p:nvPr/>
        </p:nvSpPr>
        <p:spPr>
          <a:xfrm>
            <a:off x="3245597" y="4079640"/>
            <a:ext cx="91440" cy="914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D98249E-77DA-D04C-A2D8-A04D05E2833C}"/>
              </a:ext>
            </a:extLst>
          </p:cNvPr>
          <p:cNvSpPr/>
          <p:nvPr/>
        </p:nvSpPr>
        <p:spPr>
          <a:xfrm>
            <a:off x="3258304" y="4496857"/>
            <a:ext cx="91440" cy="914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8F77F7-9594-3A49-919E-A67E3EBDCFAC}"/>
              </a:ext>
            </a:extLst>
          </p:cNvPr>
          <p:cNvSpPr txBox="1"/>
          <p:nvPr/>
        </p:nvSpPr>
        <p:spPr>
          <a:xfrm>
            <a:off x="1639262" y="3766009"/>
            <a:ext cx="144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100 ng/mL LPS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6A612C-300E-5D47-B947-692C7F2C2E3D}"/>
              </a:ext>
            </a:extLst>
          </p:cNvPr>
          <p:cNvSpPr txBox="1"/>
          <p:nvPr/>
        </p:nvSpPr>
        <p:spPr>
          <a:xfrm>
            <a:off x="907502" y="4191294"/>
            <a:ext cx="275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0.75% 75:25 </a:t>
            </a:r>
            <a:r>
              <a:rPr lang="en-US" sz="1400" b="1" dirty="0" err="1"/>
              <a:t>Ech</a:t>
            </a:r>
            <a:r>
              <a:rPr lang="en-US" sz="1400" b="1" dirty="0"/>
              <a:t>. Extract (Old)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5189A0-CC8E-3549-8FB6-B97337BBDE30}"/>
              </a:ext>
            </a:extLst>
          </p:cNvPr>
          <p:cNvSpPr txBox="1"/>
          <p:nvPr/>
        </p:nvSpPr>
        <p:spPr>
          <a:xfrm>
            <a:off x="907502" y="3969045"/>
            <a:ext cx="2416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0.15% 75:25 </a:t>
            </a:r>
            <a:r>
              <a:rPr lang="en-US" sz="1400" b="1" dirty="0" err="1"/>
              <a:t>Ech</a:t>
            </a:r>
            <a:r>
              <a:rPr lang="en-US" sz="1400" b="1" dirty="0"/>
              <a:t>. Extract (Old)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3FEA7A-9BA0-8245-9382-3ADEF0163FEE}"/>
              </a:ext>
            </a:extLst>
          </p:cNvPr>
          <p:cNvSpPr txBox="1"/>
          <p:nvPr/>
        </p:nvSpPr>
        <p:spPr>
          <a:xfrm>
            <a:off x="1001413" y="4413543"/>
            <a:ext cx="275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1.5% 75:25 </a:t>
            </a:r>
            <a:r>
              <a:rPr lang="en-US" sz="1400" b="1" dirty="0" err="1"/>
              <a:t>Ech</a:t>
            </a:r>
            <a:r>
              <a:rPr lang="en-US" sz="1400" b="1" dirty="0"/>
              <a:t>. Extract (Old)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34AFBE-CC4D-0346-B56B-00E2712A3B5A}"/>
              </a:ext>
            </a:extLst>
          </p:cNvPr>
          <p:cNvSpPr txBox="1"/>
          <p:nvPr/>
        </p:nvSpPr>
        <p:spPr>
          <a:xfrm>
            <a:off x="1798478" y="56227"/>
            <a:ext cx="5709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Treatment Groups #2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45602F-EC4D-FC4E-AE50-3FC38C0DAFF0}"/>
              </a:ext>
            </a:extLst>
          </p:cNvPr>
          <p:cNvSpPr txBox="1"/>
          <p:nvPr/>
        </p:nvSpPr>
        <p:spPr>
          <a:xfrm>
            <a:off x="5923003" y="3527071"/>
            <a:ext cx="1919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0.15% Ethanol Control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34888C-AD8F-544B-AEAA-509ABF912797}"/>
              </a:ext>
            </a:extLst>
          </p:cNvPr>
          <p:cNvSpPr/>
          <p:nvPr/>
        </p:nvSpPr>
        <p:spPr>
          <a:xfrm>
            <a:off x="7703531" y="3647130"/>
            <a:ext cx="91440" cy="91440"/>
          </a:xfrm>
          <a:prstGeom prst="ellipse">
            <a:avLst/>
          </a:prstGeom>
          <a:solidFill>
            <a:srgbClr val="D19C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EC32910-B3EB-3B4A-8982-8F7B2D685C0D}"/>
              </a:ext>
            </a:extLst>
          </p:cNvPr>
          <p:cNvSpPr/>
          <p:nvPr/>
        </p:nvSpPr>
        <p:spPr>
          <a:xfrm>
            <a:off x="5120640" y="996696"/>
            <a:ext cx="576072" cy="566928"/>
          </a:xfrm>
          <a:prstGeom prst="ellipse">
            <a:avLst/>
          </a:prstGeom>
          <a:solidFill>
            <a:srgbClr val="D19CFF"/>
          </a:solidFill>
          <a:ln>
            <a:solidFill>
              <a:srgbClr val="D19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896AEA-1900-8A4F-8283-169E317D2863}"/>
              </a:ext>
            </a:extLst>
          </p:cNvPr>
          <p:cNvSpPr txBox="1"/>
          <p:nvPr/>
        </p:nvSpPr>
        <p:spPr>
          <a:xfrm>
            <a:off x="5923003" y="3752596"/>
            <a:ext cx="1919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0.75% Ethanol Control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25C0FB-69C8-3D4E-B83E-42276DBDDCA8}"/>
              </a:ext>
            </a:extLst>
          </p:cNvPr>
          <p:cNvSpPr txBox="1"/>
          <p:nvPr/>
        </p:nvSpPr>
        <p:spPr>
          <a:xfrm>
            <a:off x="6008553" y="3975445"/>
            <a:ext cx="1919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1.5% Ethanol Control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B62072-5E0F-DB4D-A5AF-8BBC17FBB20C}"/>
              </a:ext>
            </a:extLst>
          </p:cNvPr>
          <p:cNvSpPr txBox="1"/>
          <p:nvPr/>
        </p:nvSpPr>
        <p:spPr>
          <a:xfrm>
            <a:off x="5364888" y="4178415"/>
            <a:ext cx="287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0.15% 75:25 </a:t>
            </a:r>
            <a:r>
              <a:rPr lang="en-US" sz="1400" b="1" dirty="0" err="1"/>
              <a:t>Ech</a:t>
            </a:r>
            <a:r>
              <a:rPr lang="en-US" sz="1400" b="1" dirty="0"/>
              <a:t>. Extract (New)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72CFC5-06C8-BA4B-B9A1-8A1F98C3EAD2}"/>
              </a:ext>
            </a:extLst>
          </p:cNvPr>
          <p:cNvSpPr txBox="1"/>
          <p:nvPr/>
        </p:nvSpPr>
        <p:spPr>
          <a:xfrm>
            <a:off x="5364276" y="4387203"/>
            <a:ext cx="265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0.75% 75:25 </a:t>
            </a:r>
            <a:r>
              <a:rPr lang="en-US" sz="1400" b="1" dirty="0" err="1"/>
              <a:t>Ech</a:t>
            </a:r>
            <a:r>
              <a:rPr lang="en-US" sz="1400" b="1" dirty="0"/>
              <a:t>. Extract (New)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DEC9814-95D8-1E44-A201-296FA34E3EA4}"/>
              </a:ext>
            </a:extLst>
          </p:cNvPr>
          <p:cNvSpPr txBox="1"/>
          <p:nvPr/>
        </p:nvSpPr>
        <p:spPr>
          <a:xfrm>
            <a:off x="5447840" y="4577209"/>
            <a:ext cx="239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1.5% 75:25 </a:t>
            </a:r>
            <a:r>
              <a:rPr lang="en-US" sz="1400" b="1" dirty="0" err="1"/>
              <a:t>Ech</a:t>
            </a:r>
            <a:r>
              <a:rPr lang="en-US" sz="1400" b="1" dirty="0"/>
              <a:t>. Extract (New)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6D76117-05AD-E349-AF7C-A5DFAE3797DE}"/>
              </a:ext>
            </a:extLst>
          </p:cNvPr>
          <p:cNvSpPr/>
          <p:nvPr/>
        </p:nvSpPr>
        <p:spPr>
          <a:xfrm>
            <a:off x="5760720" y="998482"/>
            <a:ext cx="576072" cy="560471"/>
          </a:xfrm>
          <a:prstGeom prst="ellipse">
            <a:avLst/>
          </a:prstGeom>
          <a:solidFill>
            <a:srgbClr val="9A76CF"/>
          </a:solidFill>
          <a:ln>
            <a:solidFill>
              <a:srgbClr val="9A7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2BEC273-3912-DF46-9F14-E0BB5392A925}"/>
              </a:ext>
            </a:extLst>
          </p:cNvPr>
          <p:cNvSpPr/>
          <p:nvPr/>
        </p:nvSpPr>
        <p:spPr>
          <a:xfrm>
            <a:off x="6392112" y="998483"/>
            <a:ext cx="576072" cy="566928"/>
          </a:xfrm>
          <a:prstGeom prst="ellipse">
            <a:avLst/>
          </a:prstGeom>
          <a:solidFill>
            <a:srgbClr val="694E8F"/>
          </a:solidFill>
          <a:ln>
            <a:solidFill>
              <a:srgbClr val="694E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D02F0F0-34B5-004B-89B1-69170493487E}"/>
              </a:ext>
            </a:extLst>
          </p:cNvPr>
          <p:cNvSpPr/>
          <p:nvPr/>
        </p:nvSpPr>
        <p:spPr>
          <a:xfrm>
            <a:off x="5133787" y="2222328"/>
            <a:ext cx="576072" cy="566928"/>
          </a:xfrm>
          <a:prstGeom prst="ellipse">
            <a:avLst/>
          </a:prstGeom>
          <a:solidFill>
            <a:srgbClr val="D19CFF"/>
          </a:solidFill>
          <a:ln>
            <a:solidFill>
              <a:srgbClr val="D19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ECF3ED5-5900-CE47-9381-B7804C9F2F84}"/>
              </a:ext>
            </a:extLst>
          </p:cNvPr>
          <p:cNvSpPr/>
          <p:nvPr/>
        </p:nvSpPr>
        <p:spPr>
          <a:xfrm>
            <a:off x="5137780" y="2842439"/>
            <a:ext cx="576072" cy="566928"/>
          </a:xfrm>
          <a:prstGeom prst="ellipse">
            <a:avLst/>
          </a:prstGeom>
          <a:solidFill>
            <a:srgbClr val="D19CFF"/>
          </a:solidFill>
          <a:ln>
            <a:solidFill>
              <a:srgbClr val="D19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735FCF9-DF07-0349-8309-0A5D6C518C12}"/>
              </a:ext>
            </a:extLst>
          </p:cNvPr>
          <p:cNvSpPr/>
          <p:nvPr/>
        </p:nvSpPr>
        <p:spPr>
          <a:xfrm>
            <a:off x="5770538" y="1607476"/>
            <a:ext cx="576072" cy="566928"/>
          </a:xfrm>
          <a:prstGeom prst="ellipse">
            <a:avLst/>
          </a:prstGeom>
          <a:solidFill>
            <a:srgbClr val="9A76CF"/>
          </a:solidFill>
          <a:ln>
            <a:solidFill>
              <a:srgbClr val="9A7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5FC2C54-6A2C-C74E-A550-FAED4C8E2B22}"/>
              </a:ext>
            </a:extLst>
          </p:cNvPr>
          <p:cNvSpPr/>
          <p:nvPr/>
        </p:nvSpPr>
        <p:spPr>
          <a:xfrm>
            <a:off x="5770538" y="2229413"/>
            <a:ext cx="576072" cy="566928"/>
          </a:xfrm>
          <a:prstGeom prst="ellipse">
            <a:avLst/>
          </a:prstGeom>
          <a:solidFill>
            <a:srgbClr val="9A76CF"/>
          </a:solidFill>
          <a:ln>
            <a:solidFill>
              <a:srgbClr val="9A7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1178C1B-EA07-C64F-A865-09EF00F64769}"/>
              </a:ext>
            </a:extLst>
          </p:cNvPr>
          <p:cNvSpPr/>
          <p:nvPr/>
        </p:nvSpPr>
        <p:spPr>
          <a:xfrm>
            <a:off x="5770538" y="2849393"/>
            <a:ext cx="576072" cy="566928"/>
          </a:xfrm>
          <a:prstGeom prst="ellipse">
            <a:avLst/>
          </a:prstGeom>
          <a:solidFill>
            <a:srgbClr val="9A76CF"/>
          </a:solidFill>
          <a:ln>
            <a:solidFill>
              <a:srgbClr val="9A7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CC13EF5-38A2-6D46-81BE-82B0B2D35AF7}"/>
              </a:ext>
            </a:extLst>
          </p:cNvPr>
          <p:cNvSpPr/>
          <p:nvPr/>
        </p:nvSpPr>
        <p:spPr>
          <a:xfrm>
            <a:off x="6403390" y="1614740"/>
            <a:ext cx="580600" cy="566928"/>
          </a:xfrm>
          <a:prstGeom prst="ellipse">
            <a:avLst/>
          </a:prstGeom>
          <a:solidFill>
            <a:srgbClr val="694E8F"/>
          </a:solidFill>
          <a:ln>
            <a:solidFill>
              <a:srgbClr val="694E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C1185F7-E8CD-754F-86B7-CBCB2AFC0C46}"/>
              </a:ext>
            </a:extLst>
          </p:cNvPr>
          <p:cNvSpPr/>
          <p:nvPr/>
        </p:nvSpPr>
        <p:spPr>
          <a:xfrm>
            <a:off x="6407918" y="2226181"/>
            <a:ext cx="576072" cy="566928"/>
          </a:xfrm>
          <a:prstGeom prst="ellipse">
            <a:avLst/>
          </a:prstGeom>
          <a:solidFill>
            <a:srgbClr val="694E8F"/>
          </a:solidFill>
          <a:ln>
            <a:solidFill>
              <a:srgbClr val="694E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54E78C4-D0C6-CA40-8E02-DBDDF5171080}"/>
              </a:ext>
            </a:extLst>
          </p:cNvPr>
          <p:cNvSpPr/>
          <p:nvPr/>
        </p:nvSpPr>
        <p:spPr>
          <a:xfrm>
            <a:off x="6407918" y="2842439"/>
            <a:ext cx="576072" cy="566928"/>
          </a:xfrm>
          <a:prstGeom prst="ellipse">
            <a:avLst/>
          </a:prstGeom>
          <a:solidFill>
            <a:srgbClr val="694E8F"/>
          </a:solidFill>
          <a:ln>
            <a:solidFill>
              <a:srgbClr val="694E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34C96A8-55F0-D548-9A30-EA1B2DB09482}"/>
              </a:ext>
            </a:extLst>
          </p:cNvPr>
          <p:cNvSpPr/>
          <p:nvPr/>
        </p:nvSpPr>
        <p:spPr>
          <a:xfrm>
            <a:off x="7709174" y="3867264"/>
            <a:ext cx="91440" cy="91440"/>
          </a:xfrm>
          <a:prstGeom prst="ellipse">
            <a:avLst/>
          </a:prstGeom>
          <a:solidFill>
            <a:srgbClr val="9A76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3BECD44-84E4-374B-9EED-7A4B0514CC05}"/>
              </a:ext>
            </a:extLst>
          </p:cNvPr>
          <p:cNvSpPr/>
          <p:nvPr/>
        </p:nvSpPr>
        <p:spPr>
          <a:xfrm>
            <a:off x="7703528" y="4087398"/>
            <a:ext cx="91440" cy="91440"/>
          </a:xfrm>
          <a:prstGeom prst="ellipse">
            <a:avLst/>
          </a:prstGeom>
          <a:solidFill>
            <a:srgbClr val="694E8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1BFD030-E707-BF49-9C6C-4004897EAD9B}"/>
              </a:ext>
            </a:extLst>
          </p:cNvPr>
          <p:cNvSpPr/>
          <p:nvPr/>
        </p:nvSpPr>
        <p:spPr>
          <a:xfrm>
            <a:off x="5132209" y="1614740"/>
            <a:ext cx="576072" cy="566928"/>
          </a:xfrm>
          <a:prstGeom prst="ellipse">
            <a:avLst/>
          </a:prstGeom>
          <a:solidFill>
            <a:srgbClr val="D19CFF"/>
          </a:solidFill>
          <a:ln>
            <a:solidFill>
              <a:srgbClr val="D19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81D585F-774D-444D-82FC-008A2277801A}"/>
              </a:ext>
            </a:extLst>
          </p:cNvPr>
          <p:cNvSpPr/>
          <p:nvPr/>
        </p:nvSpPr>
        <p:spPr>
          <a:xfrm>
            <a:off x="7032192" y="1002354"/>
            <a:ext cx="576072" cy="566928"/>
          </a:xfrm>
          <a:prstGeom prst="ellipse">
            <a:avLst/>
          </a:prstGeom>
          <a:solidFill>
            <a:srgbClr val="A6FDE5"/>
          </a:solidFill>
          <a:ln>
            <a:solidFill>
              <a:srgbClr val="A6FD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A66DECB-3D89-3944-949C-CDDC7A1FDBBA}"/>
              </a:ext>
            </a:extLst>
          </p:cNvPr>
          <p:cNvSpPr/>
          <p:nvPr/>
        </p:nvSpPr>
        <p:spPr>
          <a:xfrm>
            <a:off x="7041718" y="1614740"/>
            <a:ext cx="576072" cy="566928"/>
          </a:xfrm>
          <a:prstGeom prst="ellipse">
            <a:avLst/>
          </a:prstGeom>
          <a:solidFill>
            <a:srgbClr val="A6FDE5"/>
          </a:solidFill>
          <a:ln>
            <a:solidFill>
              <a:srgbClr val="A6FD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7D08158-EC90-8A44-8E09-56B64EF199E6}"/>
              </a:ext>
            </a:extLst>
          </p:cNvPr>
          <p:cNvSpPr/>
          <p:nvPr/>
        </p:nvSpPr>
        <p:spPr>
          <a:xfrm>
            <a:off x="7046146" y="2229413"/>
            <a:ext cx="576072" cy="566928"/>
          </a:xfrm>
          <a:prstGeom prst="ellipse">
            <a:avLst/>
          </a:prstGeom>
          <a:solidFill>
            <a:srgbClr val="A6FDE5"/>
          </a:solidFill>
          <a:ln>
            <a:solidFill>
              <a:srgbClr val="A6FD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F648A3-EB62-C148-96DF-5F28F27F3F59}"/>
              </a:ext>
            </a:extLst>
          </p:cNvPr>
          <p:cNvSpPr/>
          <p:nvPr/>
        </p:nvSpPr>
        <p:spPr>
          <a:xfrm>
            <a:off x="7041718" y="2849393"/>
            <a:ext cx="576072" cy="566928"/>
          </a:xfrm>
          <a:prstGeom prst="ellipse">
            <a:avLst/>
          </a:prstGeom>
          <a:solidFill>
            <a:srgbClr val="A6FDE5"/>
          </a:solidFill>
          <a:ln>
            <a:solidFill>
              <a:srgbClr val="A6FD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7AA7F59-DCC5-434E-8373-5AB35FDD84AC}"/>
              </a:ext>
            </a:extLst>
          </p:cNvPr>
          <p:cNvSpPr/>
          <p:nvPr/>
        </p:nvSpPr>
        <p:spPr>
          <a:xfrm>
            <a:off x="7765616" y="4284954"/>
            <a:ext cx="91440" cy="91440"/>
          </a:xfrm>
          <a:prstGeom prst="ellipse">
            <a:avLst/>
          </a:prstGeom>
          <a:solidFill>
            <a:srgbClr val="A6FDE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9C5FC32-9C28-7041-B1F4-6FC3B5567EDD}"/>
              </a:ext>
            </a:extLst>
          </p:cNvPr>
          <p:cNvSpPr/>
          <p:nvPr/>
        </p:nvSpPr>
        <p:spPr>
          <a:xfrm>
            <a:off x="7670019" y="996708"/>
            <a:ext cx="576072" cy="566928"/>
          </a:xfrm>
          <a:prstGeom prst="ellipse">
            <a:avLst/>
          </a:prstGeom>
          <a:solidFill>
            <a:srgbClr val="7FD0BE"/>
          </a:solidFill>
          <a:ln>
            <a:solidFill>
              <a:srgbClr val="7FD0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256548-CCF2-164B-A3D7-3112089296B5}"/>
              </a:ext>
            </a:extLst>
          </p:cNvPr>
          <p:cNvSpPr/>
          <p:nvPr/>
        </p:nvSpPr>
        <p:spPr>
          <a:xfrm>
            <a:off x="8307846" y="992026"/>
            <a:ext cx="576072" cy="566928"/>
          </a:xfrm>
          <a:prstGeom prst="ellipse">
            <a:avLst/>
          </a:prstGeom>
          <a:solidFill>
            <a:srgbClr val="528178"/>
          </a:solidFill>
          <a:ln>
            <a:solidFill>
              <a:srgbClr val="5281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07543DA-1E73-2F44-B8B4-C6B9E0245648}"/>
              </a:ext>
            </a:extLst>
          </p:cNvPr>
          <p:cNvSpPr/>
          <p:nvPr/>
        </p:nvSpPr>
        <p:spPr>
          <a:xfrm>
            <a:off x="7683627" y="1612993"/>
            <a:ext cx="576072" cy="566928"/>
          </a:xfrm>
          <a:prstGeom prst="ellipse">
            <a:avLst/>
          </a:prstGeom>
          <a:solidFill>
            <a:srgbClr val="7FD0BE"/>
          </a:solidFill>
          <a:ln>
            <a:solidFill>
              <a:srgbClr val="7FD0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81873CF-D474-0842-BAAC-43B689D25E0D}"/>
              </a:ext>
            </a:extLst>
          </p:cNvPr>
          <p:cNvSpPr/>
          <p:nvPr/>
        </p:nvSpPr>
        <p:spPr>
          <a:xfrm>
            <a:off x="7771259" y="4493799"/>
            <a:ext cx="91440" cy="91440"/>
          </a:xfrm>
          <a:prstGeom prst="ellipse">
            <a:avLst/>
          </a:prstGeom>
          <a:solidFill>
            <a:srgbClr val="7FD0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9211360-B5DE-5949-82F4-357A1542FB28}"/>
              </a:ext>
            </a:extLst>
          </p:cNvPr>
          <p:cNvSpPr/>
          <p:nvPr/>
        </p:nvSpPr>
        <p:spPr>
          <a:xfrm>
            <a:off x="7689270" y="2228239"/>
            <a:ext cx="576072" cy="566928"/>
          </a:xfrm>
          <a:prstGeom prst="ellipse">
            <a:avLst/>
          </a:prstGeom>
          <a:solidFill>
            <a:srgbClr val="7FD0BE"/>
          </a:solidFill>
          <a:ln>
            <a:solidFill>
              <a:srgbClr val="7FD0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4D60068-E349-9A4D-9A9C-442CB2BF0CA8}"/>
              </a:ext>
            </a:extLst>
          </p:cNvPr>
          <p:cNvSpPr/>
          <p:nvPr/>
        </p:nvSpPr>
        <p:spPr>
          <a:xfrm>
            <a:off x="7689270" y="2849376"/>
            <a:ext cx="576072" cy="566928"/>
          </a:xfrm>
          <a:prstGeom prst="ellipse">
            <a:avLst/>
          </a:prstGeom>
          <a:solidFill>
            <a:srgbClr val="7FD0BE"/>
          </a:solidFill>
          <a:ln>
            <a:solidFill>
              <a:srgbClr val="7FD0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23B7936-E6D2-EB43-B93E-4F79A0F231D5}"/>
              </a:ext>
            </a:extLst>
          </p:cNvPr>
          <p:cNvSpPr/>
          <p:nvPr/>
        </p:nvSpPr>
        <p:spPr>
          <a:xfrm>
            <a:off x="8317427" y="1614740"/>
            <a:ext cx="576072" cy="566928"/>
          </a:xfrm>
          <a:prstGeom prst="ellipse">
            <a:avLst/>
          </a:prstGeom>
          <a:solidFill>
            <a:srgbClr val="528178"/>
          </a:solidFill>
          <a:ln>
            <a:solidFill>
              <a:srgbClr val="5281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AE75A9A-3710-CB45-8A5E-849799C2E7F3}"/>
              </a:ext>
            </a:extLst>
          </p:cNvPr>
          <p:cNvSpPr/>
          <p:nvPr/>
        </p:nvSpPr>
        <p:spPr>
          <a:xfrm>
            <a:off x="8317427" y="2229413"/>
            <a:ext cx="586143" cy="566928"/>
          </a:xfrm>
          <a:prstGeom prst="ellipse">
            <a:avLst/>
          </a:prstGeom>
          <a:solidFill>
            <a:srgbClr val="528178"/>
          </a:solidFill>
          <a:ln>
            <a:solidFill>
              <a:srgbClr val="5281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0401174-ECCB-214D-8A66-630A434DE255}"/>
              </a:ext>
            </a:extLst>
          </p:cNvPr>
          <p:cNvSpPr/>
          <p:nvPr/>
        </p:nvSpPr>
        <p:spPr>
          <a:xfrm>
            <a:off x="8317427" y="2849376"/>
            <a:ext cx="586143" cy="566928"/>
          </a:xfrm>
          <a:prstGeom prst="ellipse">
            <a:avLst/>
          </a:prstGeom>
          <a:solidFill>
            <a:srgbClr val="528178"/>
          </a:solidFill>
          <a:ln>
            <a:solidFill>
              <a:srgbClr val="5281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46A7F8F-C7C7-EC4F-9ABF-E796168BF66F}"/>
              </a:ext>
            </a:extLst>
          </p:cNvPr>
          <p:cNvSpPr/>
          <p:nvPr/>
        </p:nvSpPr>
        <p:spPr>
          <a:xfrm>
            <a:off x="7765613" y="4691355"/>
            <a:ext cx="91440" cy="91440"/>
          </a:xfrm>
          <a:prstGeom prst="ellipse">
            <a:avLst/>
          </a:prstGeom>
          <a:solidFill>
            <a:srgbClr val="52817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/>
      <p:bldP spid="32" grpId="0" animBg="1"/>
      <p:bldP spid="34" grpId="0" animBg="1"/>
      <p:bldP spid="36" grpId="0" animBg="1"/>
      <p:bldP spid="35" grpId="0" animBg="1"/>
      <p:bldP spid="37" grpId="0" animBg="1"/>
      <p:bldP spid="33" grpId="0"/>
      <p:bldP spid="40" grpId="0"/>
      <p:bldP spid="39" grpId="0"/>
      <p:bldP spid="41" grpId="0"/>
      <p:bldP spid="43" grpId="0"/>
      <p:bldP spid="43" grpId="1"/>
      <p:bldP spid="44" grpId="0" animBg="1"/>
      <p:bldP spid="45" grpId="0" animBg="1"/>
      <p:bldP spid="48" grpId="0"/>
      <p:bldP spid="49" grpId="0"/>
      <p:bldP spid="50" grpId="0"/>
      <p:bldP spid="51" grpId="0"/>
      <p:bldP spid="52" grpId="0"/>
      <p:bldP spid="56" grpId="0" animBg="1"/>
      <p:bldP spid="60" grpId="0" animBg="1"/>
      <p:bldP spid="62" grpId="0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25C40A6-BF70-2549-B346-DDA56F3CA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49016"/>
              </p:ext>
            </p:extLst>
          </p:nvPr>
        </p:nvGraphicFramePr>
        <p:xfrm>
          <a:off x="383822" y="86949"/>
          <a:ext cx="8376356" cy="466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289087A3-F577-4D4E-95D6-410321728396}"/>
              </a:ext>
            </a:extLst>
          </p:cNvPr>
          <p:cNvSpPr txBox="1"/>
          <p:nvPr/>
        </p:nvSpPr>
        <p:spPr>
          <a:xfrm>
            <a:off x="3237395" y="1400377"/>
            <a:ext cx="300082" cy="368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90400513"/>
      </p:ext>
    </p:extLst>
  </p:cSld>
  <p:clrMapOvr>
    <a:masterClrMapping/>
  </p:clrMapOvr>
</p:sld>
</file>

<file path=ppt/theme/theme1.xml><?xml version="1.0" encoding="utf-8"?>
<a:theme xmlns:a="http://schemas.openxmlformats.org/drawingml/2006/main" name="LC Basic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versity of Lynchburg PPT" id="{903990B2-50F1-1249-AA91-DCEC15544467}" vid="{020B2045-B48B-F040-AFDC-2A3AF04B2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</TotalTime>
  <Words>416</Words>
  <Application>Microsoft Macintosh PowerPoint</Application>
  <PresentationFormat>On-screen Show (16:9)</PresentationFormat>
  <Paragraphs>133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Fira Sans</vt:lpstr>
      <vt:lpstr>LC Basic template</vt:lpstr>
      <vt:lpstr>Office Theme</vt:lpstr>
      <vt:lpstr>PowerPoint Presentation</vt:lpstr>
      <vt:lpstr>What is Echinacea purpurea?</vt:lpstr>
      <vt:lpstr>The Chemical Complexity of E. purpurea</vt:lpstr>
      <vt:lpstr>What is a Macrophage?</vt:lpstr>
      <vt:lpstr>The Inflammatory Response</vt:lpstr>
      <vt:lpstr>PowerPoint Presentation</vt:lpstr>
      <vt:lpstr>PowerPoint Presentation</vt:lpstr>
      <vt:lpstr>PowerPoint Presentation</vt:lpstr>
      <vt:lpstr>PowerPoint Presentation</vt:lpstr>
      <vt:lpstr>What does the data suggest? </vt:lpstr>
      <vt:lpstr>What’s next?</vt:lpstr>
      <vt:lpstr>Acknowledgements</vt:lpstr>
    </vt:vector>
  </TitlesOfParts>
  <Company>Lynchburg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Nicole</dc:creator>
  <cp:lastModifiedBy>Trey Nguyen</cp:lastModifiedBy>
  <cp:revision>39</cp:revision>
  <dcterms:created xsi:type="dcterms:W3CDTF">2018-10-24T19:13:06Z</dcterms:created>
  <dcterms:modified xsi:type="dcterms:W3CDTF">2022-04-05T02:48:05Z</dcterms:modified>
</cp:coreProperties>
</file>