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0"/>
  </p:notesMasterIdLst>
  <p:sldIdLst>
    <p:sldId id="256" r:id="rId2"/>
    <p:sldId id="257" r:id="rId3"/>
    <p:sldId id="258" r:id="rId4"/>
    <p:sldId id="259" r:id="rId5"/>
    <p:sldId id="281" r:id="rId6"/>
    <p:sldId id="282" r:id="rId7"/>
    <p:sldId id="275" r:id="rId8"/>
    <p:sldId id="286" r:id="rId9"/>
    <p:sldId id="287" r:id="rId10"/>
    <p:sldId id="288" r:id="rId11"/>
    <p:sldId id="277" r:id="rId12"/>
    <p:sldId id="267" r:id="rId13"/>
    <p:sldId id="270" r:id="rId14"/>
    <p:sldId id="272" r:id="rId15"/>
    <p:sldId id="283" r:id="rId16"/>
    <p:sldId id="271" r:id="rId17"/>
    <p:sldId id="284" r:id="rId18"/>
    <p:sldId id="28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5DCEA6-201B-9B86-565F-C5A6811E646B}" name="Lauren Moseley" initials="LM" userId="b7b8c462306215c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5693"/>
    <a:srgbClr val="595959"/>
    <a:srgbClr val="F3F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665"/>
  </p:normalViewPr>
  <p:slideViewPr>
    <p:cSldViewPr snapToObjects="1">
      <p:cViewPr varScale="1">
        <p:scale>
          <a:sx n="65" d="100"/>
          <a:sy n="65" d="100"/>
        </p:scale>
        <p:origin x="156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hyperlink" Target="https://doi.org/10.1163/23526963-04302001" TargetMode="External"/><Relationship Id="rId1" Type="http://schemas.openxmlformats.org/officeDocument/2006/relationships/hyperlink" Target="https://doi.org/10.1017/S0261127911000040"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2" Type="http://schemas.openxmlformats.org/officeDocument/2006/relationships/hyperlink" Target="https://doi.org/10.1017/S0261127911000040" TargetMode="External"/><Relationship Id="rId1" Type="http://schemas.openxmlformats.org/officeDocument/2006/relationships/hyperlink" Target="https://doi.org/10.1163/23526963-04302001"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C7204-1B46-4BB6-921F-1CECA45591A8}"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F798583C-B554-4379-B418-81D3AAA6B486}">
      <dgm:prSet/>
      <dgm:spPr/>
      <dgm:t>
        <a:bodyPr/>
        <a:lstStyle/>
        <a:p>
          <a:r>
            <a:rPr lang="en-US" dirty="0"/>
            <a:t>Examine</a:t>
          </a:r>
        </a:p>
      </dgm:t>
    </dgm:pt>
    <dgm:pt modelId="{3F98DA0B-DD8F-480B-BA6F-B227371F3FAD}" type="parTrans" cxnId="{6056DAD0-13AA-488D-A99A-4A4D76503DA5}">
      <dgm:prSet/>
      <dgm:spPr/>
      <dgm:t>
        <a:bodyPr/>
        <a:lstStyle/>
        <a:p>
          <a:endParaRPr lang="en-US"/>
        </a:p>
      </dgm:t>
    </dgm:pt>
    <dgm:pt modelId="{0667FF3F-D190-4AFA-9C96-5EDAB590D6E3}" type="sibTrans" cxnId="{6056DAD0-13AA-488D-A99A-4A4D76503DA5}">
      <dgm:prSet/>
      <dgm:spPr/>
      <dgm:t>
        <a:bodyPr/>
        <a:lstStyle/>
        <a:p>
          <a:endParaRPr lang="en-US"/>
        </a:p>
      </dgm:t>
    </dgm:pt>
    <dgm:pt modelId="{F31B6105-D224-4FEE-ACDB-19E9C9853D69}">
      <dgm:prSet/>
      <dgm:spPr/>
      <dgm:t>
        <a:bodyPr/>
        <a:lstStyle/>
        <a:p>
          <a:r>
            <a:rPr lang="en-US" dirty="0"/>
            <a:t>Examine contrafactum and </a:t>
          </a:r>
          <a:r>
            <a:rPr lang="en-US" i="1" dirty="0" err="1"/>
            <a:t>L’homme</a:t>
          </a:r>
          <a:r>
            <a:rPr lang="en-US" i="1" dirty="0"/>
            <a:t> </a:t>
          </a:r>
          <a:r>
            <a:rPr lang="en-US" i="1" dirty="0" err="1"/>
            <a:t>Armé</a:t>
          </a:r>
          <a:r>
            <a:rPr lang="en-US" i="1" dirty="0"/>
            <a:t> </a:t>
          </a:r>
          <a:r>
            <a:rPr lang="en-US" dirty="0"/>
            <a:t>in medieval and renaissance music;</a:t>
          </a:r>
        </a:p>
      </dgm:t>
    </dgm:pt>
    <dgm:pt modelId="{40EE2652-AC21-4A13-918F-67E20FB6BED0}" type="parTrans" cxnId="{556F30D0-FDBA-4FB2-8C9E-283DBFB34444}">
      <dgm:prSet/>
      <dgm:spPr/>
      <dgm:t>
        <a:bodyPr/>
        <a:lstStyle/>
        <a:p>
          <a:endParaRPr lang="en-US"/>
        </a:p>
      </dgm:t>
    </dgm:pt>
    <dgm:pt modelId="{B87E4B7D-BEC1-4152-83F7-526020546E21}" type="sibTrans" cxnId="{556F30D0-FDBA-4FB2-8C9E-283DBFB34444}">
      <dgm:prSet/>
      <dgm:spPr/>
      <dgm:t>
        <a:bodyPr/>
        <a:lstStyle/>
        <a:p>
          <a:endParaRPr lang="en-US"/>
        </a:p>
      </dgm:t>
    </dgm:pt>
    <dgm:pt modelId="{6341A6DD-F6EE-4B1D-80C8-354A262F7045}">
      <dgm:prSet/>
      <dgm:spPr/>
      <dgm:t>
        <a:bodyPr/>
        <a:lstStyle/>
        <a:p>
          <a:r>
            <a:rPr lang="en-US"/>
            <a:t>Explore</a:t>
          </a:r>
        </a:p>
      </dgm:t>
    </dgm:pt>
    <dgm:pt modelId="{6507AECF-FA2E-4617-AE64-7CBDB540AE59}" type="parTrans" cxnId="{9F3FCB2D-DB6E-4508-AB7A-6A8A5B2279CF}">
      <dgm:prSet/>
      <dgm:spPr/>
      <dgm:t>
        <a:bodyPr/>
        <a:lstStyle/>
        <a:p>
          <a:endParaRPr lang="en-US"/>
        </a:p>
      </dgm:t>
    </dgm:pt>
    <dgm:pt modelId="{DA7D3912-9416-46ED-96B7-EFD76E1D3767}" type="sibTrans" cxnId="{9F3FCB2D-DB6E-4508-AB7A-6A8A5B2279CF}">
      <dgm:prSet/>
      <dgm:spPr/>
      <dgm:t>
        <a:bodyPr/>
        <a:lstStyle/>
        <a:p>
          <a:endParaRPr lang="en-US"/>
        </a:p>
      </dgm:t>
    </dgm:pt>
    <dgm:pt modelId="{39F5CF8F-7C49-42C5-A7EE-D4E09B935CE2}">
      <dgm:prSet/>
      <dgm:spPr/>
      <dgm:t>
        <a:bodyPr/>
        <a:lstStyle/>
        <a:p>
          <a:r>
            <a:rPr lang="en-US"/>
            <a:t>Explore the use of contrafactum today; and</a:t>
          </a:r>
        </a:p>
      </dgm:t>
    </dgm:pt>
    <dgm:pt modelId="{325357A7-D2B2-48F7-BFD4-2CB45991E216}" type="parTrans" cxnId="{2D9A90DD-29B2-4999-9DA3-B4FBA6D722E3}">
      <dgm:prSet/>
      <dgm:spPr/>
      <dgm:t>
        <a:bodyPr/>
        <a:lstStyle/>
        <a:p>
          <a:endParaRPr lang="en-US"/>
        </a:p>
      </dgm:t>
    </dgm:pt>
    <dgm:pt modelId="{D0C38241-2611-4D2C-9796-C9231763B923}" type="sibTrans" cxnId="{2D9A90DD-29B2-4999-9DA3-B4FBA6D722E3}">
      <dgm:prSet/>
      <dgm:spPr/>
      <dgm:t>
        <a:bodyPr/>
        <a:lstStyle/>
        <a:p>
          <a:endParaRPr lang="en-US"/>
        </a:p>
      </dgm:t>
    </dgm:pt>
    <dgm:pt modelId="{7E5E8EED-7F08-4D53-8857-DFCDBD699665}">
      <dgm:prSet/>
      <dgm:spPr/>
      <dgm:t>
        <a:bodyPr/>
        <a:lstStyle/>
        <a:p>
          <a:r>
            <a:rPr lang="en-US"/>
            <a:t>Arrange</a:t>
          </a:r>
        </a:p>
      </dgm:t>
    </dgm:pt>
    <dgm:pt modelId="{81179C7B-AC2D-47B9-8656-A8337158B5B7}" type="parTrans" cxnId="{58A83ACA-759F-4814-91AD-AF9F4DCFA31E}">
      <dgm:prSet/>
      <dgm:spPr/>
      <dgm:t>
        <a:bodyPr/>
        <a:lstStyle/>
        <a:p>
          <a:endParaRPr lang="en-US"/>
        </a:p>
      </dgm:t>
    </dgm:pt>
    <dgm:pt modelId="{E6E6A2EB-EB45-4361-9D41-0BDFFF352331}" type="sibTrans" cxnId="{58A83ACA-759F-4814-91AD-AF9F4DCFA31E}">
      <dgm:prSet/>
      <dgm:spPr/>
      <dgm:t>
        <a:bodyPr/>
        <a:lstStyle/>
        <a:p>
          <a:endParaRPr lang="en-US"/>
        </a:p>
      </dgm:t>
    </dgm:pt>
    <dgm:pt modelId="{2191B316-C825-4E89-89C3-4C93C94C35A1}">
      <dgm:prSet/>
      <dgm:spPr/>
      <dgm:t>
        <a:bodyPr/>
        <a:lstStyle/>
        <a:p>
          <a:r>
            <a:rPr lang="en-US" dirty="0"/>
            <a:t>Arrange a piece of music that combines a sacred and modern secular song.</a:t>
          </a:r>
        </a:p>
      </dgm:t>
    </dgm:pt>
    <dgm:pt modelId="{0E4A951F-9DF9-46A1-B3CF-5F033FEEC85C}" type="parTrans" cxnId="{011BD22A-EDE4-4295-8D0A-C1FFD364B8F8}">
      <dgm:prSet/>
      <dgm:spPr/>
      <dgm:t>
        <a:bodyPr/>
        <a:lstStyle/>
        <a:p>
          <a:endParaRPr lang="en-US"/>
        </a:p>
      </dgm:t>
    </dgm:pt>
    <dgm:pt modelId="{640CEE0D-84AF-4BAB-AFD0-73DA2D5DEF0E}" type="sibTrans" cxnId="{011BD22A-EDE4-4295-8D0A-C1FFD364B8F8}">
      <dgm:prSet/>
      <dgm:spPr/>
      <dgm:t>
        <a:bodyPr/>
        <a:lstStyle/>
        <a:p>
          <a:endParaRPr lang="en-US"/>
        </a:p>
      </dgm:t>
    </dgm:pt>
    <dgm:pt modelId="{3EFB8396-3E3B-46A1-B9FF-EDA7BFB9466D}" type="pres">
      <dgm:prSet presAssocID="{FFEC7204-1B46-4BB6-921F-1CECA45591A8}" presName="Name0" presStyleCnt="0">
        <dgm:presLayoutVars>
          <dgm:dir/>
          <dgm:animLvl val="lvl"/>
          <dgm:resizeHandles val="exact"/>
        </dgm:presLayoutVars>
      </dgm:prSet>
      <dgm:spPr/>
    </dgm:pt>
    <dgm:pt modelId="{48681748-D23F-453B-B921-0482F9A68412}" type="pres">
      <dgm:prSet presAssocID="{F798583C-B554-4379-B418-81D3AAA6B486}" presName="linNode" presStyleCnt="0"/>
      <dgm:spPr/>
    </dgm:pt>
    <dgm:pt modelId="{94C5F4BD-9049-4883-B0F2-0772413B66E4}" type="pres">
      <dgm:prSet presAssocID="{F798583C-B554-4379-B418-81D3AAA6B486}" presName="parentText" presStyleLbl="solidFgAcc1" presStyleIdx="0" presStyleCnt="3">
        <dgm:presLayoutVars>
          <dgm:chMax val="1"/>
          <dgm:bulletEnabled/>
        </dgm:presLayoutVars>
      </dgm:prSet>
      <dgm:spPr/>
    </dgm:pt>
    <dgm:pt modelId="{14094B63-8B2A-4C95-AB8D-35620363F8AE}" type="pres">
      <dgm:prSet presAssocID="{F798583C-B554-4379-B418-81D3AAA6B486}" presName="descendantText" presStyleLbl="alignNode1" presStyleIdx="0" presStyleCnt="3">
        <dgm:presLayoutVars>
          <dgm:bulletEnabled/>
        </dgm:presLayoutVars>
      </dgm:prSet>
      <dgm:spPr/>
    </dgm:pt>
    <dgm:pt modelId="{B361EDFF-E8DD-4AB7-BDAB-9B05D93695A5}" type="pres">
      <dgm:prSet presAssocID="{0667FF3F-D190-4AFA-9C96-5EDAB590D6E3}" presName="sp" presStyleCnt="0"/>
      <dgm:spPr/>
    </dgm:pt>
    <dgm:pt modelId="{5E7B4C4C-16D9-457A-9020-ED724C0C58B7}" type="pres">
      <dgm:prSet presAssocID="{6341A6DD-F6EE-4B1D-80C8-354A262F7045}" presName="linNode" presStyleCnt="0"/>
      <dgm:spPr/>
    </dgm:pt>
    <dgm:pt modelId="{CC15A337-2E67-4142-9586-6470390AD9FA}" type="pres">
      <dgm:prSet presAssocID="{6341A6DD-F6EE-4B1D-80C8-354A262F7045}" presName="parentText" presStyleLbl="solidFgAcc1" presStyleIdx="1" presStyleCnt="3">
        <dgm:presLayoutVars>
          <dgm:chMax val="1"/>
          <dgm:bulletEnabled/>
        </dgm:presLayoutVars>
      </dgm:prSet>
      <dgm:spPr/>
    </dgm:pt>
    <dgm:pt modelId="{45EC9A69-2E68-4EBE-A20E-B8B20DE63C96}" type="pres">
      <dgm:prSet presAssocID="{6341A6DD-F6EE-4B1D-80C8-354A262F7045}" presName="descendantText" presStyleLbl="alignNode1" presStyleIdx="1" presStyleCnt="3">
        <dgm:presLayoutVars>
          <dgm:bulletEnabled/>
        </dgm:presLayoutVars>
      </dgm:prSet>
      <dgm:spPr/>
    </dgm:pt>
    <dgm:pt modelId="{DDDC0506-93B0-4201-AF60-598E23B7C1FF}" type="pres">
      <dgm:prSet presAssocID="{DA7D3912-9416-46ED-96B7-EFD76E1D3767}" presName="sp" presStyleCnt="0"/>
      <dgm:spPr/>
    </dgm:pt>
    <dgm:pt modelId="{2C6AD4EE-D9D7-40D6-998A-1FE1E42E0165}" type="pres">
      <dgm:prSet presAssocID="{7E5E8EED-7F08-4D53-8857-DFCDBD699665}" presName="linNode" presStyleCnt="0"/>
      <dgm:spPr/>
    </dgm:pt>
    <dgm:pt modelId="{7D513A36-C263-47F4-A39E-D31446E89AAA}" type="pres">
      <dgm:prSet presAssocID="{7E5E8EED-7F08-4D53-8857-DFCDBD699665}" presName="parentText" presStyleLbl="solidFgAcc1" presStyleIdx="2" presStyleCnt="3">
        <dgm:presLayoutVars>
          <dgm:chMax val="1"/>
          <dgm:bulletEnabled/>
        </dgm:presLayoutVars>
      </dgm:prSet>
      <dgm:spPr/>
    </dgm:pt>
    <dgm:pt modelId="{3C6C7CB1-2B1E-4AC7-B3AA-2E7599BA8183}" type="pres">
      <dgm:prSet presAssocID="{7E5E8EED-7F08-4D53-8857-DFCDBD699665}" presName="descendantText" presStyleLbl="alignNode1" presStyleIdx="2" presStyleCnt="3">
        <dgm:presLayoutVars>
          <dgm:bulletEnabled/>
        </dgm:presLayoutVars>
      </dgm:prSet>
      <dgm:spPr/>
    </dgm:pt>
  </dgm:ptLst>
  <dgm:cxnLst>
    <dgm:cxn modelId="{08527403-DD7E-45F9-B74F-44D820BD46FE}" type="presOf" srcId="{39F5CF8F-7C49-42C5-A7EE-D4E09B935CE2}" destId="{45EC9A69-2E68-4EBE-A20E-B8B20DE63C96}" srcOrd="0" destOrd="0" presId="urn:microsoft.com/office/officeart/2016/7/layout/VerticalHollowActionList"/>
    <dgm:cxn modelId="{6B968315-2DEE-4CFB-809E-4A0587734A95}" type="presOf" srcId="{6341A6DD-F6EE-4B1D-80C8-354A262F7045}" destId="{CC15A337-2E67-4142-9586-6470390AD9FA}" srcOrd="0" destOrd="0" presId="urn:microsoft.com/office/officeart/2016/7/layout/VerticalHollowActionList"/>
    <dgm:cxn modelId="{011BD22A-EDE4-4295-8D0A-C1FFD364B8F8}" srcId="{7E5E8EED-7F08-4D53-8857-DFCDBD699665}" destId="{2191B316-C825-4E89-89C3-4C93C94C35A1}" srcOrd="0" destOrd="0" parTransId="{0E4A951F-9DF9-46A1-B3CF-5F033FEEC85C}" sibTransId="{640CEE0D-84AF-4BAB-AFD0-73DA2D5DEF0E}"/>
    <dgm:cxn modelId="{9F3FCB2D-DB6E-4508-AB7A-6A8A5B2279CF}" srcId="{FFEC7204-1B46-4BB6-921F-1CECA45591A8}" destId="{6341A6DD-F6EE-4B1D-80C8-354A262F7045}" srcOrd="1" destOrd="0" parTransId="{6507AECF-FA2E-4617-AE64-7CBDB540AE59}" sibTransId="{DA7D3912-9416-46ED-96B7-EFD76E1D3767}"/>
    <dgm:cxn modelId="{3CB4363C-AB49-4FD7-9798-A73D172724D2}" type="presOf" srcId="{F31B6105-D224-4FEE-ACDB-19E9C9853D69}" destId="{14094B63-8B2A-4C95-AB8D-35620363F8AE}" srcOrd="0" destOrd="0" presId="urn:microsoft.com/office/officeart/2016/7/layout/VerticalHollowActionList"/>
    <dgm:cxn modelId="{4FE0CE6F-8FD4-4158-93FA-BF7B16D049A5}" type="presOf" srcId="{2191B316-C825-4E89-89C3-4C93C94C35A1}" destId="{3C6C7CB1-2B1E-4AC7-B3AA-2E7599BA8183}" srcOrd="0" destOrd="0" presId="urn:microsoft.com/office/officeart/2016/7/layout/VerticalHollowActionList"/>
    <dgm:cxn modelId="{472DEB8B-4BF8-4339-BA36-674133F2DE91}" type="presOf" srcId="{F798583C-B554-4379-B418-81D3AAA6B486}" destId="{94C5F4BD-9049-4883-B0F2-0772413B66E4}" srcOrd="0" destOrd="0" presId="urn:microsoft.com/office/officeart/2016/7/layout/VerticalHollowActionList"/>
    <dgm:cxn modelId="{E93DDCC3-448E-4AE5-9D1D-62E92C1338DE}" type="presOf" srcId="{7E5E8EED-7F08-4D53-8857-DFCDBD699665}" destId="{7D513A36-C263-47F4-A39E-D31446E89AAA}" srcOrd="0" destOrd="0" presId="urn:microsoft.com/office/officeart/2016/7/layout/VerticalHollowActionList"/>
    <dgm:cxn modelId="{B1693ACA-0977-41E4-8783-4C6D524ED0BE}" type="presOf" srcId="{FFEC7204-1B46-4BB6-921F-1CECA45591A8}" destId="{3EFB8396-3E3B-46A1-B9FF-EDA7BFB9466D}" srcOrd="0" destOrd="0" presId="urn:microsoft.com/office/officeart/2016/7/layout/VerticalHollowActionList"/>
    <dgm:cxn modelId="{58A83ACA-759F-4814-91AD-AF9F4DCFA31E}" srcId="{FFEC7204-1B46-4BB6-921F-1CECA45591A8}" destId="{7E5E8EED-7F08-4D53-8857-DFCDBD699665}" srcOrd="2" destOrd="0" parTransId="{81179C7B-AC2D-47B9-8656-A8337158B5B7}" sibTransId="{E6E6A2EB-EB45-4361-9D41-0BDFFF352331}"/>
    <dgm:cxn modelId="{556F30D0-FDBA-4FB2-8C9E-283DBFB34444}" srcId="{F798583C-B554-4379-B418-81D3AAA6B486}" destId="{F31B6105-D224-4FEE-ACDB-19E9C9853D69}" srcOrd="0" destOrd="0" parTransId="{40EE2652-AC21-4A13-918F-67E20FB6BED0}" sibTransId="{B87E4B7D-BEC1-4152-83F7-526020546E21}"/>
    <dgm:cxn modelId="{6056DAD0-13AA-488D-A99A-4A4D76503DA5}" srcId="{FFEC7204-1B46-4BB6-921F-1CECA45591A8}" destId="{F798583C-B554-4379-B418-81D3AAA6B486}" srcOrd="0" destOrd="0" parTransId="{3F98DA0B-DD8F-480B-BA6F-B227371F3FAD}" sibTransId="{0667FF3F-D190-4AFA-9C96-5EDAB590D6E3}"/>
    <dgm:cxn modelId="{2D9A90DD-29B2-4999-9DA3-B4FBA6D722E3}" srcId="{6341A6DD-F6EE-4B1D-80C8-354A262F7045}" destId="{39F5CF8F-7C49-42C5-A7EE-D4E09B935CE2}" srcOrd="0" destOrd="0" parTransId="{325357A7-D2B2-48F7-BFD4-2CB45991E216}" sibTransId="{D0C38241-2611-4D2C-9796-C9231763B923}"/>
    <dgm:cxn modelId="{D896895C-1910-497F-9709-9C3D43E64A8D}" type="presParOf" srcId="{3EFB8396-3E3B-46A1-B9FF-EDA7BFB9466D}" destId="{48681748-D23F-453B-B921-0482F9A68412}" srcOrd="0" destOrd="0" presId="urn:microsoft.com/office/officeart/2016/7/layout/VerticalHollowActionList"/>
    <dgm:cxn modelId="{3BFE9AC9-6703-492A-B3C8-88E025CE5E17}" type="presParOf" srcId="{48681748-D23F-453B-B921-0482F9A68412}" destId="{94C5F4BD-9049-4883-B0F2-0772413B66E4}" srcOrd="0" destOrd="0" presId="urn:microsoft.com/office/officeart/2016/7/layout/VerticalHollowActionList"/>
    <dgm:cxn modelId="{787CCABB-9EC6-4D6C-9817-6173733784FC}" type="presParOf" srcId="{48681748-D23F-453B-B921-0482F9A68412}" destId="{14094B63-8B2A-4C95-AB8D-35620363F8AE}" srcOrd="1" destOrd="0" presId="urn:microsoft.com/office/officeart/2016/7/layout/VerticalHollowActionList"/>
    <dgm:cxn modelId="{EEB8251A-2530-4A70-87BA-738A80B41581}" type="presParOf" srcId="{3EFB8396-3E3B-46A1-B9FF-EDA7BFB9466D}" destId="{B361EDFF-E8DD-4AB7-BDAB-9B05D93695A5}" srcOrd="1" destOrd="0" presId="urn:microsoft.com/office/officeart/2016/7/layout/VerticalHollowActionList"/>
    <dgm:cxn modelId="{C6719A9C-1EAF-4B52-A9C7-294B2BCF7184}" type="presParOf" srcId="{3EFB8396-3E3B-46A1-B9FF-EDA7BFB9466D}" destId="{5E7B4C4C-16D9-457A-9020-ED724C0C58B7}" srcOrd="2" destOrd="0" presId="urn:microsoft.com/office/officeart/2016/7/layout/VerticalHollowActionList"/>
    <dgm:cxn modelId="{2260332A-0028-4982-B14C-4973E90FBD93}" type="presParOf" srcId="{5E7B4C4C-16D9-457A-9020-ED724C0C58B7}" destId="{CC15A337-2E67-4142-9586-6470390AD9FA}" srcOrd="0" destOrd="0" presId="urn:microsoft.com/office/officeart/2016/7/layout/VerticalHollowActionList"/>
    <dgm:cxn modelId="{8B51B5CB-2560-47FC-8B5F-27DA70B904A4}" type="presParOf" srcId="{5E7B4C4C-16D9-457A-9020-ED724C0C58B7}" destId="{45EC9A69-2E68-4EBE-A20E-B8B20DE63C96}" srcOrd="1" destOrd="0" presId="urn:microsoft.com/office/officeart/2016/7/layout/VerticalHollowActionList"/>
    <dgm:cxn modelId="{BD1C51CE-4E86-4C32-8C86-CC9A6610C34F}" type="presParOf" srcId="{3EFB8396-3E3B-46A1-B9FF-EDA7BFB9466D}" destId="{DDDC0506-93B0-4201-AF60-598E23B7C1FF}" srcOrd="3" destOrd="0" presId="urn:microsoft.com/office/officeart/2016/7/layout/VerticalHollowActionList"/>
    <dgm:cxn modelId="{B8C3D226-CFDF-4A78-8743-D2C8AE7E354E}" type="presParOf" srcId="{3EFB8396-3E3B-46A1-B9FF-EDA7BFB9466D}" destId="{2C6AD4EE-D9D7-40D6-998A-1FE1E42E0165}" srcOrd="4" destOrd="0" presId="urn:microsoft.com/office/officeart/2016/7/layout/VerticalHollowActionList"/>
    <dgm:cxn modelId="{511E8CA8-6BC1-4A0A-BCE6-35BC56240216}" type="presParOf" srcId="{2C6AD4EE-D9D7-40D6-998A-1FE1E42E0165}" destId="{7D513A36-C263-47F4-A39E-D31446E89AAA}" srcOrd="0" destOrd="0" presId="urn:microsoft.com/office/officeart/2016/7/layout/VerticalHollowActionList"/>
    <dgm:cxn modelId="{2313CE89-9E42-48ED-8A23-E5C2645466C3}" type="presParOf" srcId="{2C6AD4EE-D9D7-40D6-998A-1FE1E42E0165}" destId="{3C6C7CB1-2B1E-4AC7-B3AA-2E7599BA8183}"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36EFC7-7A71-4AF6-B8BA-32E22CF8987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9C66D3C-FF86-4A59-A0AC-7D81C59BC4B7}">
      <dgm:prSet custT="1"/>
      <dgm:spPr/>
      <dgm:t>
        <a:bodyPr/>
        <a:lstStyle/>
        <a:p>
          <a:r>
            <a:rPr lang="en-US" sz="2000" dirty="0"/>
            <a:t>Sargent J. (2011). Morales, Josquin and the “</a:t>
          </a:r>
          <a:r>
            <a:rPr lang="en-US" sz="2000" dirty="0" err="1"/>
            <a:t>l’homme</a:t>
          </a:r>
          <a:r>
            <a:rPr lang="en-US" sz="2000" dirty="0"/>
            <a:t> </a:t>
          </a:r>
          <a:r>
            <a:rPr lang="en-US" sz="2000" dirty="0" err="1"/>
            <a:t>arm</a:t>
          </a:r>
          <a:r>
            <a:rPr lang="en-US" sz="2000" i="0" dirty="0" err="1"/>
            <a:t>é</a:t>
          </a:r>
          <a:r>
            <a:rPr lang="en-US" sz="2000" i="0" dirty="0"/>
            <a:t>” </a:t>
          </a:r>
          <a:r>
            <a:rPr lang="en-US" sz="2000" dirty="0"/>
            <a:t>tradition. Early Music History, 30, 177. </a:t>
          </a:r>
          <a:r>
            <a:rPr lang="en-US" sz="2000" dirty="0">
              <a:hlinkClick xmlns:r="http://schemas.openxmlformats.org/officeDocument/2006/relationships" r:id="rId1"/>
            </a:rPr>
            <a:t>https://doi.org/10.1017/S0261127911000040</a:t>
          </a:r>
          <a:endParaRPr lang="en-US" sz="2000" dirty="0"/>
        </a:p>
        <a:p>
          <a:r>
            <a:rPr lang="en-US" sz="2000" dirty="0"/>
            <a:t>This source provided information on the </a:t>
          </a:r>
          <a:r>
            <a:rPr lang="en-US" sz="2000" i="1" dirty="0" err="1"/>
            <a:t>L’homme</a:t>
          </a:r>
          <a:r>
            <a:rPr lang="en-US" sz="2000" i="1" dirty="0"/>
            <a:t> </a:t>
          </a:r>
          <a:r>
            <a:rPr lang="en-US" sz="2000" i="1" dirty="0" err="1"/>
            <a:t>Arme</a:t>
          </a:r>
          <a:r>
            <a:rPr lang="en-US" sz="2000" i="1" dirty="0"/>
            <a:t> </a:t>
          </a:r>
          <a:r>
            <a:rPr lang="en-US" sz="2000" i="0" dirty="0"/>
            <a:t>Tradition, the history of </a:t>
          </a:r>
          <a:r>
            <a:rPr lang="en-US" sz="2000" i="1" dirty="0" err="1"/>
            <a:t>L’homme</a:t>
          </a:r>
          <a:r>
            <a:rPr lang="en-US" sz="2000" i="1" dirty="0"/>
            <a:t> </a:t>
          </a:r>
          <a:r>
            <a:rPr lang="en-US" sz="2000" i="1" dirty="0" err="1"/>
            <a:t>Armé</a:t>
          </a:r>
          <a:r>
            <a:rPr lang="en-US" sz="2000" i="0" dirty="0"/>
            <a:t>, and monumental composers and their works involving the chanson.</a:t>
          </a:r>
          <a:endParaRPr lang="en-US" sz="2400" dirty="0"/>
        </a:p>
      </dgm:t>
    </dgm:pt>
    <dgm:pt modelId="{D11C7500-F7D9-4642-A489-D853B2C4C936}" type="parTrans" cxnId="{817416A2-1CAA-4EB9-BAA1-D86BC4ED1887}">
      <dgm:prSet/>
      <dgm:spPr/>
      <dgm:t>
        <a:bodyPr/>
        <a:lstStyle/>
        <a:p>
          <a:endParaRPr lang="en-US"/>
        </a:p>
      </dgm:t>
    </dgm:pt>
    <dgm:pt modelId="{BC628B1D-D6C3-433C-9B93-F254FE479BB4}" type="sibTrans" cxnId="{817416A2-1CAA-4EB9-BAA1-D86BC4ED1887}">
      <dgm:prSet/>
      <dgm:spPr/>
      <dgm:t>
        <a:bodyPr/>
        <a:lstStyle/>
        <a:p>
          <a:endParaRPr lang="en-US"/>
        </a:p>
      </dgm:t>
    </dgm:pt>
    <dgm:pt modelId="{4DEBFBAA-3CC6-46B0-B802-18F4011FCE16}">
      <dgm:prSet custT="1"/>
      <dgm:spPr/>
      <dgm:t>
        <a:bodyPr/>
        <a:lstStyle/>
        <a:p>
          <a:r>
            <a:rPr lang="en-US" sz="2000" dirty="0"/>
            <a:t>Wright C. &amp; Simms B. (2010). </a:t>
          </a:r>
          <a:r>
            <a:rPr lang="en-US" sz="2000" i="1" dirty="0"/>
            <a:t>Music in western civilization.</a:t>
          </a:r>
          <a:r>
            <a:rPr lang="en-US" sz="2000" dirty="0"/>
            <a:t> Upper Saddle River: NJ: Schirmer Cengage Learning. </a:t>
          </a:r>
        </a:p>
        <a:p>
          <a:r>
            <a:rPr lang="en-US" sz="2000" dirty="0"/>
            <a:t>This source provided a wide range of information on most time periods of music which included the usage of </a:t>
          </a:r>
          <a:r>
            <a:rPr lang="en-US" sz="2000" i="1" dirty="0" err="1"/>
            <a:t>L’homme</a:t>
          </a:r>
          <a:r>
            <a:rPr lang="en-US" sz="2000" i="1" dirty="0"/>
            <a:t> </a:t>
          </a:r>
          <a:r>
            <a:rPr lang="en-US" sz="2000" i="1" dirty="0" err="1"/>
            <a:t>Armé</a:t>
          </a:r>
          <a:r>
            <a:rPr lang="en-US" sz="2000" i="0" dirty="0"/>
            <a:t>.</a:t>
          </a:r>
          <a:endParaRPr lang="en-US" sz="2400" dirty="0"/>
        </a:p>
      </dgm:t>
    </dgm:pt>
    <dgm:pt modelId="{3827054E-87BF-462B-8977-F99BD33D176E}" type="parTrans" cxnId="{52439397-E291-4106-811B-8E46F6A2C28F}">
      <dgm:prSet/>
      <dgm:spPr/>
      <dgm:t>
        <a:bodyPr/>
        <a:lstStyle/>
        <a:p>
          <a:endParaRPr lang="en-US"/>
        </a:p>
      </dgm:t>
    </dgm:pt>
    <dgm:pt modelId="{8978DFA7-720D-4072-9567-CFA9947F2C2D}" type="sibTrans" cxnId="{52439397-E291-4106-811B-8E46F6A2C28F}">
      <dgm:prSet/>
      <dgm:spPr/>
      <dgm:t>
        <a:bodyPr/>
        <a:lstStyle/>
        <a:p>
          <a:endParaRPr lang="en-US"/>
        </a:p>
      </dgm:t>
    </dgm:pt>
    <dgm:pt modelId="{30C37292-E896-4498-8794-71BF7306D9C8}">
      <dgm:prSet custT="1"/>
      <dgm:spPr/>
      <dgm:t>
        <a:bodyPr/>
        <a:lstStyle/>
        <a:p>
          <a:r>
            <a:rPr lang="en-US" sz="2000" dirty="0"/>
            <a:t>Moll, K. N. (2017). Streaming music into renaissance studies: The case of </a:t>
          </a:r>
          <a:r>
            <a:rPr lang="en-US" sz="2000" dirty="0" err="1"/>
            <a:t>l’homme</a:t>
          </a:r>
          <a:r>
            <a:rPr lang="en-US" sz="2000" dirty="0"/>
            <a:t> </a:t>
          </a:r>
          <a:r>
            <a:rPr lang="en-US" sz="2000" dirty="0" err="1"/>
            <a:t>arm</a:t>
          </a:r>
          <a:r>
            <a:rPr lang="en-US" sz="2000" i="0" dirty="0" err="1"/>
            <a:t>é</a:t>
          </a:r>
          <a:r>
            <a:rPr lang="en-US" sz="2000" dirty="0"/>
            <a:t>. </a:t>
          </a:r>
          <a:r>
            <a:rPr lang="en-US" sz="2000" i="1" dirty="0"/>
            <a:t>Exploration in Renaissance Culture, 43</a:t>
          </a:r>
          <a:r>
            <a:rPr lang="en-US" sz="2000" dirty="0"/>
            <a:t>, 109. </a:t>
          </a:r>
          <a:r>
            <a:rPr lang="en-US" sz="2000" dirty="0">
              <a:hlinkClick xmlns:r="http://schemas.openxmlformats.org/officeDocument/2006/relationships" r:id="rId2"/>
            </a:rPr>
            <a:t>https://doi.org/10.1163/23526963-04302001</a:t>
          </a:r>
          <a:endParaRPr lang="en-US" sz="2000" dirty="0"/>
        </a:p>
        <a:p>
          <a:r>
            <a:rPr lang="en-US" sz="2000" dirty="0"/>
            <a:t>This source provided a deeper dive into the political and historical implications of </a:t>
          </a:r>
          <a:r>
            <a:rPr lang="en-US" sz="2000" i="1" dirty="0" err="1"/>
            <a:t>L’homme</a:t>
          </a:r>
          <a:r>
            <a:rPr lang="en-US" sz="2000" i="1" dirty="0"/>
            <a:t> </a:t>
          </a:r>
          <a:r>
            <a:rPr lang="en-US" sz="2000" i="1" dirty="0" err="1"/>
            <a:t>Arme</a:t>
          </a:r>
          <a:r>
            <a:rPr lang="en-US" sz="2000" i="0" dirty="0"/>
            <a:t> along with details on the original chanson.</a:t>
          </a:r>
          <a:endParaRPr lang="en-US" sz="2400" dirty="0"/>
        </a:p>
      </dgm:t>
    </dgm:pt>
    <dgm:pt modelId="{1B69ADCC-1CEE-4A02-A760-336B2D82A92C}" type="parTrans" cxnId="{8CC9E4A5-2195-46D3-9A09-768C237245DF}">
      <dgm:prSet/>
      <dgm:spPr/>
      <dgm:t>
        <a:bodyPr/>
        <a:lstStyle/>
        <a:p>
          <a:endParaRPr lang="en-US"/>
        </a:p>
      </dgm:t>
    </dgm:pt>
    <dgm:pt modelId="{BEF0971E-02D4-4882-AC9E-97D8BD9A3EE8}" type="sibTrans" cxnId="{8CC9E4A5-2195-46D3-9A09-768C237245DF}">
      <dgm:prSet/>
      <dgm:spPr/>
      <dgm:t>
        <a:bodyPr/>
        <a:lstStyle/>
        <a:p>
          <a:endParaRPr lang="en-US"/>
        </a:p>
      </dgm:t>
    </dgm:pt>
    <dgm:pt modelId="{83A90076-71F9-4ED6-A42D-AA80DCEF35C5}" type="pres">
      <dgm:prSet presAssocID="{3036EFC7-7A71-4AF6-B8BA-32E22CF89876}" presName="vert0" presStyleCnt="0">
        <dgm:presLayoutVars>
          <dgm:dir/>
          <dgm:animOne val="branch"/>
          <dgm:animLvl val="lvl"/>
        </dgm:presLayoutVars>
      </dgm:prSet>
      <dgm:spPr/>
    </dgm:pt>
    <dgm:pt modelId="{90E1DA9B-08AF-4004-ADCF-2A69138762B2}" type="pres">
      <dgm:prSet presAssocID="{30C37292-E896-4498-8794-71BF7306D9C8}" presName="thickLine" presStyleLbl="alignNode1" presStyleIdx="0" presStyleCnt="3"/>
      <dgm:spPr/>
    </dgm:pt>
    <dgm:pt modelId="{25DFCDE5-EB34-47D0-967A-B4A39CA8857B}" type="pres">
      <dgm:prSet presAssocID="{30C37292-E896-4498-8794-71BF7306D9C8}" presName="horz1" presStyleCnt="0"/>
      <dgm:spPr/>
    </dgm:pt>
    <dgm:pt modelId="{A28844BA-0E26-44C8-83F3-1EC11AAA7CD0}" type="pres">
      <dgm:prSet presAssocID="{30C37292-E896-4498-8794-71BF7306D9C8}" presName="tx1" presStyleLbl="revTx" presStyleIdx="0" presStyleCnt="3" custLinFactNeighborY="-7019"/>
      <dgm:spPr/>
    </dgm:pt>
    <dgm:pt modelId="{9BE85773-1A21-4ECE-965F-A772293E405A}" type="pres">
      <dgm:prSet presAssocID="{30C37292-E896-4498-8794-71BF7306D9C8}" presName="vert1" presStyleCnt="0"/>
      <dgm:spPr/>
    </dgm:pt>
    <dgm:pt modelId="{72F727C5-D164-4FE8-808D-7D94C5B22A78}" type="pres">
      <dgm:prSet presAssocID="{F9C66D3C-FF86-4A59-A0AC-7D81C59BC4B7}" presName="thickLine" presStyleLbl="alignNode1" presStyleIdx="1" presStyleCnt="3"/>
      <dgm:spPr/>
    </dgm:pt>
    <dgm:pt modelId="{835A9613-819F-48AF-904E-7FEB54F34D3E}" type="pres">
      <dgm:prSet presAssocID="{F9C66D3C-FF86-4A59-A0AC-7D81C59BC4B7}" presName="horz1" presStyleCnt="0"/>
      <dgm:spPr/>
    </dgm:pt>
    <dgm:pt modelId="{E5ADBB1E-DC6E-4AB3-B7D5-F221FB1D3FD3}" type="pres">
      <dgm:prSet presAssocID="{F9C66D3C-FF86-4A59-A0AC-7D81C59BC4B7}" presName="tx1" presStyleLbl="revTx" presStyleIdx="1" presStyleCnt="3" custScaleY="92625"/>
      <dgm:spPr/>
    </dgm:pt>
    <dgm:pt modelId="{C0BE613C-F854-456D-90C0-A184B8235645}" type="pres">
      <dgm:prSet presAssocID="{F9C66D3C-FF86-4A59-A0AC-7D81C59BC4B7}" presName="vert1" presStyleCnt="0"/>
      <dgm:spPr/>
    </dgm:pt>
    <dgm:pt modelId="{D6745904-6186-4B8C-B08F-62CA9D1CA963}" type="pres">
      <dgm:prSet presAssocID="{4DEBFBAA-3CC6-46B0-B802-18F4011FCE16}" presName="thickLine" presStyleLbl="alignNode1" presStyleIdx="2" presStyleCnt="3"/>
      <dgm:spPr/>
    </dgm:pt>
    <dgm:pt modelId="{FBEABA37-1B17-4F4C-B0E3-AD2F33B7A982}" type="pres">
      <dgm:prSet presAssocID="{4DEBFBAA-3CC6-46B0-B802-18F4011FCE16}" presName="horz1" presStyleCnt="0"/>
      <dgm:spPr/>
    </dgm:pt>
    <dgm:pt modelId="{80A4E700-B6F8-41FB-BDC6-51A3165BE6F8}" type="pres">
      <dgm:prSet presAssocID="{4DEBFBAA-3CC6-46B0-B802-18F4011FCE16}" presName="tx1" presStyleLbl="revTx" presStyleIdx="2" presStyleCnt="3" custScaleX="100098" custScaleY="113311"/>
      <dgm:spPr/>
    </dgm:pt>
    <dgm:pt modelId="{472B5FA6-BF73-438E-B4E7-944A129F4A34}" type="pres">
      <dgm:prSet presAssocID="{4DEBFBAA-3CC6-46B0-B802-18F4011FCE16}" presName="vert1" presStyleCnt="0"/>
      <dgm:spPr/>
    </dgm:pt>
  </dgm:ptLst>
  <dgm:cxnLst>
    <dgm:cxn modelId="{34869871-49B5-489C-9E17-047ACEC31D04}" type="presOf" srcId="{30C37292-E896-4498-8794-71BF7306D9C8}" destId="{A28844BA-0E26-44C8-83F3-1EC11AAA7CD0}" srcOrd="0" destOrd="0" presId="urn:microsoft.com/office/officeart/2008/layout/LinedList"/>
    <dgm:cxn modelId="{52439397-E291-4106-811B-8E46F6A2C28F}" srcId="{3036EFC7-7A71-4AF6-B8BA-32E22CF89876}" destId="{4DEBFBAA-3CC6-46B0-B802-18F4011FCE16}" srcOrd="2" destOrd="0" parTransId="{3827054E-87BF-462B-8977-F99BD33D176E}" sibTransId="{8978DFA7-720D-4072-9567-CFA9947F2C2D}"/>
    <dgm:cxn modelId="{817416A2-1CAA-4EB9-BAA1-D86BC4ED1887}" srcId="{3036EFC7-7A71-4AF6-B8BA-32E22CF89876}" destId="{F9C66D3C-FF86-4A59-A0AC-7D81C59BC4B7}" srcOrd="1" destOrd="0" parTransId="{D11C7500-F7D9-4642-A489-D853B2C4C936}" sibTransId="{BC628B1D-D6C3-433C-9B93-F254FE479BB4}"/>
    <dgm:cxn modelId="{8CC9E4A5-2195-46D3-9A09-768C237245DF}" srcId="{3036EFC7-7A71-4AF6-B8BA-32E22CF89876}" destId="{30C37292-E896-4498-8794-71BF7306D9C8}" srcOrd="0" destOrd="0" parTransId="{1B69ADCC-1CEE-4A02-A760-336B2D82A92C}" sibTransId="{BEF0971E-02D4-4882-AC9E-97D8BD9A3EE8}"/>
    <dgm:cxn modelId="{AD58E4C4-95B1-41E3-A8DF-4C8564CAB4CC}" type="presOf" srcId="{F9C66D3C-FF86-4A59-A0AC-7D81C59BC4B7}" destId="{E5ADBB1E-DC6E-4AB3-B7D5-F221FB1D3FD3}" srcOrd="0" destOrd="0" presId="urn:microsoft.com/office/officeart/2008/layout/LinedList"/>
    <dgm:cxn modelId="{9962D1C9-2587-4AF8-B16A-2EA4ABA0A936}" type="presOf" srcId="{3036EFC7-7A71-4AF6-B8BA-32E22CF89876}" destId="{83A90076-71F9-4ED6-A42D-AA80DCEF35C5}" srcOrd="0" destOrd="0" presId="urn:microsoft.com/office/officeart/2008/layout/LinedList"/>
    <dgm:cxn modelId="{B3B3CCFA-7BFD-41D3-A685-AF72B5408FD5}" type="presOf" srcId="{4DEBFBAA-3CC6-46B0-B802-18F4011FCE16}" destId="{80A4E700-B6F8-41FB-BDC6-51A3165BE6F8}" srcOrd="0" destOrd="0" presId="urn:microsoft.com/office/officeart/2008/layout/LinedList"/>
    <dgm:cxn modelId="{86673472-2ACF-4A68-9B55-4898633E6EAF}" type="presParOf" srcId="{83A90076-71F9-4ED6-A42D-AA80DCEF35C5}" destId="{90E1DA9B-08AF-4004-ADCF-2A69138762B2}" srcOrd="0" destOrd="0" presId="urn:microsoft.com/office/officeart/2008/layout/LinedList"/>
    <dgm:cxn modelId="{89FA6F36-49FB-4103-A602-1D0DFD97C171}" type="presParOf" srcId="{83A90076-71F9-4ED6-A42D-AA80DCEF35C5}" destId="{25DFCDE5-EB34-47D0-967A-B4A39CA8857B}" srcOrd="1" destOrd="0" presId="urn:microsoft.com/office/officeart/2008/layout/LinedList"/>
    <dgm:cxn modelId="{15AAC633-C0E1-4F5F-8EC5-44C817C50F0B}" type="presParOf" srcId="{25DFCDE5-EB34-47D0-967A-B4A39CA8857B}" destId="{A28844BA-0E26-44C8-83F3-1EC11AAA7CD0}" srcOrd="0" destOrd="0" presId="urn:microsoft.com/office/officeart/2008/layout/LinedList"/>
    <dgm:cxn modelId="{AF01A8B7-0538-4880-BA10-D970B62C3013}" type="presParOf" srcId="{25DFCDE5-EB34-47D0-967A-B4A39CA8857B}" destId="{9BE85773-1A21-4ECE-965F-A772293E405A}" srcOrd="1" destOrd="0" presId="urn:microsoft.com/office/officeart/2008/layout/LinedList"/>
    <dgm:cxn modelId="{2B8505A9-EC81-4A84-81DB-43D1D80E1402}" type="presParOf" srcId="{83A90076-71F9-4ED6-A42D-AA80DCEF35C5}" destId="{72F727C5-D164-4FE8-808D-7D94C5B22A78}" srcOrd="2" destOrd="0" presId="urn:microsoft.com/office/officeart/2008/layout/LinedList"/>
    <dgm:cxn modelId="{6D23EE8E-9602-43AD-9325-2DDC0EE72207}" type="presParOf" srcId="{83A90076-71F9-4ED6-A42D-AA80DCEF35C5}" destId="{835A9613-819F-48AF-904E-7FEB54F34D3E}" srcOrd="3" destOrd="0" presId="urn:microsoft.com/office/officeart/2008/layout/LinedList"/>
    <dgm:cxn modelId="{55F51512-CD97-48DF-A5E3-72BD338D58C1}" type="presParOf" srcId="{835A9613-819F-48AF-904E-7FEB54F34D3E}" destId="{E5ADBB1E-DC6E-4AB3-B7D5-F221FB1D3FD3}" srcOrd="0" destOrd="0" presId="urn:microsoft.com/office/officeart/2008/layout/LinedList"/>
    <dgm:cxn modelId="{6129E2CD-4C4C-45A3-B121-2E96CE4B98BC}" type="presParOf" srcId="{835A9613-819F-48AF-904E-7FEB54F34D3E}" destId="{C0BE613C-F854-456D-90C0-A184B8235645}" srcOrd="1" destOrd="0" presId="urn:microsoft.com/office/officeart/2008/layout/LinedList"/>
    <dgm:cxn modelId="{01CF9BF0-BCD2-4AC3-B52F-503B9ABE189F}" type="presParOf" srcId="{83A90076-71F9-4ED6-A42D-AA80DCEF35C5}" destId="{D6745904-6186-4B8C-B08F-62CA9D1CA963}" srcOrd="4" destOrd="0" presId="urn:microsoft.com/office/officeart/2008/layout/LinedList"/>
    <dgm:cxn modelId="{C64290E7-B560-4E80-9E71-9C9FBF10CEDC}" type="presParOf" srcId="{83A90076-71F9-4ED6-A42D-AA80DCEF35C5}" destId="{FBEABA37-1B17-4F4C-B0E3-AD2F33B7A982}" srcOrd="5" destOrd="0" presId="urn:microsoft.com/office/officeart/2008/layout/LinedList"/>
    <dgm:cxn modelId="{E65E16D3-718A-45B3-BFBA-DD16566DD6BE}" type="presParOf" srcId="{FBEABA37-1B17-4F4C-B0E3-AD2F33B7A982}" destId="{80A4E700-B6F8-41FB-BDC6-51A3165BE6F8}" srcOrd="0" destOrd="0" presId="urn:microsoft.com/office/officeart/2008/layout/LinedList"/>
    <dgm:cxn modelId="{4A3C667E-8BFB-44AF-ABD5-F944A0DF7ABE}" type="presParOf" srcId="{FBEABA37-1B17-4F4C-B0E3-AD2F33B7A982}" destId="{472B5FA6-BF73-438E-B4E7-944A129F4A3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78096C-76B3-4795-92EE-EBDE9B1BA84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AD3595F-B308-4E91-9A4F-15F5BA292C37}">
      <dgm:prSet custT="1"/>
      <dgm:spPr/>
      <dgm:t>
        <a:bodyPr/>
        <a:lstStyle/>
        <a:p>
          <a:r>
            <a:rPr lang="en-US" sz="1800" dirty="0"/>
            <a:t>Design:</a:t>
          </a:r>
        </a:p>
        <a:p>
          <a:r>
            <a:rPr lang="en-US" sz="1800" dirty="0"/>
            <a:t>Texts, Scholarly journals, musical scores: understand musical characteristics and the use of contrafactum and </a:t>
          </a:r>
          <a:r>
            <a:rPr lang="en-US" sz="1800" i="1" dirty="0" err="1"/>
            <a:t>L’homme</a:t>
          </a:r>
          <a:r>
            <a:rPr lang="en-US" sz="1800" i="1" dirty="0"/>
            <a:t> </a:t>
          </a:r>
          <a:r>
            <a:rPr lang="en-US" sz="1800" i="1" dirty="0" err="1"/>
            <a:t>armé</a:t>
          </a:r>
          <a:r>
            <a:rPr lang="en-US" sz="1800" i="1" dirty="0"/>
            <a:t> </a:t>
          </a:r>
          <a:r>
            <a:rPr lang="en-US" sz="1800" dirty="0"/>
            <a:t>along with historical accounts.</a:t>
          </a:r>
        </a:p>
      </dgm:t>
    </dgm:pt>
    <dgm:pt modelId="{E921F51C-F7F9-41B1-A50D-847330536AB9}" type="parTrans" cxnId="{1F26FC1B-116B-4FAE-9AFB-25793AF1C9CC}">
      <dgm:prSet/>
      <dgm:spPr/>
      <dgm:t>
        <a:bodyPr/>
        <a:lstStyle/>
        <a:p>
          <a:endParaRPr lang="en-US"/>
        </a:p>
      </dgm:t>
    </dgm:pt>
    <dgm:pt modelId="{F859A5C7-CBB3-466F-AECA-67EFA649080D}" type="sibTrans" cxnId="{1F26FC1B-116B-4FAE-9AFB-25793AF1C9CC}">
      <dgm:prSet/>
      <dgm:spPr/>
      <dgm:t>
        <a:bodyPr/>
        <a:lstStyle/>
        <a:p>
          <a:endParaRPr lang="en-US"/>
        </a:p>
      </dgm:t>
    </dgm:pt>
    <dgm:pt modelId="{5FA286FA-DAD8-4D3E-AB7E-DBD9C1ED75CD}">
      <dgm:prSet custT="1"/>
      <dgm:spPr/>
      <dgm:t>
        <a:bodyPr/>
        <a:lstStyle/>
        <a:p>
          <a:r>
            <a:rPr lang="en-US" sz="1800" dirty="0"/>
            <a:t>Instrumentation: </a:t>
          </a:r>
        </a:p>
        <a:p>
          <a:r>
            <a:rPr lang="en-US" sz="1800" dirty="0"/>
            <a:t>review of reputable texts, journals, and scores: information about composers and compositions, developments in technique.</a:t>
          </a:r>
        </a:p>
      </dgm:t>
    </dgm:pt>
    <dgm:pt modelId="{7197F54C-5119-4D4F-B21F-EC8419669859}" type="parTrans" cxnId="{9EF0B30A-690E-46D1-B98F-13285D3E043B}">
      <dgm:prSet/>
      <dgm:spPr/>
      <dgm:t>
        <a:bodyPr/>
        <a:lstStyle/>
        <a:p>
          <a:endParaRPr lang="en-US"/>
        </a:p>
      </dgm:t>
    </dgm:pt>
    <dgm:pt modelId="{50047C82-7429-4836-B533-90C7EC8ADE3D}" type="sibTrans" cxnId="{9EF0B30A-690E-46D1-B98F-13285D3E043B}">
      <dgm:prSet/>
      <dgm:spPr/>
      <dgm:t>
        <a:bodyPr/>
        <a:lstStyle/>
        <a:p>
          <a:endParaRPr lang="en-US"/>
        </a:p>
      </dgm:t>
    </dgm:pt>
    <dgm:pt modelId="{4FFA1EE1-4C9A-4932-B80B-6FFB76068448}">
      <dgm:prSet custT="1"/>
      <dgm:spPr/>
      <dgm:t>
        <a:bodyPr/>
        <a:lstStyle/>
        <a:p>
          <a:r>
            <a:rPr lang="en-US" sz="1800" dirty="0"/>
            <a:t>Analysis: </a:t>
          </a:r>
        </a:p>
        <a:p>
          <a:r>
            <a:rPr lang="en-US" sz="1800" dirty="0"/>
            <a:t>Scholarly sources to define and investigate the history of </a:t>
          </a:r>
          <a:r>
            <a:rPr lang="en-US" sz="1800" i="1" dirty="0" err="1"/>
            <a:t>L’homme</a:t>
          </a:r>
          <a:r>
            <a:rPr lang="en-US" sz="1800" i="1" dirty="0"/>
            <a:t> </a:t>
          </a:r>
          <a:r>
            <a:rPr lang="en-US" sz="1800" i="1" dirty="0" err="1"/>
            <a:t>armé</a:t>
          </a:r>
          <a:r>
            <a:rPr lang="en-US" sz="1800" i="1" dirty="0"/>
            <a:t> </a:t>
          </a:r>
          <a:r>
            <a:rPr lang="en-US" sz="1800" dirty="0"/>
            <a:t>and contrafactum </a:t>
          </a:r>
        </a:p>
        <a:p>
          <a:r>
            <a:rPr lang="en-US" sz="1800" dirty="0"/>
            <a:t>Arranged a piece of music </a:t>
          </a:r>
        </a:p>
      </dgm:t>
    </dgm:pt>
    <dgm:pt modelId="{1888DD3C-28F7-491D-A798-C57243695241}" type="parTrans" cxnId="{4801354A-CD25-4DF5-BE57-5105F04FC6C1}">
      <dgm:prSet/>
      <dgm:spPr/>
      <dgm:t>
        <a:bodyPr/>
        <a:lstStyle/>
        <a:p>
          <a:endParaRPr lang="en-US"/>
        </a:p>
      </dgm:t>
    </dgm:pt>
    <dgm:pt modelId="{C230A547-5653-47F1-A3BB-2B222A7B6E3F}" type="sibTrans" cxnId="{4801354A-CD25-4DF5-BE57-5105F04FC6C1}">
      <dgm:prSet/>
      <dgm:spPr/>
      <dgm:t>
        <a:bodyPr/>
        <a:lstStyle/>
        <a:p>
          <a:endParaRPr lang="en-US"/>
        </a:p>
      </dgm:t>
    </dgm:pt>
    <dgm:pt modelId="{2FCDFA55-611C-4776-91D9-20DFA5E9427E}">
      <dgm:prSet custT="1"/>
      <dgm:spPr/>
      <dgm:t>
        <a:bodyPr/>
        <a:lstStyle/>
        <a:p>
          <a:r>
            <a:rPr lang="en-US" sz="1800" dirty="0"/>
            <a:t>Public Presentation: Student Scholar Showcase, April 6</a:t>
          </a:r>
          <a:r>
            <a:rPr lang="en-US" sz="1800" baseline="30000" dirty="0"/>
            <a:t>th</a:t>
          </a:r>
          <a:r>
            <a:rPr lang="en-US" sz="1800" dirty="0"/>
            <a:t> 2022</a:t>
          </a:r>
        </a:p>
      </dgm:t>
    </dgm:pt>
    <dgm:pt modelId="{B5152B8B-83C6-415D-8C9C-6FF4A057D73A}" type="parTrans" cxnId="{70468A2E-4E63-48FD-A57A-970D531DBD6B}">
      <dgm:prSet/>
      <dgm:spPr/>
      <dgm:t>
        <a:bodyPr/>
        <a:lstStyle/>
        <a:p>
          <a:endParaRPr lang="en-US"/>
        </a:p>
      </dgm:t>
    </dgm:pt>
    <dgm:pt modelId="{EBAD2C2A-7043-4F08-BC85-2895E5859991}" type="sibTrans" cxnId="{70468A2E-4E63-48FD-A57A-970D531DBD6B}">
      <dgm:prSet/>
      <dgm:spPr/>
      <dgm:t>
        <a:bodyPr/>
        <a:lstStyle/>
        <a:p>
          <a:endParaRPr lang="en-US"/>
        </a:p>
      </dgm:t>
    </dgm:pt>
    <dgm:pt modelId="{8A7CE145-2475-4C35-BCC9-2FE770088B22}" type="pres">
      <dgm:prSet presAssocID="{AC78096C-76B3-4795-92EE-EBDE9B1BA84D}" presName="root" presStyleCnt="0">
        <dgm:presLayoutVars>
          <dgm:dir/>
          <dgm:resizeHandles val="exact"/>
        </dgm:presLayoutVars>
      </dgm:prSet>
      <dgm:spPr/>
    </dgm:pt>
    <dgm:pt modelId="{1E0566DF-206A-4130-9A26-3C7281BDE8ED}" type="pres">
      <dgm:prSet presAssocID="{AC78096C-76B3-4795-92EE-EBDE9B1BA84D}" presName="container" presStyleCnt="0">
        <dgm:presLayoutVars>
          <dgm:dir/>
          <dgm:resizeHandles val="exact"/>
        </dgm:presLayoutVars>
      </dgm:prSet>
      <dgm:spPr/>
    </dgm:pt>
    <dgm:pt modelId="{104ADFE0-BCA5-4E29-8A5E-CBAE039B59E9}" type="pres">
      <dgm:prSet presAssocID="{0AD3595F-B308-4E91-9A4F-15F5BA292C37}" presName="compNode" presStyleCnt="0"/>
      <dgm:spPr/>
    </dgm:pt>
    <dgm:pt modelId="{1B6CA5A9-04A8-4356-9156-469DF927DFEA}" type="pres">
      <dgm:prSet presAssocID="{0AD3595F-B308-4E91-9A4F-15F5BA292C37}" presName="iconBgRect" presStyleLbl="bgShp" presStyleIdx="0" presStyleCnt="4" custLinFactNeighborX="-54664" custLinFactNeighborY="-66410"/>
      <dgm:spPr/>
    </dgm:pt>
    <dgm:pt modelId="{00BA8C05-E170-4612-8BB3-39FD143E01B8}" type="pres">
      <dgm:prSet presAssocID="{0AD3595F-B308-4E91-9A4F-15F5BA292C37}" presName="iconRect" presStyleLbl="node1" presStyleIdx="0" presStyleCnt="4" custLinFactY="-21688" custLinFactNeighborX="-37321"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ler"/>
        </a:ext>
      </dgm:extLst>
    </dgm:pt>
    <dgm:pt modelId="{59BE7543-A3D3-481B-8008-09B6316A65B1}" type="pres">
      <dgm:prSet presAssocID="{0AD3595F-B308-4E91-9A4F-15F5BA292C37}" presName="spaceRect" presStyleCnt="0"/>
      <dgm:spPr/>
    </dgm:pt>
    <dgm:pt modelId="{D1B11D0C-9329-4C63-9020-4066E9E067B7}" type="pres">
      <dgm:prSet presAssocID="{0AD3595F-B308-4E91-9A4F-15F5BA292C37}" presName="textRect" presStyleLbl="revTx" presStyleIdx="0" presStyleCnt="4" custScaleX="130083" custScaleY="205232" custLinFactNeighborX="-1045" custLinFactNeighborY="3037">
        <dgm:presLayoutVars>
          <dgm:chMax val="1"/>
          <dgm:chPref val="1"/>
        </dgm:presLayoutVars>
      </dgm:prSet>
      <dgm:spPr/>
    </dgm:pt>
    <dgm:pt modelId="{3583D716-CAF5-4B42-A0A5-B2EEC91C4E86}" type="pres">
      <dgm:prSet presAssocID="{F859A5C7-CBB3-466F-AECA-67EFA649080D}" presName="sibTrans" presStyleLbl="sibTrans2D1" presStyleIdx="0" presStyleCnt="0"/>
      <dgm:spPr/>
    </dgm:pt>
    <dgm:pt modelId="{B466355E-05FF-458E-A79E-C95275705327}" type="pres">
      <dgm:prSet presAssocID="{5FA286FA-DAD8-4D3E-AB7E-DBD9C1ED75CD}" presName="compNode" presStyleCnt="0"/>
      <dgm:spPr/>
    </dgm:pt>
    <dgm:pt modelId="{8DA2E9CB-F644-447D-BC6F-06A5A8A5E406}" type="pres">
      <dgm:prSet presAssocID="{5FA286FA-DAD8-4D3E-AB7E-DBD9C1ED75CD}" presName="iconBgRect" presStyleLbl="bgShp" presStyleIdx="1" presStyleCnt="4" custLinFactX="113565" custLinFactNeighborX="200000" custLinFactNeighborY="-66410"/>
      <dgm:spPr/>
    </dgm:pt>
    <dgm:pt modelId="{17083E96-73A0-4994-9633-AB374ABBC5D5}" type="pres">
      <dgm:prSet presAssocID="{5FA286FA-DAD8-4D3E-AB7E-DBD9C1ED75CD}" presName="iconRect" presStyleLbl="node1" presStyleIdx="1" presStyleCnt="4" custLinFactX="235366" custLinFactY="-21688" custLinFactNeighborX="30000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olin"/>
        </a:ext>
      </dgm:extLst>
    </dgm:pt>
    <dgm:pt modelId="{4259783B-1617-4B0C-A1FD-5EF2349641B8}" type="pres">
      <dgm:prSet presAssocID="{5FA286FA-DAD8-4D3E-AB7E-DBD9C1ED75CD}" presName="spaceRect" presStyleCnt="0"/>
      <dgm:spPr/>
    </dgm:pt>
    <dgm:pt modelId="{253A530D-3FC0-4E79-B936-080196DD146A}" type="pres">
      <dgm:prSet presAssocID="{5FA286FA-DAD8-4D3E-AB7E-DBD9C1ED75CD}" presName="textRect" presStyleLbl="revTx" presStyleIdx="1" presStyleCnt="4" custScaleX="127688" custScaleY="223492" custLinFactNeighborX="-31654" custLinFactNeighborY="-4664">
        <dgm:presLayoutVars>
          <dgm:chMax val="1"/>
          <dgm:chPref val="1"/>
        </dgm:presLayoutVars>
      </dgm:prSet>
      <dgm:spPr/>
    </dgm:pt>
    <dgm:pt modelId="{264334FA-5901-4BF3-8C63-479C02420ECD}" type="pres">
      <dgm:prSet presAssocID="{50047C82-7429-4836-B533-90C7EC8ADE3D}" presName="sibTrans" presStyleLbl="sibTrans2D1" presStyleIdx="0" presStyleCnt="0"/>
      <dgm:spPr/>
    </dgm:pt>
    <dgm:pt modelId="{3979EC76-9E3B-4E15-B445-FCB3C71F1E4A}" type="pres">
      <dgm:prSet presAssocID="{4FFA1EE1-4C9A-4932-B80B-6FFB76068448}" presName="compNode" presStyleCnt="0"/>
      <dgm:spPr/>
    </dgm:pt>
    <dgm:pt modelId="{337F7336-9302-43C4-BF2E-0F19D42099A5}" type="pres">
      <dgm:prSet presAssocID="{4FFA1EE1-4C9A-4932-B80B-6FFB76068448}" presName="iconBgRect" presStyleLbl="bgShp" presStyleIdx="2" presStyleCnt="4" custLinFactNeighborX="-30712" custLinFactNeighborY="30561"/>
      <dgm:spPr/>
    </dgm:pt>
    <dgm:pt modelId="{66E7339E-C88B-4D11-BD15-C6E8E90DFBAB}" type="pres">
      <dgm:prSet presAssocID="{4FFA1EE1-4C9A-4932-B80B-6FFB76068448}" presName="iconRect" presStyleLbl="node1" presStyleIdx="2" presStyleCnt="4" custLinFactNeighborX="-37321" custLinFactNeighborY="4289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3046931E-B554-40C7-9736-5F4EC0C2E2A1}" type="pres">
      <dgm:prSet presAssocID="{4FFA1EE1-4C9A-4932-B80B-6FFB76068448}" presName="spaceRect" presStyleCnt="0"/>
      <dgm:spPr/>
    </dgm:pt>
    <dgm:pt modelId="{ACB288E1-C239-4EF5-B583-3FF4407B4789}" type="pres">
      <dgm:prSet presAssocID="{4FFA1EE1-4C9A-4932-B80B-6FFB76068448}" presName="textRect" presStyleLbl="revTx" presStyleIdx="2" presStyleCnt="4" custScaleX="135702" custScaleY="151792" custLinFactNeighborX="4958" custLinFactNeighborY="-29215">
        <dgm:presLayoutVars>
          <dgm:chMax val="1"/>
          <dgm:chPref val="1"/>
        </dgm:presLayoutVars>
      </dgm:prSet>
      <dgm:spPr/>
    </dgm:pt>
    <dgm:pt modelId="{DB2787C2-659A-4478-ADD3-8FF1B05D073C}" type="pres">
      <dgm:prSet presAssocID="{C230A547-5653-47F1-A3BB-2B222A7B6E3F}" presName="sibTrans" presStyleLbl="sibTrans2D1" presStyleIdx="0" presStyleCnt="0"/>
      <dgm:spPr/>
    </dgm:pt>
    <dgm:pt modelId="{0DDECD02-65A8-4105-9FED-493B84BA4895}" type="pres">
      <dgm:prSet presAssocID="{2FCDFA55-611C-4776-91D9-20DFA5E9427E}" presName="compNode" presStyleCnt="0"/>
      <dgm:spPr/>
    </dgm:pt>
    <dgm:pt modelId="{B8783B6F-C142-4C4B-ACA2-E00745D38D05}" type="pres">
      <dgm:prSet presAssocID="{2FCDFA55-611C-4776-91D9-20DFA5E9427E}" presName="iconBgRect" presStyleLbl="bgShp" presStyleIdx="3" presStyleCnt="4" custLinFactX="113396" custLinFactNeighborX="200000" custLinFactNeighborY="30561"/>
      <dgm:spPr/>
    </dgm:pt>
    <dgm:pt modelId="{17DF0E16-BC57-420C-B906-4E7828BFF5A2}" type="pres">
      <dgm:prSet presAssocID="{2FCDFA55-611C-4776-91D9-20DFA5E9427E}" presName="iconRect" presStyleLbl="node1" presStyleIdx="3" presStyleCnt="4" custLinFactX="223948" custLinFactNeighborX="300000" custLinFactNeighborY="4289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cturer"/>
        </a:ext>
      </dgm:extLst>
    </dgm:pt>
    <dgm:pt modelId="{2F5FE502-DC07-4982-B8BC-F803B9F543B8}" type="pres">
      <dgm:prSet presAssocID="{2FCDFA55-611C-4776-91D9-20DFA5E9427E}" presName="spaceRect" presStyleCnt="0"/>
      <dgm:spPr/>
    </dgm:pt>
    <dgm:pt modelId="{94EBA18D-5436-48BA-A4EF-918F33658DC4}" type="pres">
      <dgm:prSet presAssocID="{2FCDFA55-611C-4776-91D9-20DFA5E9427E}" presName="textRect" presStyleLbl="revTx" presStyleIdx="3" presStyleCnt="4" custLinFactNeighborX="-24362" custLinFactNeighborY="3799">
        <dgm:presLayoutVars>
          <dgm:chMax val="1"/>
          <dgm:chPref val="1"/>
        </dgm:presLayoutVars>
      </dgm:prSet>
      <dgm:spPr/>
    </dgm:pt>
  </dgm:ptLst>
  <dgm:cxnLst>
    <dgm:cxn modelId="{9EF0B30A-690E-46D1-B98F-13285D3E043B}" srcId="{AC78096C-76B3-4795-92EE-EBDE9B1BA84D}" destId="{5FA286FA-DAD8-4D3E-AB7E-DBD9C1ED75CD}" srcOrd="1" destOrd="0" parTransId="{7197F54C-5119-4D4F-B21F-EC8419669859}" sibTransId="{50047C82-7429-4836-B533-90C7EC8ADE3D}"/>
    <dgm:cxn modelId="{B213440D-E838-4E6C-B732-4B4362B7027B}" type="presOf" srcId="{5FA286FA-DAD8-4D3E-AB7E-DBD9C1ED75CD}" destId="{253A530D-3FC0-4E79-B936-080196DD146A}" srcOrd="0" destOrd="0" presId="urn:microsoft.com/office/officeart/2018/2/layout/IconCircleList"/>
    <dgm:cxn modelId="{1F26FC1B-116B-4FAE-9AFB-25793AF1C9CC}" srcId="{AC78096C-76B3-4795-92EE-EBDE9B1BA84D}" destId="{0AD3595F-B308-4E91-9A4F-15F5BA292C37}" srcOrd="0" destOrd="0" parTransId="{E921F51C-F7F9-41B1-A50D-847330536AB9}" sibTransId="{F859A5C7-CBB3-466F-AECA-67EFA649080D}"/>
    <dgm:cxn modelId="{70468A2E-4E63-48FD-A57A-970D531DBD6B}" srcId="{AC78096C-76B3-4795-92EE-EBDE9B1BA84D}" destId="{2FCDFA55-611C-4776-91D9-20DFA5E9427E}" srcOrd="3" destOrd="0" parTransId="{B5152B8B-83C6-415D-8C9C-6FF4A057D73A}" sibTransId="{EBAD2C2A-7043-4F08-BC85-2895E5859991}"/>
    <dgm:cxn modelId="{B6C0775E-F267-426F-8120-2E9A518C885C}" type="presOf" srcId="{50047C82-7429-4836-B533-90C7EC8ADE3D}" destId="{264334FA-5901-4BF3-8C63-479C02420ECD}" srcOrd="0" destOrd="0" presId="urn:microsoft.com/office/officeart/2018/2/layout/IconCircleList"/>
    <dgm:cxn modelId="{4801354A-CD25-4DF5-BE57-5105F04FC6C1}" srcId="{AC78096C-76B3-4795-92EE-EBDE9B1BA84D}" destId="{4FFA1EE1-4C9A-4932-B80B-6FFB76068448}" srcOrd="2" destOrd="0" parTransId="{1888DD3C-28F7-491D-A798-C57243695241}" sibTransId="{C230A547-5653-47F1-A3BB-2B222A7B6E3F}"/>
    <dgm:cxn modelId="{DFF8A577-CC23-4B1C-90D4-25087FAFDF70}" type="presOf" srcId="{AC78096C-76B3-4795-92EE-EBDE9B1BA84D}" destId="{8A7CE145-2475-4C35-BCC9-2FE770088B22}" srcOrd="0" destOrd="0" presId="urn:microsoft.com/office/officeart/2018/2/layout/IconCircleList"/>
    <dgm:cxn modelId="{572B4C85-6149-4DF1-94AE-233BAA538256}" type="presOf" srcId="{0AD3595F-B308-4E91-9A4F-15F5BA292C37}" destId="{D1B11D0C-9329-4C63-9020-4066E9E067B7}" srcOrd="0" destOrd="0" presId="urn:microsoft.com/office/officeart/2018/2/layout/IconCircleList"/>
    <dgm:cxn modelId="{F7E2F58F-526F-4A21-BA59-F5D6B8C5FB88}" type="presOf" srcId="{4FFA1EE1-4C9A-4932-B80B-6FFB76068448}" destId="{ACB288E1-C239-4EF5-B583-3FF4407B4789}" srcOrd="0" destOrd="0" presId="urn:microsoft.com/office/officeart/2018/2/layout/IconCircleList"/>
    <dgm:cxn modelId="{79EE9C99-2BE8-41C7-8AA4-459D0A8A576C}" type="presOf" srcId="{C230A547-5653-47F1-A3BB-2B222A7B6E3F}" destId="{DB2787C2-659A-4478-ADD3-8FF1B05D073C}" srcOrd="0" destOrd="0" presId="urn:microsoft.com/office/officeart/2018/2/layout/IconCircleList"/>
    <dgm:cxn modelId="{22696AE1-79AD-45F9-B660-1AEC866B90A0}" type="presOf" srcId="{2FCDFA55-611C-4776-91D9-20DFA5E9427E}" destId="{94EBA18D-5436-48BA-A4EF-918F33658DC4}" srcOrd="0" destOrd="0" presId="urn:microsoft.com/office/officeart/2018/2/layout/IconCircleList"/>
    <dgm:cxn modelId="{14D1C7EB-C2E2-4ECB-BC2C-B4EDF0CCA3B3}" type="presOf" srcId="{F859A5C7-CBB3-466F-AECA-67EFA649080D}" destId="{3583D716-CAF5-4B42-A0A5-B2EEC91C4E86}" srcOrd="0" destOrd="0" presId="urn:microsoft.com/office/officeart/2018/2/layout/IconCircleList"/>
    <dgm:cxn modelId="{A9C01103-45E8-4BC4-A8EE-FBC5F412FB4B}" type="presParOf" srcId="{8A7CE145-2475-4C35-BCC9-2FE770088B22}" destId="{1E0566DF-206A-4130-9A26-3C7281BDE8ED}" srcOrd="0" destOrd="0" presId="urn:microsoft.com/office/officeart/2018/2/layout/IconCircleList"/>
    <dgm:cxn modelId="{37A653C4-5392-448A-8502-6F516B89DD64}" type="presParOf" srcId="{1E0566DF-206A-4130-9A26-3C7281BDE8ED}" destId="{104ADFE0-BCA5-4E29-8A5E-CBAE039B59E9}" srcOrd="0" destOrd="0" presId="urn:microsoft.com/office/officeart/2018/2/layout/IconCircleList"/>
    <dgm:cxn modelId="{422C8CD1-647D-455D-A4E0-8CC14624F1E3}" type="presParOf" srcId="{104ADFE0-BCA5-4E29-8A5E-CBAE039B59E9}" destId="{1B6CA5A9-04A8-4356-9156-469DF927DFEA}" srcOrd="0" destOrd="0" presId="urn:microsoft.com/office/officeart/2018/2/layout/IconCircleList"/>
    <dgm:cxn modelId="{7DF1E1C0-D93A-4D70-B044-1650538CE4C1}" type="presParOf" srcId="{104ADFE0-BCA5-4E29-8A5E-CBAE039B59E9}" destId="{00BA8C05-E170-4612-8BB3-39FD143E01B8}" srcOrd="1" destOrd="0" presId="urn:microsoft.com/office/officeart/2018/2/layout/IconCircleList"/>
    <dgm:cxn modelId="{227A02B7-04F3-48D5-BABD-55B5DC3586A0}" type="presParOf" srcId="{104ADFE0-BCA5-4E29-8A5E-CBAE039B59E9}" destId="{59BE7543-A3D3-481B-8008-09B6316A65B1}" srcOrd="2" destOrd="0" presId="urn:microsoft.com/office/officeart/2018/2/layout/IconCircleList"/>
    <dgm:cxn modelId="{563735E7-6EA7-483D-91FE-87661F6926E2}" type="presParOf" srcId="{104ADFE0-BCA5-4E29-8A5E-CBAE039B59E9}" destId="{D1B11D0C-9329-4C63-9020-4066E9E067B7}" srcOrd="3" destOrd="0" presId="urn:microsoft.com/office/officeart/2018/2/layout/IconCircleList"/>
    <dgm:cxn modelId="{A46A8537-0B56-42F3-B450-67DBAF00786D}" type="presParOf" srcId="{1E0566DF-206A-4130-9A26-3C7281BDE8ED}" destId="{3583D716-CAF5-4B42-A0A5-B2EEC91C4E86}" srcOrd="1" destOrd="0" presId="urn:microsoft.com/office/officeart/2018/2/layout/IconCircleList"/>
    <dgm:cxn modelId="{024A47C4-CE88-4611-A62A-530F3615378A}" type="presParOf" srcId="{1E0566DF-206A-4130-9A26-3C7281BDE8ED}" destId="{B466355E-05FF-458E-A79E-C95275705327}" srcOrd="2" destOrd="0" presId="urn:microsoft.com/office/officeart/2018/2/layout/IconCircleList"/>
    <dgm:cxn modelId="{5BF8B873-E868-449E-AFA9-0BF7B73FC331}" type="presParOf" srcId="{B466355E-05FF-458E-A79E-C95275705327}" destId="{8DA2E9CB-F644-447D-BC6F-06A5A8A5E406}" srcOrd="0" destOrd="0" presId="urn:microsoft.com/office/officeart/2018/2/layout/IconCircleList"/>
    <dgm:cxn modelId="{3BF7822D-E0A3-4B8C-B015-7D1CC5F9503E}" type="presParOf" srcId="{B466355E-05FF-458E-A79E-C95275705327}" destId="{17083E96-73A0-4994-9633-AB374ABBC5D5}" srcOrd="1" destOrd="0" presId="urn:microsoft.com/office/officeart/2018/2/layout/IconCircleList"/>
    <dgm:cxn modelId="{7BA50929-D379-4340-8C07-873BD40A1CAC}" type="presParOf" srcId="{B466355E-05FF-458E-A79E-C95275705327}" destId="{4259783B-1617-4B0C-A1FD-5EF2349641B8}" srcOrd="2" destOrd="0" presId="urn:microsoft.com/office/officeart/2018/2/layout/IconCircleList"/>
    <dgm:cxn modelId="{2A9E6042-D317-4191-BBAA-7DDA8892E5AE}" type="presParOf" srcId="{B466355E-05FF-458E-A79E-C95275705327}" destId="{253A530D-3FC0-4E79-B936-080196DD146A}" srcOrd="3" destOrd="0" presId="urn:microsoft.com/office/officeart/2018/2/layout/IconCircleList"/>
    <dgm:cxn modelId="{1A68CD00-C248-4E70-8A9A-29B7B8FD4254}" type="presParOf" srcId="{1E0566DF-206A-4130-9A26-3C7281BDE8ED}" destId="{264334FA-5901-4BF3-8C63-479C02420ECD}" srcOrd="3" destOrd="0" presId="urn:microsoft.com/office/officeart/2018/2/layout/IconCircleList"/>
    <dgm:cxn modelId="{E07B5DBE-FF11-4098-8C59-A11892F3DCEE}" type="presParOf" srcId="{1E0566DF-206A-4130-9A26-3C7281BDE8ED}" destId="{3979EC76-9E3B-4E15-B445-FCB3C71F1E4A}" srcOrd="4" destOrd="0" presId="urn:microsoft.com/office/officeart/2018/2/layout/IconCircleList"/>
    <dgm:cxn modelId="{BDCD0210-6C31-420B-889C-49202FE58FAF}" type="presParOf" srcId="{3979EC76-9E3B-4E15-B445-FCB3C71F1E4A}" destId="{337F7336-9302-43C4-BF2E-0F19D42099A5}" srcOrd="0" destOrd="0" presId="urn:microsoft.com/office/officeart/2018/2/layout/IconCircleList"/>
    <dgm:cxn modelId="{F1146848-5B54-41E9-8815-7451C553FB99}" type="presParOf" srcId="{3979EC76-9E3B-4E15-B445-FCB3C71F1E4A}" destId="{66E7339E-C88B-4D11-BD15-C6E8E90DFBAB}" srcOrd="1" destOrd="0" presId="urn:microsoft.com/office/officeart/2018/2/layout/IconCircleList"/>
    <dgm:cxn modelId="{E9129767-B43C-463A-9C17-042144609DA1}" type="presParOf" srcId="{3979EC76-9E3B-4E15-B445-FCB3C71F1E4A}" destId="{3046931E-B554-40C7-9736-5F4EC0C2E2A1}" srcOrd="2" destOrd="0" presId="urn:microsoft.com/office/officeart/2018/2/layout/IconCircleList"/>
    <dgm:cxn modelId="{645DC705-4C34-48AB-B8FB-C250A9F7B043}" type="presParOf" srcId="{3979EC76-9E3B-4E15-B445-FCB3C71F1E4A}" destId="{ACB288E1-C239-4EF5-B583-3FF4407B4789}" srcOrd="3" destOrd="0" presId="urn:microsoft.com/office/officeart/2018/2/layout/IconCircleList"/>
    <dgm:cxn modelId="{D5F2193E-FC13-4F74-9A0E-84659D640649}" type="presParOf" srcId="{1E0566DF-206A-4130-9A26-3C7281BDE8ED}" destId="{DB2787C2-659A-4478-ADD3-8FF1B05D073C}" srcOrd="5" destOrd="0" presId="urn:microsoft.com/office/officeart/2018/2/layout/IconCircleList"/>
    <dgm:cxn modelId="{1F83005D-5484-4ACE-8D16-3AF800307358}" type="presParOf" srcId="{1E0566DF-206A-4130-9A26-3C7281BDE8ED}" destId="{0DDECD02-65A8-4105-9FED-493B84BA4895}" srcOrd="6" destOrd="0" presId="urn:microsoft.com/office/officeart/2018/2/layout/IconCircleList"/>
    <dgm:cxn modelId="{1290AE00-63F0-400F-980F-EAAC6B773A15}" type="presParOf" srcId="{0DDECD02-65A8-4105-9FED-493B84BA4895}" destId="{B8783B6F-C142-4C4B-ACA2-E00745D38D05}" srcOrd="0" destOrd="0" presId="urn:microsoft.com/office/officeart/2018/2/layout/IconCircleList"/>
    <dgm:cxn modelId="{97BC2EF9-F5A3-4DC1-AF6D-78A1916A8FBA}" type="presParOf" srcId="{0DDECD02-65A8-4105-9FED-493B84BA4895}" destId="{17DF0E16-BC57-420C-B906-4E7828BFF5A2}" srcOrd="1" destOrd="0" presId="urn:microsoft.com/office/officeart/2018/2/layout/IconCircleList"/>
    <dgm:cxn modelId="{0D2C5C93-7808-490C-B18D-0C2CFE9837C3}" type="presParOf" srcId="{0DDECD02-65A8-4105-9FED-493B84BA4895}" destId="{2F5FE502-DC07-4982-B8BC-F803B9F543B8}" srcOrd="2" destOrd="0" presId="urn:microsoft.com/office/officeart/2018/2/layout/IconCircleList"/>
    <dgm:cxn modelId="{5A6CF150-4D57-4299-90C8-9EB99275EAE4}" type="presParOf" srcId="{0DDECD02-65A8-4105-9FED-493B84BA4895}" destId="{94EBA18D-5436-48BA-A4EF-918F33658DC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DDDF84-4259-4241-9548-DE951E15DE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BD70A3A-D3E5-431D-BC35-3188F5D0F050}">
      <dgm:prSet custT="1"/>
      <dgm:spPr/>
      <dgm:t>
        <a:bodyPr/>
        <a:lstStyle/>
        <a:p>
          <a:r>
            <a:rPr lang="en-US" sz="1600" b="1" dirty="0"/>
            <a:t>Contrafactum in the late medieval and early renaissance eras</a:t>
          </a:r>
          <a:endParaRPr lang="en-US" sz="1600" dirty="0"/>
        </a:p>
      </dgm:t>
    </dgm:pt>
    <dgm:pt modelId="{2CAE0A47-C285-4A31-91B0-90959692F6D4}" type="parTrans" cxnId="{78A84C2A-E914-44C9-A786-CCF73C3565ED}">
      <dgm:prSet/>
      <dgm:spPr/>
      <dgm:t>
        <a:bodyPr/>
        <a:lstStyle/>
        <a:p>
          <a:endParaRPr lang="en-US"/>
        </a:p>
      </dgm:t>
    </dgm:pt>
    <dgm:pt modelId="{3A6803E3-BB77-44C2-88E4-0FAC3463DF97}" type="sibTrans" cxnId="{78A84C2A-E914-44C9-A786-CCF73C3565ED}">
      <dgm:prSet/>
      <dgm:spPr/>
      <dgm:t>
        <a:bodyPr/>
        <a:lstStyle/>
        <a:p>
          <a:endParaRPr lang="en-US"/>
        </a:p>
      </dgm:t>
    </dgm:pt>
    <dgm:pt modelId="{4E03AD2C-6F18-4AFF-A82C-99AF2A647C8C}">
      <dgm:prSet custT="1"/>
      <dgm:spPr/>
      <dgm:t>
        <a:bodyPr/>
        <a:lstStyle/>
        <a:p>
          <a:r>
            <a:rPr lang="en-US" sz="1600" dirty="0"/>
            <a:t>The reason many early secular songs survive (</a:t>
          </a:r>
          <a:r>
            <a:rPr lang="en-US" sz="1600" dirty="0" err="1"/>
            <a:t>Lingas</a:t>
          </a:r>
          <a:r>
            <a:rPr lang="en-US" sz="1600" dirty="0"/>
            <a:t>, 2011)</a:t>
          </a:r>
        </a:p>
      </dgm:t>
    </dgm:pt>
    <dgm:pt modelId="{3F4A9986-E7E2-44D1-906B-3617FBF5A0F5}" type="parTrans" cxnId="{51381E57-5A44-43D8-9B80-C2911235C9F1}">
      <dgm:prSet/>
      <dgm:spPr/>
      <dgm:t>
        <a:bodyPr/>
        <a:lstStyle/>
        <a:p>
          <a:endParaRPr lang="en-US"/>
        </a:p>
      </dgm:t>
    </dgm:pt>
    <dgm:pt modelId="{16DD148D-F76C-449B-8E78-92FDCA9DDCAF}" type="sibTrans" cxnId="{51381E57-5A44-43D8-9B80-C2911235C9F1}">
      <dgm:prSet/>
      <dgm:spPr/>
      <dgm:t>
        <a:bodyPr/>
        <a:lstStyle/>
        <a:p>
          <a:endParaRPr lang="en-US"/>
        </a:p>
      </dgm:t>
    </dgm:pt>
    <dgm:pt modelId="{36422CF1-E6D4-49AF-B74A-D9D57F5F3EC6}">
      <dgm:prSet custT="1"/>
      <dgm:spPr/>
      <dgm:t>
        <a:bodyPr/>
        <a:lstStyle/>
        <a:p>
          <a:r>
            <a:rPr lang="en-US" sz="1600" dirty="0"/>
            <a:t>Contrafactum: the new poems to already existing melodies. (Falck &amp; Pickler, 2001)</a:t>
          </a:r>
        </a:p>
      </dgm:t>
    </dgm:pt>
    <dgm:pt modelId="{6F1B4B04-437C-4412-8BF2-291EC8FEC404}" type="parTrans" cxnId="{E1D56A8A-2C90-4AB0-B441-A66DEB81B663}">
      <dgm:prSet/>
      <dgm:spPr/>
      <dgm:t>
        <a:bodyPr/>
        <a:lstStyle/>
        <a:p>
          <a:endParaRPr lang="en-US"/>
        </a:p>
      </dgm:t>
    </dgm:pt>
    <dgm:pt modelId="{78346ECE-FAFB-4E6B-8C0C-21F1F728A8C1}" type="sibTrans" cxnId="{E1D56A8A-2C90-4AB0-B441-A66DEB81B663}">
      <dgm:prSet/>
      <dgm:spPr/>
      <dgm:t>
        <a:bodyPr/>
        <a:lstStyle/>
        <a:p>
          <a:endParaRPr lang="en-US"/>
        </a:p>
      </dgm:t>
    </dgm:pt>
    <dgm:pt modelId="{E23A0AAD-9462-473A-89D4-2C6EF697313C}">
      <dgm:prSet custT="1"/>
      <dgm:spPr/>
      <dgm:t>
        <a:bodyPr/>
        <a:lstStyle/>
        <a:p>
          <a:r>
            <a:rPr lang="en-US" sz="1600" dirty="0"/>
            <a:t>In the 12</a:t>
          </a:r>
          <a:r>
            <a:rPr lang="en-US" sz="1600" baseline="30000" dirty="0"/>
            <a:t>th</a:t>
          </a:r>
          <a:r>
            <a:rPr lang="en-US" sz="1600" dirty="0"/>
            <a:t> and 13</a:t>
          </a:r>
          <a:r>
            <a:rPr lang="en-US" sz="1600" baseline="30000" dirty="0"/>
            <a:t>th</a:t>
          </a:r>
          <a:r>
            <a:rPr lang="en-US" sz="1600" dirty="0"/>
            <a:t> centuries composers utilized contrafactum with sequences and hymn melodies to edit the text.</a:t>
          </a:r>
        </a:p>
      </dgm:t>
    </dgm:pt>
    <dgm:pt modelId="{708590FC-2239-43E6-94B1-C15C8B63E10C}" type="parTrans" cxnId="{F97CD5FF-4787-4AE9-B078-EE91B5E21554}">
      <dgm:prSet/>
      <dgm:spPr/>
      <dgm:t>
        <a:bodyPr/>
        <a:lstStyle/>
        <a:p>
          <a:endParaRPr lang="en-US"/>
        </a:p>
      </dgm:t>
    </dgm:pt>
    <dgm:pt modelId="{EA7068AC-CDCC-433C-83E5-E1634BF531D1}" type="sibTrans" cxnId="{F97CD5FF-4787-4AE9-B078-EE91B5E21554}">
      <dgm:prSet/>
      <dgm:spPr/>
      <dgm:t>
        <a:bodyPr/>
        <a:lstStyle/>
        <a:p>
          <a:endParaRPr lang="en-US"/>
        </a:p>
      </dgm:t>
    </dgm:pt>
    <dgm:pt modelId="{45804F74-53FE-4EB5-8977-0684E1AB7073}">
      <dgm:prSet custT="1"/>
      <dgm:spPr/>
      <dgm:t>
        <a:bodyPr/>
        <a:lstStyle/>
        <a:p>
          <a:r>
            <a:rPr lang="en-US" sz="1600" b="1" i="1" dirty="0" err="1"/>
            <a:t>L’homme</a:t>
          </a:r>
          <a:r>
            <a:rPr lang="en-US" sz="1600" b="1" i="1" dirty="0"/>
            <a:t> </a:t>
          </a:r>
          <a:r>
            <a:rPr lang="en-US" sz="1600" b="1" i="1" dirty="0" err="1"/>
            <a:t>Armé</a:t>
          </a:r>
          <a:endParaRPr lang="en-US" sz="1600" b="1" dirty="0"/>
        </a:p>
      </dgm:t>
    </dgm:pt>
    <dgm:pt modelId="{C2DDD7AA-B562-4E12-A0DE-3948D4DDE1EB}" type="parTrans" cxnId="{52A824D7-E784-4A7E-8365-7D9C39B02448}">
      <dgm:prSet/>
      <dgm:spPr/>
      <dgm:t>
        <a:bodyPr/>
        <a:lstStyle/>
        <a:p>
          <a:endParaRPr lang="en-US"/>
        </a:p>
      </dgm:t>
    </dgm:pt>
    <dgm:pt modelId="{D6A9C3CA-577A-4CCB-A77C-4191D1E656A9}" type="sibTrans" cxnId="{52A824D7-E784-4A7E-8365-7D9C39B02448}">
      <dgm:prSet/>
      <dgm:spPr/>
      <dgm:t>
        <a:bodyPr/>
        <a:lstStyle/>
        <a:p>
          <a:endParaRPr lang="en-US"/>
        </a:p>
      </dgm:t>
    </dgm:pt>
    <dgm:pt modelId="{DDE3DD64-82E1-4EE0-B581-B8515AC30B67}">
      <dgm:prSet custT="1"/>
      <dgm:spPr/>
      <dgm:t>
        <a:bodyPr/>
        <a:lstStyle/>
        <a:p>
          <a:r>
            <a:rPr lang="en-US" sz="1600" i="1" dirty="0" err="1"/>
            <a:t>L’homme</a:t>
          </a:r>
          <a:r>
            <a:rPr lang="en-US" sz="1600" i="1" dirty="0"/>
            <a:t> </a:t>
          </a:r>
          <a:r>
            <a:rPr lang="en-US" sz="1600" i="1" dirty="0" err="1"/>
            <a:t>Armé</a:t>
          </a:r>
          <a:r>
            <a:rPr lang="en-US" sz="1600" dirty="0"/>
            <a:t> originated as an unwritten song (Fallows, 2001). </a:t>
          </a:r>
        </a:p>
      </dgm:t>
    </dgm:pt>
    <dgm:pt modelId="{1A85A2D8-C487-4440-8CF4-1F9A4886D5C8}" type="parTrans" cxnId="{001F83A3-0968-452B-9890-30453C6F31C0}">
      <dgm:prSet/>
      <dgm:spPr/>
      <dgm:t>
        <a:bodyPr/>
        <a:lstStyle/>
        <a:p>
          <a:endParaRPr lang="en-US"/>
        </a:p>
      </dgm:t>
    </dgm:pt>
    <dgm:pt modelId="{EC2D8B50-4083-47E4-BD89-2A87D9614918}" type="sibTrans" cxnId="{001F83A3-0968-452B-9890-30453C6F31C0}">
      <dgm:prSet/>
      <dgm:spPr/>
      <dgm:t>
        <a:bodyPr/>
        <a:lstStyle/>
        <a:p>
          <a:endParaRPr lang="en-US"/>
        </a:p>
      </dgm:t>
    </dgm:pt>
    <dgm:pt modelId="{D5869611-EB69-4556-BA78-9EA6E02E58A0}">
      <dgm:prSet custT="1"/>
      <dgm:spPr/>
      <dgm:t>
        <a:bodyPr/>
        <a:lstStyle/>
        <a:p>
          <a:r>
            <a:rPr lang="en-US" sz="1600" dirty="0"/>
            <a:t>Many changes made in different masses.</a:t>
          </a:r>
        </a:p>
      </dgm:t>
    </dgm:pt>
    <dgm:pt modelId="{575C4A58-DAC4-4174-8815-439BF4E14919}" type="parTrans" cxnId="{FF79E59A-DD19-4EAB-AE7E-562C21B46063}">
      <dgm:prSet/>
      <dgm:spPr/>
      <dgm:t>
        <a:bodyPr/>
        <a:lstStyle/>
        <a:p>
          <a:endParaRPr lang="en-US"/>
        </a:p>
      </dgm:t>
    </dgm:pt>
    <dgm:pt modelId="{BF0D0A76-46F5-461D-982D-555FC044C542}" type="sibTrans" cxnId="{FF79E59A-DD19-4EAB-AE7E-562C21B46063}">
      <dgm:prSet/>
      <dgm:spPr/>
      <dgm:t>
        <a:bodyPr/>
        <a:lstStyle/>
        <a:p>
          <a:endParaRPr lang="en-US"/>
        </a:p>
      </dgm:t>
    </dgm:pt>
    <dgm:pt modelId="{DA3424F0-8B3D-4B2B-9523-57509E897E8B}">
      <dgm:prSet custT="1"/>
      <dgm:spPr/>
      <dgm:t>
        <a:bodyPr/>
        <a:lstStyle/>
        <a:p>
          <a:r>
            <a:rPr lang="en-US" sz="1600" dirty="0"/>
            <a:t>Existed due to the crusades. (Wright &amp; Simms, 2010).</a:t>
          </a:r>
        </a:p>
      </dgm:t>
    </dgm:pt>
    <dgm:pt modelId="{83704E2A-5BC6-4F05-8756-F885BB279A0E}" type="parTrans" cxnId="{7B2B7229-944A-4D44-9ACB-55CF5ACFF094}">
      <dgm:prSet/>
      <dgm:spPr/>
      <dgm:t>
        <a:bodyPr/>
        <a:lstStyle/>
        <a:p>
          <a:endParaRPr lang="en-US"/>
        </a:p>
      </dgm:t>
    </dgm:pt>
    <dgm:pt modelId="{732A68BB-12A0-4452-879E-93DC0A6DA4B2}" type="sibTrans" cxnId="{7B2B7229-944A-4D44-9ACB-55CF5ACFF094}">
      <dgm:prSet/>
      <dgm:spPr/>
      <dgm:t>
        <a:bodyPr/>
        <a:lstStyle/>
        <a:p>
          <a:endParaRPr lang="en-US"/>
        </a:p>
      </dgm:t>
    </dgm:pt>
    <dgm:pt modelId="{307D84D2-4FB1-4BBA-B684-A5653D39E3FB}">
      <dgm:prSet custT="1"/>
      <dgm:spPr/>
      <dgm:t>
        <a:bodyPr/>
        <a:lstStyle/>
        <a:p>
          <a:r>
            <a:rPr lang="en-US" sz="1600" dirty="0"/>
            <a:t>Impact of the fall of Constantinople and the militant spirit that followed in the Holy Roman Empire</a:t>
          </a:r>
        </a:p>
      </dgm:t>
    </dgm:pt>
    <dgm:pt modelId="{F188D3CA-9929-4AE8-849B-B1877D5D0C43}" type="parTrans" cxnId="{8605F7ED-7D25-4E69-8341-B6F990CE5F45}">
      <dgm:prSet/>
      <dgm:spPr/>
      <dgm:t>
        <a:bodyPr/>
        <a:lstStyle/>
        <a:p>
          <a:endParaRPr lang="en-US"/>
        </a:p>
      </dgm:t>
    </dgm:pt>
    <dgm:pt modelId="{E75E2109-4F7D-4B10-B1FD-69442011F66E}" type="sibTrans" cxnId="{8605F7ED-7D25-4E69-8341-B6F990CE5F45}">
      <dgm:prSet/>
      <dgm:spPr/>
      <dgm:t>
        <a:bodyPr/>
        <a:lstStyle/>
        <a:p>
          <a:endParaRPr lang="en-US"/>
        </a:p>
      </dgm:t>
    </dgm:pt>
    <dgm:pt modelId="{6BCA8A85-7EE5-4A1F-A91B-1A152AD50C24}">
      <dgm:prSet custT="1"/>
      <dgm:spPr/>
      <dgm:t>
        <a:bodyPr/>
        <a:lstStyle/>
        <a:p>
          <a:r>
            <a:rPr lang="en-US" sz="1600" dirty="0"/>
            <a:t>Leaders rallied troops for a form of battle with </a:t>
          </a:r>
          <a:r>
            <a:rPr lang="en-US" sz="1600" i="1" dirty="0" err="1"/>
            <a:t>L’homme</a:t>
          </a:r>
          <a:r>
            <a:rPr lang="en-US" sz="1600" i="1" dirty="0"/>
            <a:t> </a:t>
          </a:r>
          <a:r>
            <a:rPr lang="en-US" sz="1600" i="1" dirty="0" err="1"/>
            <a:t>Arme</a:t>
          </a:r>
          <a:r>
            <a:rPr lang="en-US" sz="1600" dirty="0"/>
            <a:t>. (Fallows, 2oo1)</a:t>
          </a:r>
        </a:p>
      </dgm:t>
    </dgm:pt>
    <dgm:pt modelId="{8710BC47-F0FF-4CA4-8451-F20A80A1ABB9}" type="parTrans" cxnId="{F864969F-94A9-4B64-BD1F-26E837661AB4}">
      <dgm:prSet/>
      <dgm:spPr/>
      <dgm:t>
        <a:bodyPr/>
        <a:lstStyle/>
        <a:p>
          <a:endParaRPr lang="en-US"/>
        </a:p>
      </dgm:t>
    </dgm:pt>
    <dgm:pt modelId="{CACF81C5-336C-482E-B1B1-4E39E7682AB6}" type="sibTrans" cxnId="{F864969F-94A9-4B64-BD1F-26E837661AB4}">
      <dgm:prSet/>
      <dgm:spPr/>
      <dgm:t>
        <a:bodyPr/>
        <a:lstStyle/>
        <a:p>
          <a:endParaRPr lang="en-US"/>
        </a:p>
      </dgm:t>
    </dgm:pt>
    <dgm:pt modelId="{D9C44758-AFAD-43A4-865A-13DFA54A0CD7}" type="pres">
      <dgm:prSet presAssocID="{42DDDF84-4259-4241-9548-DE951E15DEA4}" presName="linear" presStyleCnt="0">
        <dgm:presLayoutVars>
          <dgm:dir/>
          <dgm:animLvl val="lvl"/>
          <dgm:resizeHandles val="exact"/>
        </dgm:presLayoutVars>
      </dgm:prSet>
      <dgm:spPr/>
    </dgm:pt>
    <dgm:pt modelId="{F96CD701-0639-48B3-B0F0-DB5E60B61CF5}" type="pres">
      <dgm:prSet presAssocID="{CBD70A3A-D3E5-431D-BC35-3188F5D0F050}" presName="parentLin" presStyleCnt="0"/>
      <dgm:spPr/>
    </dgm:pt>
    <dgm:pt modelId="{0D9FF48B-B9A5-4363-80C7-ED508F95C52B}" type="pres">
      <dgm:prSet presAssocID="{CBD70A3A-D3E5-431D-BC35-3188F5D0F050}" presName="parentLeftMargin" presStyleLbl="node1" presStyleIdx="0" presStyleCnt="2"/>
      <dgm:spPr/>
    </dgm:pt>
    <dgm:pt modelId="{CF5486D8-EE8F-4E51-8261-2422114F11BC}" type="pres">
      <dgm:prSet presAssocID="{CBD70A3A-D3E5-431D-BC35-3188F5D0F050}" presName="parentText" presStyleLbl="node1" presStyleIdx="0" presStyleCnt="2" custScaleX="131606" custLinFactNeighborX="-14286" custLinFactNeighborY="21518">
        <dgm:presLayoutVars>
          <dgm:chMax val="0"/>
          <dgm:bulletEnabled val="1"/>
        </dgm:presLayoutVars>
      </dgm:prSet>
      <dgm:spPr/>
    </dgm:pt>
    <dgm:pt modelId="{E6B85543-50B7-4D11-937D-8034C9CD0B9A}" type="pres">
      <dgm:prSet presAssocID="{CBD70A3A-D3E5-431D-BC35-3188F5D0F050}" presName="negativeSpace" presStyleCnt="0"/>
      <dgm:spPr/>
    </dgm:pt>
    <dgm:pt modelId="{24940D7E-598E-4238-A016-4B59458A5982}" type="pres">
      <dgm:prSet presAssocID="{CBD70A3A-D3E5-431D-BC35-3188F5D0F050}" presName="childText" presStyleLbl="conFgAcc1" presStyleIdx="0" presStyleCnt="2" custScaleY="97798" custLinFactNeighborY="89098">
        <dgm:presLayoutVars>
          <dgm:bulletEnabled val="1"/>
        </dgm:presLayoutVars>
      </dgm:prSet>
      <dgm:spPr/>
    </dgm:pt>
    <dgm:pt modelId="{4F8B62D3-2F65-4571-B776-4311377B283E}" type="pres">
      <dgm:prSet presAssocID="{3A6803E3-BB77-44C2-88E4-0FAC3463DF97}" presName="spaceBetweenRectangles" presStyleCnt="0"/>
      <dgm:spPr/>
    </dgm:pt>
    <dgm:pt modelId="{13AC2B2B-8E35-4720-9098-469C144D94AF}" type="pres">
      <dgm:prSet presAssocID="{45804F74-53FE-4EB5-8977-0684E1AB7073}" presName="parentLin" presStyleCnt="0"/>
      <dgm:spPr/>
    </dgm:pt>
    <dgm:pt modelId="{7C30371C-67F8-4B13-86E3-0E6D25BBD7C4}" type="pres">
      <dgm:prSet presAssocID="{45804F74-53FE-4EB5-8977-0684E1AB7073}" presName="parentLeftMargin" presStyleLbl="node1" presStyleIdx="0" presStyleCnt="2"/>
      <dgm:spPr/>
    </dgm:pt>
    <dgm:pt modelId="{117B2E10-2507-448B-AF2A-C63BF7532F82}" type="pres">
      <dgm:prSet presAssocID="{45804F74-53FE-4EB5-8977-0684E1AB7073}" presName="parentText" presStyleLbl="node1" presStyleIdx="1" presStyleCnt="2" custScaleY="65132" custLinFactNeighborX="14286" custLinFactNeighborY="-10091">
        <dgm:presLayoutVars>
          <dgm:chMax val="0"/>
          <dgm:bulletEnabled val="1"/>
        </dgm:presLayoutVars>
      </dgm:prSet>
      <dgm:spPr/>
    </dgm:pt>
    <dgm:pt modelId="{8B1C545F-EEB8-47A1-B177-1DB316C4BE15}" type="pres">
      <dgm:prSet presAssocID="{45804F74-53FE-4EB5-8977-0684E1AB7073}" presName="negativeSpace" presStyleCnt="0"/>
      <dgm:spPr/>
    </dgm:pt>
    <dgm:pt modelId="{6F587ADD-916F-4C6D-8338-92E533CA9E4C}" type="pres">
      <dgm:prSet presAssocID="{45804F74-53FE-4EB5-8977-0684E1AB7073}" presName="childText" presStyleLbl="conFgAcc1" presStyleIdx="1" presStyleCnt="2" custScaleY="96051" custLinFactNeighborY="31144">
        <dgm:presLayoutVars>
          <dgm:bulletEnabled val="1"/>
        </dgm:presLayoutVars>
      </dgm:prSet>
      <dgm:spPr/>
    </dgm:pt>
  </dgm:ptLst>
  <dgm:cxnLst>
    <dgm:cxn modelId="{DE5F4302-4EE3-49EA-849B-B09C4B04B9A7}" type="presOf" srcId="{DDE3DD64-82E1-4EE0-B581-B8515AC30B67}" destId="{6F587ADD-916F-4C6D-8338-92E533CA9E4C}" srcOrd="0" destOrd="0" presId="urn:microsoft.com/office/officeart/2005/8/layout/list1"/>
    <dgm:cxn modelId="{B234AD08-B5A3-42D0-822A-025960495E1B}" type="presOf" srcId="{CBD70A3A-D3E5-431D-BC35-3188F5D0F050}" destId="{CF5486D8-EE8F-4E51-8261-2422114F11BC}" srcOrd="1" destOrd="0" presId="urn:microsoft.com/office/officeart/2005/8/layout/list1"/>
    <dgm:cxn modelId="{E2336C10-ABF5-4EA9-8A34-BDE7E1B23F42}" type="presOf" srcId="{6BCA8A85-7EE5-4A1F-A91B-1A152AD50C24}" destId="{6F587ADD-916F-4C6D-8338-92E533CA9E4C}" srcOrd="0" destOrd="4" presId="urn:microsoft.com/office/officeart/2005/8/layout/list1"/>
    <dgm:cxn modelId="{B57CFD10-CB11-4B99-9404-ADF7BD7D423D}" type="presOf" srcId="{DA3424F0-8B3D-4B2B-9523-57509E897E8B}" destId="{6F587ADD-916F-4C6D-8338-92E533CA9E4C}" srcOrd="0" destOrd="2" presId="urn:microsoft.com/office/officeart/2005/8/layout/list1"/>
    <dgm:cxn modelId="{4B045E15-389F-4225-A230-147CC40835E7}" type="presOf" srcId="{42DDDF84-4259-4241-9548-DE951E15DEA4}" destId="{D9C44758-AFAD-43A4-865A-13DFA54A0CD7}" srcOrd="0" destOrd="0" presId="urn:microsoft.com/office/officeart/2005/8/layout/list1"/>
    <dgm:cxn modelId="{7B2B7229-944A-4D44-9ACB-55CF5ACFF094}" srcId="{45804F74-53FE-4EB5-8977-0684E1AB7073}" destId="{DA3424F0-8B3D-4B2B-9523-57509E897E8B}" srcOrd="1" destOrd="0" parTransId="{83704E2A-5BC6-4F05-8756-F885BB279A0E}" sibTransId="{732A68BB-12A0-4452-879E-93DC0A6DA4B2}"/>
    <dgm:cxn modelId="{78A84C2A-E914-44C9-A786-CCF73C3565ED}" srcId="{42DDDF84-4259-4241-9548-DE951E15DEA4}" destId="{CBD70A3A-D3E5-431D-BC35-3188F5D0F050}" srcOrd="0" destOrd="0" parTransId="{2CAE0A47-C285-4A31-91B0-90959692F6D4}" sibTransId="{3A6803E3-BB77-44C2-88E4-0FAC3463DF97}"/>
    <dgm:cxn modelId="{F1CE5039-D705-4A01-8BFB-1FB6555B7F5B}" type="presOf" srcId="{4E03AD2C-6F18-4AFF-A82C-99AF2A647C8C}" destId="{24940D7E-598E-4238-A016-4B59458A5982}" srcOrd="0" destOrd="0" presId="urn:microsoft.com/office/officeart/2005/8/layout/list1"/>
    <dgm:cxn modelId="{F1B7ED44-4994-4AB0-BB42-C7D1DDD3D232}" type="presOf" srcId="{307D84D2-4FB1-4BBA-B684-A5653D39E3FB}" destId="{6F587ADD-916F-4C6D-8338-92E533CA9E4C}" srcOrd="0" destOrd="3" presId="urn:microsoft.com/office/officeart/2005/8/layout/list1"/>
    <dgm:cxn modelId="{F181AB48-312B-47A0-AB72-1675AD9D3AA9}" type="presOf" srcId="{CBD70A3A-D3E5-431D-BC35-3188F5D0F050}" destId="{0D9FF48B-B9A5-4363-80C7-ED508F95C52B}" srcOrd="0" destOrd="0" presId="urn:microsoft.com/office/officeart/2005/8/layout/list1"/>
    <dgm:cxn modelId="{2243C96D-10AA-4916-A9B2-1BE152EE8F75}" type="presOf" srcId="{45804F74-53FE-4EB5-8977-0684E1AB7073}" destId="{7C30371C-67F8-4B13-86E3-0E6D25BBD7C4}" srcOrd="0" destOrd="0" presId="urn:microsoft.com/office/officeart/2005/8/layout/list1"/>
    <dgm:cxn modelId="{8C05B84F-60EC-4995-BC8F-567A34333D8C}" type="presOf" srcId="{E23A0AAD-9462-473A-89D4-2C6EF697313C}" destId="{24940D7E-598E-4238-A016-4B59458A5982}" srcOrd="0" destOrd="2" presId="urn:microsoft.com/office/officeart/2005/8/layout/list1"/>
    <dgm:cxn modelId="{51381E57-5A44-43D8-9B80-C2911235C9F1}" srcId="{CBD70A3A-D3E5-431D-BC35-3188F5D0F050}" destId="{4E03AD2C-6F18-4AFF-A82C-99AF2A647C8C}" srcOrd="0" destOrd="0" parTransId="{3F4A9986-E7E2-44D1-906B-3617FBF5A0F5}" sibTransId="{16DD148D-F76C-449B-8E78-92FDCA9DDCAF}"/>
    <dgm:cxn modelId="{001FB67A-520E-4D33-BDF4-F46FA8440D76}" type="presOf" srcId="{D5869611-EB69-4556-BA78-9EA6E02E58A0}" destId="{6F587ADD-916F-4C6D-8338-92E533CA9E4C}" srcOrd="0" destOrd="1" presId="urn:microsoft.com/office/officeart/2005/8/layout/list1"/>
    <dgm:cxn modelId="{E1D56A8A-2C90-4AB0-B441-A66DEB81B663}" srcId="{CBD70A3A-D3E5-431D-BC35-3188F5D0F050}" destId="{36422CF1-E6D4-49AF-B74A-D9D57F5F3EC6}" srcOrd="1" destOrd="0" parTransId="{6F1B4B04-437C-4412-8BF2-291EC8FEC404}" sibTransId="{78346ECE-FAFB-4E6B-8C0C-21F1F728A8C1}"/>
    <dgm:cxn modelId="{F5168690-8FCF-4169-8043-B2C199CD3726}" type="presOf" srcId="{36422CF1-E6D4-49AF-B74A-D9D57F5F3EC6}" destId="{24940D7E-598E-4238-A016-4B59458A5982}" srcOrd="0" destOrd="1" presId="urn:microsoft.com/office/officeart/2005/8/layout/list1"/>
    <dgm:cxn modelId="{FF79E59A-DD19-4EAB-AE7E-562C21B46063}" srcId="{DDE3DD64-82E1-4EE0-B581-B8515AC30B67}" destId="{D5869611-EB69-4556-BA78-9EA6E02E58A0}" srcOrd="0" destOrd="0" parTransId="{575C4A58-DAC4-4174-8815-439BF4E14919}" sibTransId="{BF0D0A76-46F5-461D-982D-555FC044C542}"/>
    <dgm:cxn modelId="{F864969F-94A9-4B64-BD1F-26E837661AB4}" srcId="{DA3424F0-8B3D-4B2B-9523-57509E897E8B}" destId="{6BCA8A85-7EE5-4A1F-A91B-1A152AD50C24}" srcOrd="1" destOrd="0" parTransId="{8710BC47-F0FF-4CA4-8451-F20A80A1ABB9}" sibTransId="{CACF81C5-336C-482E-B1B1-4E39E7682AB6}"/>
    <dgm:cxn modelId="{3687C0A2-1685-4B54-B326-0186A8151233}" type="presOf" srcId="{45804F74-53FE-4EB5-8977-0684E1AB7073}" destId="{117B2E10-2507-448B-AF2A-C63BF7532F82}" srcOrd="1" destOrd="0" presId="urn:microsoft.com/office/officeart/2005/8/layout/list1"/>
    <dgm:cxn modelId="{001F83A3-0968-452B-9890-30453C6F31C0}" srcId="{45804F74-53FE-4EB5-8977-0684E1AB7073}" destId="{DDE3DD64-82E1-4EE0-B581-B8515AC30B67}" srcOrd="0" destOrd="0" parTransId="{1A85A2D8-C487-4440-8CF4-1F9A4886D5C8}" sibTransId="{EC2D8B50-4083-47E4-BD89-2A87D9614918}"/>
    <dgm:cxn modelId="{52A824D7-E784-4A7E-8365-7D9C39B02448}" srcId="{42DDDF84-4259-4241-9548-DE951E15DEA4}" destId="{45804F74-53FE-4EB5-8977-0684E1AB7073}" srcOrd="1" destOrd="0" parTransId="{C2DDD7AA-B562-4E12-A0DE-3948D4DDE1EB}" sibTransId="{D6A9C3CA-577A-4CCB-A77C-4191D1E656A9}"/>
    <dgm:cxn modelId="{8605F7ED-7D25-4E69-8341-B6F990CE5F45}" srcId="{DA3424F0-8B3D-4B2B-9523-57509E897E8B}" destId="{307D84D2-4FB1-4BBA-B684-A5653D39E3FB}" srcOrd="0" destOrd="0" parTransId="{F188D3CA-9929-4AE8-849B-B1877D5D0C43}" sibTransId="{E75E2109-4F7D-4B10-B1FD-69442011F66E}"/>
    <dgm:cxn modelId="{F97CD5FF-4787-4AE9-B078-EE91B5E21554}" srcId="{36422CF1-E6D4-49AF-B74A-D9D57F5F3EC6}" destId="{E23A0AAD-9462-473A-89D4-2C6EF697313C}" srcOrd="0" destOrd="0" parTransId="{708590FC-2239-43E6-94B1-C15C8B63E10C}" sibTransId="{EA7068AC-CDCC-433C-83E5-E1634BF531D1}"/>
    <dgm:cxn modelId="{C6A92818-DBA5-4067-AE9E-468F6E4AC9A5}" type="presParOf" srcId="{D9C44758-AFAD-43A4-865A-13DFA54A0CD7}" destId="{F96CD701-0639-48B3-B0F0-DB5E60B61CF5}" srcOrd="0" destOrd="0" presId="urn:microsoft.com/office/officeart/2005/8/layout/list1"/>
    <dgm:cxn modelId="{0107ABDA-D217-4CA2-9631-076408BC2D02}" type="presParOf" srcId="{F96CD701-0639-48B3-B0F0-DB5E60B61CF5}" destId="{0D9FF48B-B9A5-4363-80C7-ED508F95C52B}" srcOrd="0" destOrd="0" presId="urn:microsoft.com/office/officeart/2005/8/layout/list1"/>
    <dgm:cxn modelId="{44D40C89-B0E2-4A16-8671-E2B14FA570A9}" type="presParOf" srcId="{F96CD701-0639-48B3-B0F0-DB5E60B61CF5}" destId="{CF5486D8-EE8F-4E51-8261-2422114F11BC}" srcOrd="1" destOrd="0" presId="urn:microsoft.com/office/officeart/2005/8/layout/list1"/>
    <dgm:cxn modelId="{B2557FEF-1915-4EA3-B242-7BD83D4F951B}" type="presParOf" srcId="{D9C44758-AFAD-43A4-865A-13DFA54A0CD7}" destId="{E6B85543-50B7-4D11-937D-8034C9CD0B9A}" srcOrd="1" destOrd="0" presId="urn:microsoft.com/office/officeart/2005/8/layout/list1"/>
    <dgm:cxn modelId="{4E4C0629-2021-447A-97E5-54A95BCE7523}" type="presParOf" srcId="{D9C44758-AFAD-43A4-865A-13DFA54A0CD7}" destId="{24940D7E-598E-4238-A016-4B59458A5982}" srcOrd="2" destOrd="0" presId="urn:microsoft.com/office/officeart/2005/8/layout/list1"/>
    <dgm:cxn modelId="{55B7482E-24D9-4172-89A2-4E0627637653}" type="presParOf" srcId="{D9C44758-AFAD-43A4-865A-13DFA54A0CD7}" destId="{4F8B62D3-2F65-4571-B776-4311377B283E}" srcOrd="3" destOrd="0" presId="urn:microsoft.com/office/officeart/2005/8/layout/list1"/>
    <dgm:cxn modelId="{2F19E1BD-537D-4B4B-AB9D-86ED387D2BE6}" type="presParOf" srcId="{D9C44758-AFAD-43A4-865A-13DFA54A0CD7}" destId="{13AC2B2B-8E35-4720-9098-469C144D94AF}" srcOrd="4" destOrd="0" presId="urn:microsoft.com/office/officeart/2005/8/layout/list1"/>
    <dgm:cxn modelId="{6CBC1C27-F14D-499D-B83B-7E8B1828B7D7}" type="presParOf" srcId="{13AC2B2B-8E35-4720-9098-469C144D94AF}" destId="{7C30371C-67F8-4B13-86E3-0E6D25BBD7C4}" srcOrd="0" destOrd="0" presId="urn:microsoft.com/office/officeart/2005/8/layout/list1"/>
    <dgm:cxn modelId="{E7E2560A-3CC4-40A5-B694-5058BCE633C9}" type="presParOf" srcId="{13AC2B2B-8E35-4720-9098-469C144D94AF}" destId="{117B2E10-2507-448B-AF2A-C63BF7532F82}" srcOrd="1" destOrd="0" presId="urn:microsoft.com/office/officeart/2005/8/layout/list1"/>
    <dgm:cxn modelId="{ABEC51B3-5BE3-453D-A4CC-81699E13DE7F}" type="presParOf" srcId="{D9C44758-AFAD-43A4-865A-13DFA54A0CD7}" destId="{8B1C545F-EEB8-47A1-B177-1DB316C4BE15}" srcOrd="5" destOrd="0" presId="urn:microsoft.com/office/officeart/2005/8/layout/list1"/>
    <dgm:cxn modelId="{A9AC2235-1ABC-43AE-94B4-EC29E2B30ECD}" type="presParOf" srcId="{D9C44758-AFAD-43A4-865A-13DFA54A0CD7}" destId="{6F587ADD-916F-4C6D-8338-92E533CA9E4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DDDF84-4259-4241-9548-DE951E15DE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334EA70-9522-4E7C-AADB-DA10F4652757}">
      <dgm:prSet custT="1"/>
      <dgm:spPr/>
      <dgm:t>
        <a:bodyPr/>
        <a:lstStyle/>
        <a:p>
          <a:r>
            <a:rPr lang="en-US" sz="1600" b="1" dirty="0"/>
            <a:t>Guillaume Dufay</a:t>
          </a:r>
          <a:endParaRPr lang="en-US" sz="1600" dirty="0"/>
        </a:p>
      </dgm:t>
    </dgm:pt>
    <dgm:pt modelId="{4C5884EE-4C88-40AC-857F-46312EA98CC3}" type="parTrans" cxnId="{4B8CAC85-5BC8-470F-BB14-FBF49AF90F93}">
      <dgm:prSet/>
      <dgm:spPr/>
      <dgm:t>
        <a:bodyPr/>
        <a:lstStyle/>
        <a:p>
          <a:endParaRPr lang="en-US"/>
        </a:p>
      </dgm:t>
    </dgm:pt>
    <dgm:pt modelId="{90419BAD-3333-4A92-A17E-193A3C1A7DB2}" type="sibTrans" cxnId="{4B8CAC85-5BC8-470F-BB14-FBF49AF90F93}">
      <dgm:prSet/>
      <dgm:spPr/>
      <dgm:t>
        <a:bodyPr/>
        <a:lstStyle/>
        <a:p>
          <a:endParaRPr lang="en-US"/>
        </a:p>
      </dgm:t>
    </dgm:pt>
    <dgm:pt modelId="{7B2B3F54-F9A3-4437-8E53-A49738A78A79}">
      <dgm:prSet custT="1"/>
      <dgm:spPr/>
      <dgm:t>
        <a:bodyPr/>
        <a:lstStyle/>
        <a:p>
          <a:r>
            <a:rPr lang="en-US" sz="1800" i="1" dirty="0" err="1"/>
            <a:t>Missa</a:t>
          </a:r>
          <a:r>
            <a:rPr lang="en-US" sz="1800" i="1" dirty="0"/>
            <a:t> </a:t>
          </a:r>
          <a:r>
            <a:rPr lang="en-US" sz="1800" i="1" dirty="0" err="1"/>
            <a:t>L’homme</a:t>
          </a:r>
          <a:r>
            <a:rPr lang="en-US" sz="1800" i="1" dirty="0"/>
            <a:t> </a:t>
          </a:r>
          <a:r>
            <a:rPr lang="en-US" sz="1800" i="1" dirty="0" err="1"/>
            <a:t>Armé</a:t>
          </a:r>
          <a:r>
            <a:rPr lang="en-US" sz="1800" i="1" dirty="0"/>
            <a:t>,</a:t>
          </a:r>
          <a:endParaRPr lang="en-US" sz="1800" dirty="0"/>
        </a:p>
      </dgm:t>
    </dgm:pt>
    <dgm:pt modelId="{3CD1343A-EC8C-45F0-9FCA-299B376CEA20}" type="parTrans" cxnId="{7C40AB8B-7AD1-4E1E-A532-5CBF6693C59F}">
      <dgm:prSet/>
      <dgm:spPr/>
      <dgm:t>
        <a:bodyPr/>
        <a:lstStyle/>
        <a:p>
          <a:endParaRPr lang="en-US"/>
        </a:p>
      </dgm:t>
    </dgm:pt>
    <dgm:pt modelId="{DA9CBA92-93E6-4369-8265-EBE7EA2C0FAF}" type="sibTrans" cxnId="{7C40AB8B-7AD1-4E1E-A532-5CBF6693C59F}">
      <dgm:prSet/>
      <dgm:spPr/>
      <dgm:t>
        <a:bodyPr/>
        <a:lstStyle/>
        <a:p>
          <a:endParaRPr lang="en-US"/>
        </a:p>
      </dgm:t>
    </dgm:pt>
    <dgm:pt modelId="{9E367499-6751-46E6-A09B-0F27C7134EBF}">
      <dgm:prSet custT="1"/>
      <dgm:spPr/>
      <dgm:t>
        <a:bodyPr/>
        <a:lstStyle/>
        <a:p>
          <a:r>
            <a:rPr lang="en-US" sz="1800" dirty="0"/>
            <a:t>Marked the beginning a long tradition of retrograde motion</a:t>
          </a:r>
        </a:p>
      </dgm:t>
    </dgm:pt>
    <dgm:pt modelId="{6AD233E9-7B87-49D5-ACD3-B19EEA50D071}" type="parTrans" cxnId="{458E6CFC-B581-4223-B423-CB4378E1B6F5}">
      <dgm:prSet/>
      <dgm:spPr/>
      <dgm:t>
        <a:bodyPr/>
        <a:lstStyle/>
        <a:p>
          <a:endParaRPr lang="en-US"/>
        </a:p>
      </dgm:t>
    </dgm:pt>
    <dgm:pt modelId="{EECB33E6-6C17-47E3-A3FB-3D7EC243342D}" type="sibTrans" cxnId="{458E6CFC-B581-4223-B423-CB4378E1B6F5}">
      <dgm:prSet/>
      <dgm:spPr/>
      <dgm:t>
        <a:bodyPr/>
        <a:lstStyle/>
        <a:p>
          <a:endParaRPr lang="en-US"/>
        </a:p>
      </dgm:t>
    </dgm:pt>
    <dgm:pt modelId="{9E01F7C6-206F-4328-A2BC-3F01416877A7}">
      <dgm:prSet custT="1"/>
      <dgm:spPr/>
      <dgm:t>
        <a:bodyPr/>
        <a:lstStyle/>
        <a:p>
          <a:r>
            <a:rPr lang="en-US" sz="1800" dirty="0"/>
            <a:t>Symbolic of the journey of Jesus from heaven to earth and back to heaven </a:t>
          </a:r>
        </a:p>
      </dgm:t>
    </dgm:pt>
    <dgm:pt modelId="{E7C3F7E2-157C-4B9E-AFF2-14172C5981F4}" type="parTrans" cxnId="{BC89AFF9-40F8-4931-9B93-11EC182ACD4F}">
      <dgm:prSet/>
      <dgm:spPr/>
      <dgm:t>
        <a:bodyPr/>
        <a:lstStyle/>
        <a:p>
          <a:endParaRPr lang="en-US"/>
        </a:p>
      </dgm:t>
    </dgm:pt>
    <dgm:pt modelId="{2BB991A0-E84E-4E89-9EEB-0D157D2484AC}" type="sibTrans" cxnId="{BC89AFF9-40F8-4931-9B93-11EC182ACD4F}">
      <dgm:prSet/>
      <dgm:spPr/>
      <dgm:t>
        <a:bodyPr/>
        <a:lstStyle/>
        <a:p>
          <a:endParaRPr lang="en-US"/>
        </a:p>
      </dgm:t>
    </dgm:pt>
    <dgm:pt modelId="{A6C02B90-9B32-4E1A-B19A-786BBC9F1872}">
      <dgm:prSet custT="1"/>
      <dgm:spPr/>
      <dgm:t>
        <a:bodyPr/>
        <a:lstStyle/>
        <a:p>
          <a:r>
            <a:rPr lang="en-US" sz="1800" dirty="0"/>
            <a:t>Lived in a time of religious turmoil </a:t>
          </a:r>
        </a:p>
      </dgm:t>
    </dgm:pt>
    <dgm:pt modelId="{D47C753D-2CDD-4FB0-ADCA-0685B28ACA7A}" type="parTrans" cxnId="{3BDF4AAD-1A2A-41A0-877B-646D2FA6F101}">
      <dgm:prSet/>
      <dgm:spPr/>
      <dgm:t>
        <a:bodyPr/>
        <a:lstStyle/>
        <a:p>
          <a:endParaRPr lang="en-US"/>
        </a:p>
      </dgm:t>
    </dgm:pt>
    <dgm:pt modelId="{5C7D68D4-FFCA-4015-8DEA-664AE656AD25}" type="sibTrans" cxnId="{3BDF4AAD-1A2A-41A0-877B-646D2FA6F101}">
      <dgm:prSet/>
      <dgm:spPr/>
      <dgm:t>
        <a:bodyPr/>
        <a:lstStyle/>
        <a:p>
          <a:endParaRPr lang="en-US"/>
        </a:p>
      </dgm:t>
    </dgm:pt>
    <dgm:pt modelId="{BABA0BEB-FA0B-4014-95D2-2D8BD505FEAB}">
      <dgm:prSet custT="1"/>
      <dgm:spPr/>
      <dgm:t>
        <a:bodyPr/>
        <a:lstStyle/>
        <a:p>
          <a:r>
            <a:rPr lang="en-US" sz="1800" dirty="0"/>
            <a:t>Crusades and the tension between the Holy Roman Empire and the Ottoman-Turks. </a:t>
          </a:r>
        </a:p>
      </dgm:t>
    </dgm:pt>
    <dgm:pt modelId="{823C4177-FD65-4AD9-9D46-1169EB38D0EE}" type="parTrans" cxnId="{38962750-ACD0-4926-9CC1-C7AF4AD0CB72}">
      <dgm:prSet/>
      <dgm:spPr/>
      <dgm:t>
        <a:bodyPr/>
        <a:lstStyle/>
        <a:p>
          <a:endParaRPr lang="en-US"/>
        </a:p>
      </dgm:t>
    </dgm:pt>
    <dgm:pt modelId="{09072B76-26B0-4367-9D73-F5F572B72756}" type="sibTrans" cxnId="{38962750-ACD0-4926-9CC1-C7AF4AD0CB72}">
      <dgm:prSet/>
      <dgm:spPr/>
      <dgm:t>
        <a:bodyPr/>
        <a:lstStyle/>
        <a:p>
          <a:endParaRPr lang="en-US"/>
        </a:p>
      </dgm:t>
    </dgm:pt>
    <dgm:pt modelId="{469B595B-714C-4836-8320-D51CB6888099}">
      <dgm:prSet custT="1"/>
      <dgm:spPr/>
      <dgm:t>
        <a:bodyPr/>
        <a:lstStyle/>
        <a:p>
          <a:r>
            <a:rPr lang="en-US" sz="1800" dirty="0"/>
            <a:t>Spent most of his life in the church and worked as multiple positions which included chorister, subdeacon, and canon. (</a:t>
          </a:r>
          <a:r>
            <a:rPr lang="en-US" sz="1800" dirty="0" err="1"/>
            <a:t>Planchant</a:t>
          </a:r>
          <a:r>
            <a:rPr lang="en-US" sz="1800" dirty="0"/>
            <a:t>, 2001).</a:t>
          </a:r>
        </a:p>
      </dgm:t>
    </dgm:pt>
    <dgm:pt modelId="{D91BA4EE-73AD-46DD-9FEF-3F0F24E22C59}" type="parTrans" cxnId="{9E4CC00B-FD14-49F1-A9C5-114397487BBA}">
      <dgm:prSet/>
      <dgm:spPr/>
      <dgm:t>
        <a:bodyPr/>
        <a:lstStyle/>
        <a:p>
          <a:endParaRPr lang="en-US"/>
        </a:p>
      </dgm:t>
    </dgm:pt>
    <dgm:pt modelId="{F044ED25-5376-4AF6-B2A5-0A075783AEC5}" type="sibTrans" cxnId="{9E4CC00B-FD14-49F1-A9C5-114397487BBA}">
      <dgm:prSet/>
      <dgm:spPr/>
      <dgm:t>
        <a:bodyPr/>
        <a:lstStyle/>
        <a:p>
          <a:endParaRPr lang="en-US"/>
        </a:p>
      </dgm:t>
    </dgm:pt>
    <dgm:pt modelId="{19D914FA-E059-4E71-A7B8-0711DC0BCDB3}">
      <dgm:prSet custT="1"/>
      <dgm:spPr/>
      <dgm:t>
        <a:bodyPr/>
        <a:lstStyle/>
        <a:p>
          <a:r>
            <a:rPr lang="en-US" sz="1800" dirty="0"/>
            <a:t>Frequented the musical chapel of the dukes of Burgundy, the later home of many Armed Man Masses. (Wright &amp; Simms, 2010). </a:t>
          </a:r>
        </a:p>
      </dgm:t>
    </dgm:pt>
    <dgm:pt modelId="{67C06CCD-0FFF-4C3B-A321-46F983D5E5FE}" type="parTrans" cxnId="{586EA459-AA6F-4628-8D03-2126551A080A}">
      <dgm:prSet/>
      <dgm:spPr/>
      <dgm:t>
        <a:bodyPr/>
        <a:lstStyle/>
        <a:p>
          <a:endParaRPr lang="en-US"/>
        </a:p>
      </dgm:t>
    </dgm:pt>
    <dgm:pt modelId="{61F93B40-223C-411B-9422-477C6D84F885}" type="sibTrans" cxnId="{586EA459-AA6F-4628-8D03-2126551A080A}">
      <dgm:prSet/>
      <dgm:spPr/>
      <dgm:t>
        <a:bodyPr/>
        <a:lstStyle/>
        <a:p>
          <a:endParaRPr lang="en-US"/>
        </a:p>
      </dgm:t>
    </dgm:pt>
    <dgm:pt modelId="{D9C44758-AFAD-43A4-865A-13DFA54A0CD7}" type="pres">
      <dgm:prSet presAssocID="{42DDDF84-4259-4241-9548-DE951E15DEA4}" presName="linear" presStyleCnt="0">
        <dgm:presLayoutVars>
          <dgm:dir/>
          <dgm:animLvl val="lvl"/>
          <dgm:resizeHandles val="exact"/>
        </dgm:presLayoutVars>
      </dgm:prSet>
      <dgm:spPr/>
    </dgm:pt>
    <dgm:pt modelId="{44CFF9DD-9500-413C-8905-C1202F594C85}" type="pres">
      <dgm:prSet presAssocID="{0334EA70-9522-4E7C-AADB-DA10F4652757}" presName="parentLin" presStyleCnt="0"/>
      <dgm:spPr/>
    </dgm:pt>
    <dgm:pt modelId="{D45D56AF-A9A4-48A5-8E7E-26CAD70D6B94}" type="pres">
      <dgm:prSet presAssocID="{0334EA70-9522-4E7C-AADB-DA10F4652757}" presName="parentLeftMargin" presStyleLbl="node1" presStyleIdx="0" presStyleCnt="1"/>
      <dgm:spPr/>
    </dgm:pt>
    <dgm:pt modelId="{3F0DB0AE-4CDD-4EA8-9359-DB89B7E02509}" type="pres">
      <dgm:prSet presAssocID="{0334EA70-9522-4E7C-AADB-DA10F4652757}" presName="parentText" presStyleLbl="node1" presStyleIdx="0" presStyleCnt="1" custScaleY="319982" custLinFactY="9289" custLinFactNeighborX="14398" custLinFactNeighborY="100000">
        <dgm:presLayoutVars>
          <dgm:chMax val="0"/>
          <dgm:bulletEnabled val="1"/>
        </dgm:presLayoutVars>
      </dgm:prSet>
      <dgm:spPr/>
    </dgm:pt>
    <dgm:pt modelId="{B11B2820-A6C4-428E-AF4F-45872600CBBE}" type="pres">
      <dgm:prSet presAssocID="{0334EA70-9522-4E7C-AADB-DA10F4652757}" presName="negativeSpace" presStyleCnt="0"/>
      <dgm:spPr/>
    </dgm:pt>
    <dgm:pt modelId="{C2EF1026-2805-4F6D-847A-1BFBB6A30342}" type="pres">
      <dgm:prSet presAssocID="{0334EA70-9522-4E7C-AADB-DA10F4652757}" presName="childText" presStyleLbl="conFgAcc1" presStyleIdx="0" presStyleCnt="1" custScaleY="119981" custLinFactNeighborY="-33831">
        <dgm:presLayoutVars>
          <dgm:bulletEnabled val="1"/>
        </dgm:presLayoutVars>
      </dgm:prSet>
      <dgm:spPr/>
    </dgm:pt>
  </dgm:ptLst>
  <dgm:cxnLst>
    <dgm:cxn modelId="{9E4CC00B-FD14-49F1-A9C5-114397487BBA}" srcId="{0334EA70-9522-4E7C-AADB-DA10F4652757}" destId="{469B595B-714C-4836-8320-D51CB6888099}" srcOrd="2" destOrd="0" parTransId="{D91BA4EE-73AD-46DD-9FEF-3F0F24E22C59}" sibTransId="{F044ED25-5376-4AF6-B2A5-0A075783AEC5}"/>
    <dgm:cxn modelId="{9B26A80E-C5B1-4E1F-BC3B-B26104EA97FC}" type="presOf" srcId="{19D914FA-E059-4E71-A7B8-0711DC0BCDB3}" destId="{C2EF1026-2805-4F6D-847A-1BFBB6A30342}" srcOrd="0" destOrd="6" presId="urn:microsoft.com/office/officeart/2005/8/layout/list1"/>
    <dgm:cxn modelId="{4B045E15-389F-4225-A230-147CC40835E7}" type="presOf" srcId="{42DDDF84-4259-4241-9548-DE951E15DEA4}" destId="{D9C44758-AFAD-43A4-865A-13DFA54A0CD7}" srcOrd="0" destOrd="0" presId="urn:microsoft.com/office/officeart/2005/8/layout/list1"/>
    <dgm:cxn modelId="{05130C1C-C564-46DB-A875-C6D3ADDF0B7E}" type="presOf" srcId="{469B595B-714C-4836-8320-D51CB6888099}" destId="{C2EF1026-2805-4F6D-847A-1BFBB6A30342}" srcOrd="0" destOrd="5" presId="urn:microsoft.com/office/officeart/2005/8/layout/list1"/>
    <dgm:cxn modelId="{95370320-8B56-4A74-A054-407F51A6C7F4}" type="presOf" srcId="{BABA0BEB-FA0B-4014-95D2-2D8BD505FEAB}" destId="{C2EF1026-2805-4F6D-847A-1BFBB6A30342}" srcOrd="0" destOrd="4" presId="urn:microsoft.com/office/officeart/2005/8/layout/list1"/>
    <dgm:cxn modelId="{327C9224-785C-4A26-960D-CA6A4A417E02}" type="presOf" srcId="{0334EA70-9522-4E7C-AADB-DA10F4652757}" destId="{3F0DB0AE-4CDD-4EA8-9359-DB89B7E02509}" srcOrd="1" destOrd="0" presId="urn:microsoft.com/office/officeart/2005/8/layout/list1"/>
    <dgm:cxn modelId="{AFB2B23A-3BAB-4086-BBC7-E84A1F3DF995}" type="presOf" srcId="{9E367499-6751-46E6-A09B-0F27C7134EBF}" destId="{C2EF1026-2805-4F6D-847A-1BFBB6A30342}" srcOrd="0" destOrd="1" presId="urn:microsoft.com/office/officeart/2005/8/layout/list1"/>
    <dgm:cxn modelId="{FB3EFF3C-3FE1-4E69-A4EF-ABFCF45717A8}" type="presOf" srcId="{9E01F7C6-206F-4328-A2BC-3F01416877A7}" destId="{C2EF1026-2805-4F6D-847A-1BFBB6A30342}" srcOrd="0" destOrd="2" presId="urn:microsoft.com/office/officeart/2005/8/layout/list1"/>
    <dgm:cxn modelId="{491A9E42-899A-449F-838B-F564751EEEBD}" type="presOf" srcId="{7B2B3F54-F9A3-4437-8E53-A49738A78A79}" destId="{C2EF1026-2805-4F6D-847A-1BFBB6A30342}" srcOrd="0" destOrd="0" presId="urn:microsoft.com/office/officeart/2005/8/layout/list1"/>
    <dgm:cxn modelId="{38962750-ACD0-4926-9CC1-C7AF4AD0CB72}" srcId="{A6C02B90-9B32-4E1A-B19A-786BBC9F1872}" destId="{BABA0BEB-FA0B-4014-95D2-2D8BD505FEAB}" srcOrd="0" destOrd="0" parTransId="{823C4177-FD65-4AD9-9D46-1169EB38D0EE}" sibTransId="{09072B76-26B0-4367-9D73-F5F572B72756}"/>
    <dgm:cxn modelId="{586EA459-AA6F-4628-8D03-2126551A080A}" srcId="{469B595B-714C-4836-8320-D51CB6888099}" destId="{19D914FA-E059-4E71-A7B8-0711DC0BCDB3}" srcOrd="0" destOrd="0" parTransId="{67C06CCD-0FFF-4C3B-A321-46F983D5E5FE}" sibTransId="{61F93B40-223C-411B-9422-477C6D84F885}"/>
    <dgm:cxn modelId="{4B8CAC85-5BC8-470F-BB14-FBF49AF90F93}" srcId="{42DDDF84-4259-4241-9548-DE951E15DEA4}" destId="{0334EA70-9522-4E7C-AADB-DA10F4652757}" srcOrd="0" destOrd="0" parTransId="{4C5884EE-4C88-40AC-857F-46312EA98CC3}" sibTransId="{90419BAD-3333-4A92-A17E-193A3C1A7DB2}"/>
    <dgm:cxn modelId="{7C40AB8B-7AD1-4E1E-A532-5CBF6693C59F}" srcId="{0334EA70-9522-4E7C-AADB-DA10F4652757}" destId="{7B2B3F54-F9A3-4437-8E53-A49738A78A79}" srcOrd="0" destOrd="0" parTransId="{3CD1343A-EC8C-45F0-9FCA-299B376CEA20}" sibTransId="{DA9CBA92-93E6-4369-8265-EBE7EA2C0FAF}"/>
    <dgm:cxn modelId="{D2EB1098-FE6C-44CB-9587-C7184E3559FD}" type="presOf" srcId="{A6C02B90-9B32-4E1A-B19A-786BBC9F1872}" destId="{C2EF1026-2805-4F6D-847A-1BFBB6A30342}" srcOrd="0" destOrd="3" presId="urn:microsoft.com/office/officeart/2005/8/layout/list1"/>
    <dgm:cxn modelId="{E9AD63A6-18D5-47CB-9FB7-325B605D346B}" type="presOf" srcId="{0334EA70-9522-4E7C-AADB-DA10F4652757}" destId="{D45D56AF-A9A4-48A5-8E7E-26CAD70D6B94}" srcOrd="0" destOrd="0" presId="urn:microsoft.com/office/officeart/2005/8/layout/list1"/>
    <dgm:cxn modelId="{3BDF4AAD-1A2A-41A0-877B-646D2FA6F101}" srcId="{0334EA70-9522-4E7C-AADB-DA10F4652757}" destId="{A6C02B90-9B32-4E1A-B19A-786BBC9F1872}" srcOrd="1" destOrd="0" parTransId="{D47C753D-2CDD-4FB0-ADCA-0685B28ACA7A}" sibTransId="{5C7D68D4-FFCA-4015-8DEA-664AE656AD25}"/>
    <dgm:cxn modelId="{BC89AFF9-40F8-4931-9B93-11EC182ACD4F}" srcId="{9E367499-6751-46E6-A09B-0F27C7134EBF}" destId="{9E01F7C6-206F-4328-A2BC-3F01416877A7}" srcOrd="0" destOrd="0" parTransId="{E7C3F7E2-157C-4B9E-AFF2-14172C5981F4}" sibTransId="{2BB991A0-E84E-4E89-9EEB-0D157D2484AC}"/>
    <dgm:cxn modelId="{458E6CFC-B581-4223-B423-CB4378E1B6F5}" srcId="{7B2B3F54-F9A3-4437-8E53-A49738A78A79}" destId="{9E367499-6751-46E6-A09B-0F27C7134EBF}" srcOrd="0" destOrd="0" parTransId="{6AD233E9-7B87-49D5-ACD3-B19EEA50D071}" sibTransId="{EECB33E6-6C17-47E3-A3FB-3D7EC243342D}"/>
    <dgm:cxn modelId="{EB3DC92F-9569-47B0-9ED3-401DA0333F8A}" type="presParOf" srcId="{D9C44758-AFAD-43A4-865A-13DFA54A0CD7}" destId="{44CFF9DD-9500-413C-8905-C1202F594C85}" srcOrd="0" destOrd="0" presId="urn:microsoft.com/office/officeart/2005/8/layout/list1"/>
    <dgm:cxn modelId="{8E4EF2A3-4B6E-4646-B952-6003097C9F8D}" type="presParOf" srcId="{44CFF9DD-9500-413C-8905-C1202F594C85}" destId="{D45D56AF-A9A4-48A5-8E7E-26CAD70D6B94}" srcOrd="0" destOrd="0" presId="urn:microsoft.com/office/officeart/2005/8/layout/list1"/>
    <dgm:cxn modelId="{FDA5B0B9-4875-42ED-89A9-50B74F645071}" type="presParOf" srcId="{44CFF9DD-9500-413C-8905-C1202F594C85}" destId="{3F0DB0AE-4CDD-4EA8-9359-DB89B7E02509}" srcOrd="1" destOrd="0" presId="urn:microsoft.com/office/officeart/2005/8/layout/list1"/>
    <dgm:cxn modelId="{8CADEF1B-4D4C-43E9-B992-D8360AC57D07}" type="presParOf" srcId="{D9C44758-AFAD-43A4-865A-13DFA54A0CD7}" destId="{B11B2820-A6C4-428E-AF4F-45872600CBBE}" srcOrd="1" destOrd="0" presId="urn:microsoft.com/office/officeart/2005/8/layout/list1"/>
    <dgm:cxn modelId="{62974223-2922-422A-8A66-9802C1E16765}" type="presParOf" srcId="{D9C44758-AFAD-43A4-865A-13DFA54A0CD7}" destId="{C2EF1026-2805-4F6D-847A-1BFBB6A3034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94B63-8B2A-4C95-AB8D-35620363F8AE}">
      <dsp:nvSpPr>
        <dsp:cNvPr id="0" name=""/>
        <dsp:cNvSpPr/>
      </dsp:nvSpPr>
      <dsp:spPr>
        <a:xfrm>
          <a:off x="1539240" y="1286"/>
          <a:ext cx="6156960" cy="1319038"/>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462" tIns="335036" rIns="119462" bIns="335036" numCol="1" spcCol="1270" anchor="ctr" anchorCtr="0">
          <a:noAutofit/>
        </a:bodyPr>
        <a:lstStyle/>
        <a:p>
          <a:pPr marL="0" lvl="0" indent="0" algn="l" defTabSz="1022350">
            <a:lnSpc>
              <a:spcPct val="90000"/>
            </a:lnSpc>
            <a:spcBef>
              <a:spcPct val="0"/>
            </a:spcBef>
            <a:spcAft>
              <a:spcPct val="35000"/>
            </a:spcAft>
            <a:buNone/>
          </a:pPr>
          <a:r>
            <a:rPr lang="en-US" sz="2300" kern="1200" dirty="0"/>
            <a:t>Examine contrafactum and </a:t>
          </a:r>
          <a:r>
            <a:rPr lang="en-US" sz="2300" i="1" kern="1200" dirty="0" err="1"/>
            <a:t>L’homme</a:t>
          </a:r>
          <a:r>
            <a:rPr lang="en-US" sz="2300" i="1" kern="1200" dirty="0"/>
            <a:t> </a:t>
          </a:r>
          <a:r>
            <a:rPr lang="en-US" sz="2300" i="1" kern="1200" dirty="0" err="1"/>
            <a:t>Armé</a:t>
          </a:r>
          <a:r>
            <a:rPr lang="en-US" sz="2300" i="1" kern="1200" dirty="0"/>
            <a:t> </a:t>
          </a:r>
          <a:r>
            <a:rPr lang="en-US" sz="2300" kern="1200" dirty="0"/>
            <a:t>in medieval and renaissance music;</a:t>
          </a:r>
        </a:p>
      </dsp:txBody>
      <dsp:txXfrm>
        <a:off x="1539240" y="1286"/>
        <a:ext cx="6156960" cy="1319038"/>
      </dsp:txXfrm>
    </dsp:sp>
    <dsp:sp modelId="{94C5F4BD-9049-4883-B0F2-0772413B66E4}">
      <dsp:nvSpPr>
        <dsp:cNvPr id="0" name=""/>
        <dsp:cNvSpPr/>
      </dsp:nvSpPr>
      <dsp:spPr>
        <a:xfrm>
          <a:off x="0" y="1286"/>
          <a:ext cx="1539240" cy="1319038"/>
        </a:xfrm>
        <a:prstGeom prst="rect">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451" tIns="130292" rIns="81451" bIns="130292" numCol="1" spcCol="1270" anchor="ctr" anchorCtr="0">
          <a:noAutofit/>
        </a:bodyPr>
        <a:lstStyle/>
        <a:p>
          <a:pPr marL="0" lvl="0" indent="0" algn="ctr" defTabSz="1244600">
            <a:lnSpc>
              <a:spcPct val="90000"/>
            </a:lnSpc>
            <a:spcBef>
              <a:spcPct val="0"/>
            </a:spcBef>
            <a:spcAft>
              <a:spcPct val="35000"/>
            </a:spcAft>
            <a:buNone/>
          </a:pPr>
          <a:r>
            <a:rPr lang="en-US" sz="2800" kern="1200" dirty="0"/>
            <a:t>Examine</a:t>
          </a:r>
        </a:p>
      </dsp:txBody>
      <dsp:txXfrm>
        <a:off x="0" y="1286"/>
        <a:ext cx="1539240" cy="1319038"/>
      </dsp:txXfrm>
    </dsp:sp>
    <dsp:sp modelId="{45EC9A69-2E68-4EBE-A20E-B8B20DE63C96}">
      <dsp:nvSpPr>
        <dsp:cNvPr id="0" name=""/>
        <dsp:cNvSpPr/>
      </dsp:nvSpPr>
      <dsp:spPr>
        <a:xfrm>
          <a:off x="1539240" y="1399468"/>
          <a:ext cx="6156960" cy="1319038"/>
        </a:xfrm>
        <a:prstGeom prst="rect">
          <a:avLst/>
        </a:prstGeom>
        <a:solidFill>
          <a:schemeClr val="accent2">
            <a:hueOff val="-638687"/>
            <a:satOff val="1755"/>
            <a:lumOff val="1176"/>
            <a:alphaOff val="0"/>
          </a:schemeClr>
        </a:solidFill>
        <a:ln w="15875" cap="rnd" cmpd="sng" algn="ctr">
          <a:solidFill>
            <a:schemeClr val="accent2">
              <a:hueOff val="-638687"/>
              <a:satOff val="1755"/>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462" tIns="335036" rIns="119462" bIns="335036" numCol="1" spcCol="1270" anchor="ctr" anchorCtr="0">
          <a:noAutofit/>
        </a:bodyPr>
        <a:lstStyle/>
        <a:p>
          <a:pPr marL="0" lvl="0" indent="0" algn="l" defTabSz="1022350">
            <a:lnSpc>
              <a:spcPct val="90000"/>
            </a:lnSpc>
            <a:spcBef>
              <a:spcPct val="0"/>
            </a:spcBef>
            <a:spcAft>
              <a:spcPct val="35000"/>
            </a:spcAft>
            <a:buNone/>
          </a:pPr>
          <a:r>
            <a:rPr lang="en-US" sz="2300" kern="1200"/>
            <a:t>Explore the use of contrafactum today; and</a:t>
          </a:r>
        </a:p>
      </dsp:txBody>
      <dsp:txXfrm>
        <a:off x="1539240" y="1399468"/>
        <a:ext cx="6156960" cy="1319038"/>
      </dsp:txXfrm>
    </dsp:sp>
    <dsp:sp modelId="{CC15A337-2E67-4142-9586-6470390AD9FA}">
      <dsp:nvSpPr>
        <dsp:cNvPr id="0" name=""/>
        <dsp:cNvSpPr/>
      </dsp:nvSpPr>
      <dsp:spPr>
        <a:xfrm>
          <a:off x="0" y="1399468"/>
          <a:ext cx="1539240" cy="1319038"/>
        </a:xfrm>
        <a:prstGeom prst="rect">
          <a:avLst/>
        </a:prstGeom>
        <a:solidFill>
          <a:schemeClr val="lt1">
            <a:hueOff val="0"/>
            <a:satOff val="0"/>
            <a:lumOff val="0"/>
            <a:alphaOff val="0"/>
          </a:schemeClr>
        </a:solidFill>
        <a:ln w="15875" cap="rnd" cmpd="sng" algn="ctr">
          <a:solidFill>
            <a:schemeClr val="accent2">
              <a:hueOff val="-638687"/>
              <a:satOff val="1755"/>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451" tIns="130292" rIns="81451" bIns="130292" numCol="1" spcCol="1270" anchor="ctr" anchorCtr="0">
          <a:noAutofit/>
        </a:bodyPr>
        <a:lstStyle/>
        <a:p>
          <a:pPr marL="0" lvl="0" indent="0" algn="ctr" defTabSz="1244600">
            <a:lnSpc>
              <a:spcPct val="90000"/>
            </a:lnSpc>
            <a:spcBef>
              <a:spcPct val="0"/>
            </a:spcBef>
            <a:spcAft>
              <a:spcPct val="35000"/>
            </a:spcAft>
            <a:buNone/>
          </a:pPr>
          <a:r>
            <a:rPr lang="en-US" sz="2800" kern="1200"/>
            <a:t>Explore</a:t>
          </a:r>
        </a:p>
      </dsp:txBody>
      <dsp:txXfrm>
        <a:off x="0" y="1399468"/>
        <a:ext cx="1539240" cy="1319038"/>
      </dsp:txXfrm>
    </dsp:sp>
    <dsp:sp modelId="{3C6C7CB1-2B1E-4AC7-B3AA-2E7599BA8183}">
      <dsp:nvSpPr>
        <dsp:cNvPr id="0" name=""/>
        <dsp:cNvSpPr/>
      </dsp:nvSpPr>
      <dsp:spPr>
        <a:xfrm>
          <a:off x="1539240" y="2797649"/>
          <a:ext cx="6156960" cy="1319038"/>
        </a:xfrm>
        <a:prstGeom prst="rect">
          <a:avLst/>
        </a:prstGeom>
        <a:solidFill>
          <a:schemeClr val="accent2">
            <a:hueOff val="-1277375"/>
            <a:satOff val="3509"/>
            <a:lumOff val="2352"/>
            <a:alphaOff val="0"/>
          </a:schemeClr>
        </a:solidFill>
        <a:ln w="15875" cap="rnd" cmpd="sng" algn="ctr">
          <a:solidFill>
            <a:schemeClr val="accent2">
              <a:hueOff val="-1277375"/>
              <a:satOff val="3509"/>
              <a:lumOff val="23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462" tIns="335036" rIns="119462" bIns="335036" numCol="1" spcCol="1270" anchor="ctr" anchorCtr="0">
          <a:noAutofit/>
        </a:bodyPr>
        <a:lstStyle/>
        <a:p>
          <a:pPr marL="0" lvl="0" indent="0" algn="l" defTabSz="1022350">
            <a:lnSpc>
              <a:spcPct val="90000"/>
            </a:lnSpc>
            <a:spcBef>
              <a:spcPct val="0"/>
            </a:spcBef>
            <a:spcAft>
              <a:spcPct val="35000"/>
            </a:spcAft>
            <a:buNone/>
          </a:pPr>
          <a:r>
            <a:rPr lang="en-US" sz="2300" kern="1200" dirty="0"/>
            <a:t>Arrange a piece of music that combines a sacred and modern secular song.</a:t>
          </a:r>
        </a:p>
      </dsp:txBody>
      <dsp:txXfrm>
        <a:off x="1539240" y="2797649"/>
        <a:ext cx="6156960" cy="1319038"/>
      </dsp:txXfrm>
    </dsp:sp>
    <dsp:sp modelId="{7D513A36-C263-47F4-A39E-D31446E89AAA}">
      <dsp:nvSpPr>
        <dsp:cNvPr id="0" name=""/>
        <dsp:cNvSpPr/>
      </dsp:nvSpPr>
      <dsp:spPr>
        <a:xfrm>
          <a:off x="0" y="2797649"/>
          <a:ext cx="1539240" cy="1319038"/>
        </a:xfrm>
        <a:prstGeom prst="rect">
          <a:avLst/>
        </a:prstGeom>
        <a:solidFill>
          <a:schemeClr val="lt1">
            <a:hueOff val="0"/>
            <a:satOff val="0"/>
            <a:lumOff val="0"/>
            <a:alphaOff val="0"/>
          </a:schemeClr>
        </a:solidFill>
        <a:ln w="15875" cap="rnd" cmpd="sng" algn="ctr">
          <a:solidFill>
            <a:schemeClr val="accent2">
              <a:hueOff val="-1277375"/>
              <a:satOff val="3509"/>
              <a:lumOff val="2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451" tIns="130292" rIns="81451" bIns="130292" numCol="1" spcCol="1270" anchor="ctr" anchorCtr="0">
          <a:noAutofit/>
        </a:bodyPr>
        <a:lstStyle/>
        <a:p>
          <a:pPr marL="0" lvl="0" indent="0" algn="ctr" defTabSz="1244600">
            <a:lnSpc>
              <a:spcPct val="90000"/>
            </a:lnSpc>
            <a:spcBef>
              <a:spcPct val="0"/>
            </a:spcBef>
            <a:spcAft>
              <a:spcPct val="35000"/>
            </a:spcAft>
            <a:buNone/>
          </a:pPr>
          <a:r>
            <a:rPr lang="en-US" sz="2800" kern="1200"/>
            <a:t>Arrange</a:t>
          </a:r>
        </a:p>
      </dsp:txBody>
      <dsp:txXfrm>
        <a:off x="0" y="2797649"/>
        <a:ext cx="1539240" cy="1319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1DA9B-08AF-4004-ADCF-2A69138762B2}">
      <dsp:nvSpPr>
        <dsp:cNvPr id="0" name=""/>
        <dsp:cNvSpPr/>
      </dsp:nvSpPr>
      <dsp:spPr>
        <a:xfrm>
          <a:off x="0" y="1701"/>
          <a:ext cx="8229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844BA-0E26-44C8-83F3-1EC11AAA7CD0}">
      <dsp:nvSpPr>
        <dsp:cNvPr id="0" name=""/>
        <dsp:cNvSpPr/>
      </dsp:nvSpPr>
      <dsp:spPr>
        <a:xfrm>
          <a:off x="0" y="0"/>
          <a:ext cx="8229600" cy="176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Moll, K. N. (2017). Streaming music into renaissance studies: The case of </a:t>
          </a:r>
          <a:r>
            <a:rPr lang="en-US" sz="2000" kern="1200" dirty="0" err="1"/>
            <a:t>l’homme</a:t>
          </a:r>
          <a:r>
            <a:rPr lang="en-US" sz="2000" kern="1200" dirty="0"/>
            <a:t> </a:t>
          </a:r>
          <a:r>
            <a:rPr lang="en-US" sz="2000" kern="1200" dirty="0" err="1"/>
            <a:t>arm</a:t>
          </a:r>
          <a:r>
            <a:rPr lang="en-US" sz="2000" i="0" kern="1200" dirty="0" err="1"/>
            <a:t>é</a:t>
          </a:r>
          <a:r>
            <a:rPr lang="en-US" sz="2000" kern="1200" dirty="0"/>
            <a:t>. </a:t>
          </a:r>
          <a:r>
            <a:rPr lang="en-US" sz="2000" i="1" kern="1200" dirty="0"/>
            <a:t>Exploration in Renaissance Culture, 43</a:t>
          </a:r>
          <a:r>
            <a:rPr lang="en-US" sz="2000" kern="1200" dirty="0"/>
            <a:t>, 109. </a:t>
          </a:r>
          <a:r>
            <a:rPr lang="en-US" sz="2000" kern="1200" dirty="0">
              <a:hlinkClick xmlns:r="http://schemas.openxmlformats.org/officeDocument/2006/relationships" r:id="rId1"/>
            </a:rPr>
            <a:t>https://doi.org/10.1163/23526963-04302001</a:t>
          </a:r>
          <a:endParaRPr lang="en-US" sz="2000" kern="1200" dirty="0"/>
        </a:p>
        <a:p>
          <a:pPr marL="0" lvl="0" indent="0" algn="l" defTabSz="889000">
            <a:lnSpc>
              <a:spcPct val="90000"/>
            </a:lnSpc>
            <a:spcBef>
              <a:spcPct val="0"/>
            </a:spcBef>
            <a:spcAft>
              <a:spcPct val="35000"/>
            </a:spcAft>
            <a:buNone/>
          </a:pPr>
          <a:r>
            <a:rPr lang="en-US" sz="2000" kern="1200" dirty="0"/>
            <a:t>This source provided a deeper dive into the political and historical implications of </a:t>
          </a:r>
          <a:r>
            <a:rPr lang="en-US" sz="2000" i="1" kern="1200" dirty="0" err="1"/>
            <a:t>L’homme</a:t>
          </a:r>
          <a:r>
            <a:rPr lang="en-US" sz="2000" i="1" kern="1200" dirty="0"/>
            <a:t> </a:t>
          </a:r>
          <a:r>
            <a:rPr lang="en-US" sz="2000" i="1" kern="1200" dirty="0" err="1"/>
            <a:t>Arme</a:t>
          </a:r>
          <a:r>
            <a:rPr lang="en-US" sz="2000" i="0" kern="1200" dirty="0"/>
            <a:t> along with details on the original chanson.</a:t>
          </a:r>
          <a:endParaRPr lang="en-US" sz="2400" kern="1200" dirty="0"/>
        </a:p>
      </dsp:txBody>
      <dsp:txXfrm>
        <a:off x="0" y="0"/>
        <a:ext cx="8229600" cy="1767296"/>
      </dsp:txXfrm>
    </dsp:sp>
    <dsp:sp modelId="{72F727C5-D164-4FE8-808D-7D94C5B22A78}">
      <dsp:nvSpPr>
        <dsp:cNvPr id="0" name=""/>
        <dsp:cNvSpPr/>
      </dsp:nvSpPr>
      <dsp:spPr>
        <a:xfrm>
          <a:off x="0" y="1768998"/>
          <a:ext cx="8229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ADBB1E-DC6E-4AB3-B7D5-F221FB1D3FD3}">
      <dsp:nvSpPr>
        <dsp:cNvPr id="0" name=""/>
        <dsp:cNvSpPr/>
      </dsp:nvSpPr>
      <dsp:spPr>
        <a:xfrm>
          <a:off x="0" y="1768998"/>
          <a:ext cx="8229600" cy="1636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Sargent J. (2011). Morales, Josquin and the “</a:t>
          </a:r>
          <a:r>
            <a:rPr lang="en-US" sz="2000" kern="1200" dirty="0" err="1"/>
            <a:t>l’homme</a:t>
          </a:r>
          <a:r>
            <a:rPr lang="en-US" sz="2000" kern="1200" dirty="0"/>
            <a:t> </a:t>
          </a:r>
          <a:r>
            <a:rPr lang="en-US" sz="2000" kern="1200" dirty="0" err="1"/>
            <a:t>arm</a:t>
          </a:r>
          <a:r>
            <a:rPr lang="en-US" sz="2000" i="0" kern="1200" dirty="0" err="1"/>
            <a:t>é</a:t>
          </a:r>
          <a:r>
            <a:rPr lang="en-US" sz="2000" i="0" kern="1200" dirty="0"/>
            <a:t>” </a:t>
          </a:r>
          <a:r>
            <a:rPr lang="en-US" sz="2000" kern="1200" dirty="0"/>
            <a:t>tradition. Early Music History, 30, 177. </a:t>
          </a:r>
          <a:r>
            <a:rPr lang="en-US" sz="2000" kern="1200" dirty="0">
              <a:hlinkClick xmlns:r="http://schemas.openxmlformats.org/officeDocument/2006/relationships" r:id="rId2"/>
            </a:rPr>
            <a:t>https://doi.org/10.1017/S0261127911000040</a:t>
          </a:r>
          <a:endParaRPr lang="en-US" sz="2000" kern="1200" dirty="0"/>
        </a:p>
        <a:p>
          <a:pPr marL="0" lvl="0" indent="0" algn="l" defTabSz="889000">
            <a:lnSpc>
              <a:spcPct val="90000"/>
            </a:lnSpc>
            <a:spcBef>
              <a:spcPct val="0"/>
            </a:spcBef>
            <a:spcAft>
              <a:spcPct val="35000"/>
            </a:spcAft>
            <a:buNone/>
          </a:pPr>
          <a:r>
            <a:rPr lang="en-US" sz="2000" kern="1200" dirty="0"/>
            <a:t>This source provided information on the </a:t>
          </a:r>
          <a:r>
            <a:rPr lang="en-US" sz="2000" i="1" kern="1200" dirty="0" err="1"/>
            <a:t>L’homme</a:t>
          </a:r>
          <a:r>
            <a:rPr lang="en-US" sz="2000" i="1" kern="1200" dirty="0"/>
            <a:t> </a:t>
          </a:r>
          <a:r>
            <a:rPr lang="en-US" sz="2000" i="1" kern="1200" dirty="0" err="1"/>
            <a:t>Arme</a:t>
          </a:r>
          <a:r>
            <a:rPr lang="en-US" sz="2000" i="1" kern="1200" dirty="0"/>
            <a:t> </a:t>
          </a:r>
          <a:r>
            <a:rPr lang="en-US" sz="2000" i="0" kern="1200" dirty="0"/>
            <a:t>Tradition, the history of </a:t>
          </a:r>
          <a:r>
            <a:rPr lang="en-US" sz="2000" i="1" kern="1200" dirty="0" err="1"/>
            <a:t>L’homme</a:t>
          </a:r>
          <a:r>
            <a:rPr lang="en-US" sz="2000" i="1" kern="1200" dirty="0"/>
            <a:t> </a:t>
          </a:r>
          <a:r>
            <a:rPr lang="en-US" sz="2000" i="1" kern="1200" dirty="0" err="1"/>
            <a:t>Armé</a:t>
          </a:r>
          <a:r>
            <a:rPr lang="en-US" sz="2000" i="0" kern="1200" dirty="0"/>
            <a:t>, and monumental composers and their works involving the chanson.</a:t>
          </a:r>
          <a:endParaRPr lang="en-US" sz="2400" kern="1200" dirty="0"/>
        </a:p>
      </dsp:txBody>
      <dsp:txXfrm>
        <a:off x="0" y="1768998"/>
        <a:ext cx="8229600" cy="1636958"/>
      </dsp:txXfrm>
    </dsp:sp>
    <dsp:sp modelId="{D6745904-6186-4B8C-B08F-62CA9D1CA963}">
      <dsp:nvSpPr>
        <dsp:cNvPr id="0" name=""/>
        <dsp:cNvSpPr/>
      </dsp:nvSpPr>
      <dsp:spPr>
        <a:xfrm>
          <a:off x="0" y="3405956"/>
          <a:ext cx="82296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4E700-B6F8-41FB-BDC6-51A3165BE6F8}">
      <dsp:nvSpPr>
        <dsp:cNvPr id="0" name=""/>
        <dsp:cNvSpPr/>
      </dsp:nvSpPr>
      <dsp:spPr>
        <a:xfrm>
          <a:off x="0" y="3405956"/>
          <a:ext cx="8221575" cy="200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Wright C. &amp; Simms B. (2010). </a:t>
          </a:r>
          <a:r>
            <a:rPr lang="en-US" sz="2000" i="1" kern="1200" dirty="0"/>
            <a:t>Music in western civilization.</a:t>
          </a:r>
          <a:r>
            <a:rPr lang="en-US" sz="2000" kern="1200" dirty="0"/>
            <a:t> Upper Saddle River: NJ: Schirmer Cengage Learning. </a:t>
          </a:r>
        </a:p>
        <a:p>
          <a:pPr marL="0" lvl="0" indent="0" algn="l" defTabSz="889000">
            <a:lnSpc>
              <a:spcPct val="90000"/>
            </a:lnSpc>
            <a:spcBef>
              <a:spcPct val="0"/>
            </a:spcBef>
            <a:spcAft>
              <a:spcPct val="35000"/>
            </a:spcAft>
            <a:buNone/>
          </a:pPr>
          <a:r>
            <a:rPr lang="en-US" sz="2000" kern="1200" dirty="0"/>
            <a:t>This source provided a wide range of information on most time periods of music which included the usage of </a:t>
          </a:r>
          <a:r>
            <a:rPr lang="en-US" sz="2000" i="1" kern="1200" dirty="0" err="1"/>
            <a:t>L’homme</a:t>
          </a:r>
          <a:r>
            <a:rPr lang="en-US" sz="2000" i="1" kern="1200" dirty="0"/>
            <a:t> </a:t>
          </a:r>
          <a:r>
            <a:rPr lang="en-US" sz="2000" i="1" kern="1200" dirty="0" err="1"/>
            <a:t>Armé</a:t>
          </a:r>
          <a:r>
            <a:rPr lang="en-US" sz="2000" i="0" kern="1200" dirty="0"/>
            <a:t>.</a:t>
          </a:r>
          <a:endParaRPr lang="en-US" sz="2400" kern="1200" dirty="0"/>
        </a:p>
      </dsp:txBody>
      <dsp:txXfrm>
        <a:off x="0" y="3405956"/>
        <a:ext cx="8221575" cy="2002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CA5A9-04A8-4356-9156-469DF927DFEA}">
      <dsp:nvSpPr>
        <dsp:cNvPr id="0" name=""/>
        <dsp:cNvSpPr/>
      </dsp:nvSpPr>
      <dsp:spPr>
        <a:xfrm>
          <a:off x="0" y="3"/>
          <a:ext cx="905451" cy="90545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BA8C05-E170-4612-8BB3-39FD143E01B8}">
      <dsp:nvSpPr>
        <dsp:cNvPr id="0" name=""/>
        <dsp:cNvSpPr/>
      </dsp:nvSpPr>
      <dsp:spPr>
        <a:xfrm>
          <a:off x="209553" y="152399"/>
          <a:ext cx="525162" cy="5251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1B11D0C-9329-4C63-9020-4066E9E067B7}">
      <dsp:nvSpPr>
        <dsp:cNvPr id="0" name=""/>
        <dsp:cNvSpPr/>
      </dsp:nvSpPr>
      <dsp:spPr>
        <a:xfrm>
          <a:off x="971550" y="152400"/>
          <a:ext cx="2776334" cy="185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Design:</a:t>
          </a:r>
        </a:p>
        <a:p>
          <a:pPr marL="0" lvl="0" indent="0" algn="l" defTabSz="800100">
            <a:lnSpc>
              <a:spcPct val="90000"/>
            </a:lnSpc>
            <a:spcBef>
              <a:spcPct val="0"/>
            </a:spcBef>
            <a:spcAft>
              <a:spcPct val="35000"/>
            </a:spcAft>
            <a:buNone/>
          </a:pPr>
          <a:r>
            <a:rPr lang="en-US" sz="1800" kern="1200" dirty="0"/>
            <a:t>Texts, Scholarly journals, musical scores: understand musical characteristics and the use of contrafactum and </a:t>
          </a:r>
          <a:r>
            <a:rPr lang="en-US" sz="1800" i="1" kern="1200" dirty="0" err="1"/>
            <a:t>L’homme</a:t>
          </a:r>
          <a:r>
            <a:rPr lang="en-US" sz="1800" i="1" kern="1200" dirty="0"/>
            <a:t> </a:t>
          </a:r>
          <a:r>
            <a:rPr lang="en-US" sz="1800" i="1" kern="1200" dirty="0" err="1"/>
            <a:t>armé</a:t>
          </a:r>
          <a:r>
            <a:rPr lang="en-US" sz="1800" i="1" kern="1200" dirty="0"/>
            <a:t> </a:t>
          </a:r>
          <a:r>
            <a:rPr lang="en-US" sz="1800" kern="1200" dirty="0"/>
            <a:t>along with historical accounts.</a:t>
          </a:r>
        </a:p>
      </dsp:txBody>
      <dsp:txXfrm>
        <a:off x="971550" y="152400"/>
        <a:ext cx="2776334" cy="1858276"/>
      </dsp:txXfrm>
    </dsp:sp>
    <dsp:sp modelId="{8DA2E9CB-F644-447D-BC6F-06A5A8A5E406}">
      <dsp:nvSpPr>
        <dsp:cNvPr id="0" name=""/>
        <dsp:cNvSpPr/>
      </dsp:nvSpPr>
      <dsp:spPr>
        <a:xfrm>
          <a:off x="6981248" y="3"/>
          <a:ext cx="905451" cy="90545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83E96-73A0-4994-9633-AB374ABBC5D5}">
      <dsp:nvSpPr>
        <dsp:cNvPr id="0" name=""/>
        <dsp:cNvSpPr/>
      </dsp:nvSpPr>
      <dsp:spPr>
        <a:xfrm>
          <a:off x="7143753" y="152399"/>
          <a:ext cx="525162" cy="5251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3A530D-3FC0-4E79-B936-080196DD146A}">
      <dsp:nvSpPr>
        <dsp:cNvPr id="0" name=""/>
        <dsp:cNvSpPr/>
      </dsp:nvSpPr>
      <dsp:spPr>
        <a:xfrm>
          <a:off x="4270492" y="3"/>
          <a:ext cx="2725218" cy="202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Instrumentation: </a:t>
          </a:r>
        </a:p>
        <a:p>
          <a:pPr marL="0" lvl="0" indent="0" algn="l" defTabSz="800100">
            <a:lnSpc>
              <a:spcPct val="90000"/>
            </a:lnSpc>
            <a:spcBef>
              <a:spcPct val="0"/>
            </a:spcBef>
            <a:spcAft>
              <a:spcPct val="35000"/>
            </a:spcAft>
            <a:buNone/>
          </a:pPr>
          <a:r>
            <a:rPr lang="en-US" sz="1800" kern="1200" dirty="0"/>
            <a:t>review of reputable texts, journals, and scores: information about composers and compositions, developments in technique.</a:t>
          </a:r>
        </a:p>
      </dsp:txBody>
      <dsp:txXfrm>
        <a:off x="4270492" y="3"/>
        <a:ext cx="2725218" cy="2023612"/>
      </dsp:txXfrm>
    </dsp:sp>
    <dsp:sp modelId="{337F7336-9302-43C4-BF2E-0F19D42099A5}">
      <dsp:nvSpPr>
        <dsp:cNvPr id="0" name=""/>
        <dsp:cNvSpPr/>
      </dsp:nvSpPr>
      <dsp:spPr>
        <a:xfrm>
          <a:off x="0" y="3290311"/>
          <a:ext cx="905451" cy="90545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7339E-C88B-4D11-BD15-C6E8E90DFBAB}">
      <dsp:nvSpPr>
        <dsp:cNvPr id="0" name=""/>
        <dsp:cNvSpPr/>
      </dsp:nvSpPr>
      <dsp:spPr>
        <a:xfrm>
          <a:off x="209553" y="3428998"/>
          <a:ext cx="525162" cy="5251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B288E1-C239-4EF5-B583-3FF4407B4789}">
      <dsp:nvSpPr>
        <dsp:cNvPr id="0" name=""/>
        <dsp:cNvSpPr/>
      </dsp:nvSpPr>
      <dsp:spPr>
        <a:xfrm>
          <a:off x="1039708" y="2514598"/>
          <a:ext cx="2896259" cy="1374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Analysis: </a:t>
          </a:r>
        </a:p>
        <a:p>
          <a:pPr marL="0" lvl="0" indent="0" algn="l" defTabSz="800100">
            <a:lnSpc>
              <a:spcPct val="90000"/>
            </a:lnSpc>
            <a:spcBef>
              <a:spcPct val="0"/>
            </a:spcBef>
            <a:spcAft>
              <a:spcPct val="35000"/>
            </a:spcAft>
            <a:buNone/>
          </a:pPr>
          <a:r>
            <a:rPr lang="en-US" sz="1800" kern="1200" dirty="0"/>
            <a:t>Scholarly sources to define and investigate the history of </a:t>
          </a:r>
          <a:r>
            <a:rPr lang="en-US" sz="1800" i="1" kern="1200" dirty="0" err="1"/>
            <a:t>L’homme</a:t>
          </a:r>
          <a:r>
            <a:rPr lang="en-US" sz="1800" i="1" kern="1200" dirty="0"/>
            <a:t> </a:t>
          </a:r>
          <a:r>
            <a:rPr lang="en-US" sz="1800" i="1" kern="1200" dirty="0" err="1"/>
            <a:t>armé</a:t>
          </a:r>
          <a:r>
            <a:rPr lang="en-US" sz="1800" i="1" kern="1200" dirty="0"/>
            <a:t> </a:t>
          </a:r>
          <a:r>
            <a:rPr lang="en-US" sz="1800" kern="1200" dirty="0"/>
            <a:t>and contrafactum </a:t>
          </a:r>
        </a:p>
        <a:p>
          <a:pPr marL="0" lvl="0" indent="0" algn="l" defTabSz="800100">
            <a:lnSpc>
              <a:spcPct val="90000"/>
            </a:lnSpc>
            <a:spcBef>
              <a:spcPct val="0"/>
            </a:spcBef>
            <a:spcAft>
              <a:spcPct val="35000"/>
            </a:spcAft>
            <a:buNone/>
          </a:pPr>
          <a:r>
            <a:rPr lang="en-US" sz="1800" kern="1200" dirty="0"/>
            <a:t>Arranged a piece of music </a:t>
          </a:r>
        </a:p>
      </dsp:txBody>
      <dsp:txXfrm>
        <a:off x="1039708" y="2514598"/>
        <a:ext cx="2896259" cy="1374403"/>
      </dsp:txXfrm>
    </dsp:sp>
    <dsp:sp modelId="{B8783B6F-C142-4C4B-ACA2-E00745D38D05}">
      <dsp:nvSpPr>
        <dsp:cNvPr id="0" name=""/>
        <dsp:cNvSpPr/>
      </dsp:nvSpPr>
      <dsp:spPr>
        <a:xfrm>
          <a:off x="6981248" y="3290311"/>
          <a:ext cx="905451" cy="90545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F0E16-BC57-420C-B906-4E7828BFF5A2}">
      <dsp:nvSpPr>
        <dsp:cNvPr id="0" name=""/>
        <dsp:cNvSpPr/>
      </dsp:nvSpPr>
      <dsp:spPr>
        <a:xfrm>
          <a:off x="7143753" y="3428998"/>
          <a:ext cx="525162" cy="5251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EBA18D-5436-48BA-A4EF-918F33658DC4}">
      <dsp:nvSpPr>
        <dsp:cNvPr id="0" name=""/>
        <dsp:cNvSpPr/>
      </dsp:nvSpPr>
      <dsp:spPr>
        <a:xfrm>
          <a:off x="4781556" y="3047999"/>
          <a:ext cx="2134279" cy="905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Public Presentation: Student Scholar Showcase, April 6</a:t>
          </a:r>
          <a:r>
            <a:rPr lang="en-US" sz="1800" kern="1200" baseline="30000" dirty="0"/>
            <a:t>th</a:t>
          </a:r>
          <a:r>
            <a:rPr lang="en-US" sz="1800" kern="1200" dirty="0"/>
            <a:t> 2022</a:t>
          </a:r>
        </a:p>
      </dsp:txBody>
      <dsp:txXfrm>
        <a:off x="4781556" y="3047999"/>
        <a:ext cx="2134279" cy="905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40D7E-598E-4238-A016-4B59458A5982}">
      <dsp:nvSpPr>
        <dsp:cNvPr id="0" name=""/>
        <dsp:cNvSpPr/>
      </dsp:nvSpPr>
      <dsp:spPr>
        <a:xfrm>
          <a:off x="0" y="381000"/>
          <a:ext cx="5334000" cy="210715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3978" tIns="312420" rIns="41397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 reason many early secular songs survive (</a:t>
          </a:r>
          <a:r>
            <a:rPr lang="en-US" sz="1600" kern="1200" dirty="0" err="1"/>
            <a:t>Lingas</a:t>
          </a:r>
          <a:r>
            <a:rPr lang="en-US" sz="1600" kern="1200" dirty="0"/>
            <a:t>, 2011)</a:t>
          </a:r>
        </a:p>
        <a:p>
          <a:pPr marL="171450" lvl="1" indent="-171450" algn="l" defTabSz="711200">
            <a:lnSpc>
              <a:spcPct val="90000"/>
            </a:lnSpc>
            <a:spcBef>
              <a:spcPct val="0"/>
            </a:spcBef>
            <a:spcAft>
              <a:spcPct val="15000"/>
            </a:spcAft>
            <a:buChar char="•"/>
          </a:pPr>
          <a:r>
            <a:rPr lang="en-US" sz="1600" kern="1200" dirty="0"/>
            <a:t>Contrafactum: the new poems to already existing melodies. (Falck &amp; Pickler, 2001)</a:t>
          </a:r>
        </a:p>
        <a:p>
          <a:pPr marL="342900" lvl="2" indent="-171450" algn="l" defTabSz="711200">
            <a:lnSpc>
              <a:spcPct val="90000"/>
            </a:lnSpc>
            <a:spcBef>
              <a:spcPct val="0"/>
            </a:spcBef>
            <a:spcAft>
              <a:spcPct val="15000"/>
            </a:spcAft>
            <a:buChar char="•"/>
          </a:pPr>
          <a:r>
            <a:rPr lang="en-US" sz="1600" kern="1200" dirty="0"/>
            <a:t>In the 12</a:t>
          </a:r>
          <a:r>
            <a:rPr lang="en-US" sz="1600" kern="1200" baseline="30000" dirty="0"/>
            <a:t>th</a:t>
          </a:r>
          <a:r>
            <a:rPr lang="en-US" sz="1600" kern="1200" dirty="0"/>
            <a:t> and 13</a:t>
          </a:r>
          <a:r>
            <a:rPr lang="en-US" sz="1600" kern="1200" baseline="30000" dirty="0"/>
            <a:t>th</a:t>
          </a:r>
          <a:r>
            <a:rPr lang="en-US" sz="1600" kern="1200" dirty="0"/>
            <a:t> centuries composers utilized contrafactum with sequences and hymn melodies to edit the text.</a:t>
          </a:r>
        </a:p>
      </dsp:txBody>
      <dsp:txXfrm>
        <a:off x="0" y="381000"/>
        <a:ext cx="5334000" cy="2107155"/>
      </dsp:txXfrm>
    </dsp:sp>
    <dsp:sp modelId="{CF5486D8-EE8F-4E51-8261-2422114F11BC}">
      <dsp:nvSpPr>
        <dsp:cNvPr id="0" name=""/>
        <dsp:cNvSpPr/>
      </dsp:nvSpPr>
      <dsp:spPr>
        <a:xfrm>
          <a:off x="228599" y="129836"/>
          <a:ext cx="4913904"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marL="0" lvl="0" indent="0" algn="l" defTabSz="711200">
            <a:lnSpc>
              <a:spcPct val="90000"/>
            </a:lnSpc>
            <a:spcBef>
              <a:spcPct val="0"/>
            </a:spcBef>
            <a:spcAft>
              <a:spcPct val="35000"/>
            </a:spcAft>
            <a:buNone/>
          </a:pPr>
          <a:r>
            <a:rPr lang="en-US" sz="1600" b="1" kern="1200" dirty="0"/>
            <a:t>Contrafactum in the late medieval and early renaissance eras</a:t>
          </a:r>
          <a:endParaRPr lang="en-US" sz="1600" kern="1200" dirty="0"/>
        </a:p>
      </dsp:txBody>
      <dsp:txXfrm>
        <a:off x="255979" y="157216"/>
        <a:ext cx="4859144" cy="506120"/>
      </dsp:txXfrm>
    </dsp:sp>
    <dsp:sp modelId="{6F587ADD-916F-4C6D-8338-92E533CA9E4C}">
      <dsp:nvSpPr>
        <dsp:cNvPr id="0" name=""/>
        <dsp:cNvSpPr/>
      </dsp:nvSpPr>
      <dsp:spPr>
        <a:xfrm>
          <a:off x="0" y="2593360"/>
          <a:ext cx="5334000" cy="2816839"/>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3978" tIns="312420" rIns="413978" bIns="113792"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err="1"/>
            <a:t>L’homme</a:t>
          </a:r>
          <a:r>
            <a:rPr lang="en-US" sz="1600" i="1" kern="1200" dirty="0"/>
            <a:t> </a:t>
          </a:r>
          <a:r>
            <a:rPr lang="en-US" sz="1600" i="1" kern="1200" dirty="0" err="1"/>
            <a:t>Armé</a:t>
          </a:r>
          <a:r>
            <a:rPr lang="en-US" sz="1600" kern="1200" dirty="0"/>
            <a:t> originated as an unwritten song (Fallows, 2001). </a:t>
          </a:r>
        </a:p>
        <a:p>
          <a:pPr marL="342900" lvl="2" indent="-171450" algn="l" defTabSz="711200">
            <a:lnSpc>
              <a:spcPct val="90000"/>
            </a:lnSpc>
            <a:spcBef>
              <a:spcPct val="0"/>
            </a:spcBef>
            <a:spcAft>
              <a:spcPct val="15000"/>
            </a:spcAft>
            <a:buChar char="•"/>
          </a:pPr>
          <a:r>
            <a:rPr lang="en-US" sz="1600" kern="1200" dirty="0"/>
            <a:t>Many changes made in different masses.</a:t>
          </a:r>
        </a:p>
        <a:p>
          <a:pPr marL="171450" lvl="1" indent="-171450" algn="l" defTabSz="711200">
            <a:lnSpc>
              <a:spcPct val="90000"/>
            </a:lnSpc>
            <a:spcBef>
              <a:spcPct val="0"/>
            </a:spcBef>
            <a:spcAft>
              <a:spcPct val="15000"/>
            </a:spcAft>
            <a:buChar char="•"/>
          </a:pPr>
          <a:r>
            <a:rPr lang="en-US" sz="1600" kern="1200" dirty="0"/>
            <a:t>Existed due to the crusades. (Wright &amp; Simms, 2010).</a:t>
          </a:r>
        </a:p>
        <a:p>
          <a:pPr marL="342900" lvl="2" indent="-171450" algn="l" defTabSz="711200">
            <a:lnSpc>
              <a:spcPct val="90000"/>
            </a:lnSpc>
            <a:spcBef>
              <a:spcPct val="0"/>
            </a:spcBef>
            <a:spcAft>
              <a:spcPct val="15000"/>
            </a:spcAft>
            <a:buChar char="•"/>
          </a:pPr>
          <a:r>
            <a:rPr lang="en-US" sz="1600" kern="1200" dirty="0"/>
            <a:t>Impact of the fall of Constantinople and the militant spirit that followed in the Holy Roman Empire</a:t>
          </a:r>
        </a:p>
        <a:p>
          <a:pPr marL="342900" lvl="2" indent="-171450" algn="l" defTabSz="711200">
            <a:lnSpc>
              <a:spcPct val="90000"/>
            </a:lnSpc>
            <a:spcBef>
              <a:spcPct val="0"/>
            </a:spcBef>
            <a:spcAft>
              <a:spcPct val="15000"/>
            </a:spcAft>
            <a:buChar char="•"/>
          </a:pPr>
          <a:r>
            <a:rPr lang="en-US" sz="1600" kern="1200" dirty="0"/>
            <a:t>Leaders rallied troops for a form of battle with </a:t>
          </a:r>
          <a:r>
            <a:rPr lang="en-US" sz="1600" i="1" kern="1200" dirty="0" err="1"/>
            <a:t>L’homme</a:t>
          </a:r>
          <a:r>
            <a:rPr lang="en-US" sz="1600" i="1" kern="1200" dirty="0"/>
            <a:t> </a:t>
          </a:r>
          <a:r>
            <a:rPr lang="en-US" sz="1600" i="1" kern="1200" dirty="0" err="1"/>
            <a:t>Arme</a:t>
          </a:r>
          <a:r>
            <a:rPr lang="en-US" sz="1600" kern="1200" dirty="0"/>
            <a:t>. (Fallows, 2oo1)</a:t>
          </a:r>
        </a:p>
      </dsp:txBody>
      <dsp:txXfrm>
        <a:off x="0" y="2593360"/>
        <a:ext cx="5334000" cy="2816839"/>
      </dsp:txXfrm>
    </dsp:sp>
    <dsp:sp modelId="{117B2E10-2507-448B-AF2A-C63BF7532F82}">
      <dsp:nvSpPr>
        <dsp:cNvPr id="0" name=""/>
        <dsp:cNvSpPr/>
      </dsp:nvSpPr>
      <dsp:spPr>
        <a:xfrm>
          <a:off x="304800" y="2442743"/>
          <a:ext cx="3733800" cy="36531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marL="0" lvl="0" indent="0" algn="l" defTabSz="711200">
            <a:lnSpc>
              <a:spcPct val="90000"/>
            </a:lnSpc>
            <a:spcBef>
              <a:spcPct val="0"/>
            </a:spcBef>
            <a:spcAft>
              <a:spcPct val="35000"/>
            </a:spcAft>
            <a:buNone/>
          </a:pPr>
          <a:r>
            <a:rPr lang="en-US" sz="1600" b="1" i="1" kern="1200" dirty="0" err="1"/>
            <a:t>L’homme</a:t>
          </a:r>
          <a:r>
            <a:rPr lang="en-US" sz="1600" b="1" i="1" kern="1200" dirty="0"/>
            <a:t> </a:t>
          </a:r>
          <a:r>
            <a:rPr lang="en-US" sz="1600" b="1" i="1" kern="1200" dirty="0" err="1"/>
            <a:t>Armé</a:t>
          </a:r>
          <a:endParaRPr lang="en-US" sz="1600" b="1" kern="1200" dirty="0"/>
        </a:p>
      </dsp:txBody>
      <dsp:txXfrm>
        <a:off x="322633" y="2460576"/>
        <a:ext cx="3698134" cy="3296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F1026-2805-4F6D-847A-1BFBB6A30342}">
      <dsp:nvSpPr>
        <dsp:cNvPr id="0" name=""/>
        <dsp:cNvSpPr/>
      </dsp:nvSpPr>
      <dsp:spPr>
        <a:xfrm>
          <a:off x="0" y="346614"/>
          <a:ext cx="5334000" cy="4684247"/>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3978" tIns="506469" rIns="413978" bIns="128016" numCol="1" spcCol="1270" anchor="t" anchorCtr="0">
          <a:noAutofit/>
        </a:bodyPr>
        <a:lstStyle/>
        <a:p>
          <a:pPr marL="171450" lvl="1" indent="-171450" algn="l" defTabSz="800100">
            <a:lnSpc>
              <a:spcPct val="90000"/>
            </a:lnSpc>
            <a:spcBef>
              <a:spcPct val="0"/>
            </a:spcBef>
            <a:spcAft>
              <a:spcPct val="15000"/>
            </a:spcAft>
            <a:buChar char="•"/>
          </a:pPr>
          <a:r>
            <a:rPr lang="en-US" sz="1800" i="1" kern="1200" dirty="0" err="1"/>
            <a:t>Missa</a:t>
          </a:r>
          <a:r>
            <a:rPr lang="en-US" sz="1800" i="1" kern="1200" dirty="0"/>
            <a:t> </a:t>
          </a:r>
          <a:r>
            <a:rPr lang="en-US" sz="1800" i="1" kern="1200" dirty="0" err="1"/>
            <a:t>L’homme</a:t>
          </a:r>
          <a:r>
            <a:rPr lang="en-US" sz="1800" i="1" kern="1200" dirty="0"/>
            <a:t> </a:t>
          </a:r>
          <a:r>
            <a:rPr lang="en-US" sz="1800" i="1" kern="1200" dirty="0" err="1"/>
            <a:t>Armé</a:t>
          </a:r>
          <a:r>
            <a:rPr lang="en-US" sz="1800" i="1" kern="1200" dirty="0"/>
            <a:t>,</a:t>
          </a:r>
          <a:endParaRPr lang="en-US" sz="1800" kern="1200" dirty="0"/>
        </a:p>
        <a:p>
          <a:pPr marL="342900" lvl="2" indent="-171450" algn="l" defTabSz="800100">
            <a:lnSpc>
              <a:spcPct val="90000"/>
            </a:lnSpc>
            <a:spcBef>
              <a:spcPct val="0"/>
            </a:spcBef>
            <a:spcAft>
              <a:spcPct val="15000"/>
            </a:spcAft>
            <a:buChar char="•"/>
          </a:pPr>
          <a:r>
            <a:rPr lang="en-US" sz="1800" kern="1200" dirty="0"/>
            <a:t>Marked the beginning a long tradition of retrograde motion</a:t>
          </a:r>
        </a:p>
        <a:p>
          <a:pPr marL="514350" lvl="3" indent="-171450" algn="l" defTabSz="800100">
            <a:lnSpc>
              <a:spcPct val="90000"/>
            </a:lnSpc>
            <a:spcBef>
              <a:spcPct val="0"/>
            </a:spcBef>
            <a:spcAft>
              <a:spcPct val="15000"/>
            </a:spcAft>
            <a:buChar char="•"/>
          </a:pPr>
          <a:r>
            <a:rPr lang="en-US" sz="1800" kern="1200" dirty="0"/>
            <a:t>Symbolic of the journey of Jesus from heaven to earth and back to heaven </a:t>
          </a:r>
        </a:p>
        <a:p>
          <a:pPr marL="171450" lvl="1" indent="-171450" algn="l" defTabSz="800100">
            <a:lnSpc>
              <a:spcPct val="90000"/>
            </a:lnSpc>
            <a:spcBef>
              <a:spcPct val="0"/>
            </a:spcBef>
            <a:spcAft>
              <a:spcPct val="15000"/>
            </a:spcAft>
            <a:buChar char="•"/>
          </a:pPr>
          <a:r>
            <a:rPr lang="en-US" sz="1800" kern="1200" dirty="0"/>
            <a:t>Lived in a time of religious turmoil </a:t>
          </a:r>
        </a:p>
        <a:p>
          <a:pPr marL="342900" lvl="2" indent="-171450" algn="l" defTabSz="800100">
            <a:lnSpc>
              <a:spcPct val="90000"/>
            </a:lnSpc>
            <a:spcBef>
              <a:spcPct val="0"/>
            </a:spcBef>
            <a:spcAft>
              <a:spcPct val="15000"/>
            </a:spcAft>
            <a:buChar char="•"/>
          </a:pPr>
          <a:r>
            <a:rPr lang="en-US" sz="1800" kern="1200" dirty="0"/>
            <a:t>Crusades and the tension between the Holy Roman Empire and the Ottoman-Turks. </a:t>
          </a:r>
        </a:p>
        <a:p>
          <a:pPr marL="171450" lvl="1" indent="-171450" algn="l" defTabSz="800100">
            <a:lnSpc>
              <a:spcPct val="90000"/>
            </a:lnSpc>
            <a:spcBef>
              <a:spcPct val="0"/>
            </a:spcBef>
            <a:spcAft>
              <a:spcPct val="15000"/>
            </a:spcAft>
            <a:buChar char="•"/>
          </a:pPr>
          <a:r>
            <a:rPr lang="en-US" sz="1800" kern="1200" dirty="0"/>
            <a:t>Spent most of his life in the church and worked as multiple positions which included chorister, subdeacon, and canon. (</a:t>
          </a:r>
          <a:r>
            <a:rPr lang="en-US" sz="1800" kern="1200" dirty="0" err="1"/>
            <a:t>Planchant</a:t>
          </a:r>
          <a:r>
            <a:rPr lang="en-US" sz="1800" kern="1200" dirty="0"/>
            <a:t>, 2001).</a:t>
          </a:r>
        </a:p>
        <a:p>
          <a:pPr marL="342900" lvl="2" indent="-171450" algn="l" defTabSz="800100">
            <a:lnSpc>
              <a:spcPct val="90000"/>
            </a:lnSpc>
            <a:spcBef>
              <a:spcPct val="0"/>
            </a:spcBef>
            <a:spcAft>
              <a:spcPct val="15000"/>
            </a:spcAft>
            <a:buChar char="•"/>
          </a:pPr>
          <a:r>
            <a:rPr lang="en-US" sz="1800" kern="1200" dirty="0"/>
            <a:t>Frequented the musical chapel of the dukes of Burgundy, the later home of many Armed Man Masses. (Wright &amp; Simms, 2010). </a:t>
          </a:r>
        </a:p>
      </dsp:txBody>
      <dsp:txXfrm>
        <a:off x="0" y="346614"/>
        <a:ext cx="5334000" cy="4684247"/>
      </dsp:txXfrm>
    </dsp:sp>
    <dsp:sp modelId="{3F0DB0AE-4CDD-4EA8-9359-DB89B7E02509}">
      <dsp:nvSpPr>
        <dsp:cNvPr id="0" name=""/>
        <dsp:cNvSpPr/>
      </dsp:nvSpPr>
      <dsp:spPr>
        <a:xfrm>
          <a:off x="304801" y="149941"/>
          <a:ext cx="3730153" cy="43770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marL="0" lvl="0" indent="0" algn="l" defTabSz="711200">
            <a:lnSpc>
              <a:spcPct val="90000"/>
            </a:lnSpc>
            <a:spcBef>
              <a:spcPct val="0"/>
            </a:spcBef>
            <a:spcAft>
              <a:spcPct val="35000"/>
            </a:spcAft>
            <a:buNone/>
          </a:pPr>
          <a:r>
            <a:rPr lang="en-US" sz="1600" b="1" kern="1200" dirty="0"/>
            <a:t>Guillaume Dufay</a:t>
          </a:r>
          <a:endParaRPr lang="en-US" sz="1600" kern="1200" dirty="0"/>
        </a:p>
      </dsp:txBody>
      <dsp:txXfrm>
        <a:off x="326168" y="171308"/>
        <a:ext cx="3687419" cy="39496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FD107-8175-C44A-856E-32DE352B49F5}" type="datetimeFigureOut">
              <a:rPr lang="en-US" smtClean="0"/>
              <a:t>4/4/2022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8FA4F-A3CF-494F-8524-76B041E55A54}" type="slidenum">
              <a:rPr lang="en-US" smtClean="0"/>
              <a:t>‹#›</a:t>
            </a:fld>
            <a:endParaRPr lang="en-US"/>
          </a:p>
        </p:txBody>
      </p:sp>
    </p:spTree>
    <p:extLst>
      <p:ext uri="{BB962C8B-B14F-4D97-AF65-F5344CB8AC3E}">
        <p14:creationId xmlns:p14="http://schemas.microsoft.com/office/powerpoint/2010/main" val="21780379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Remember to introduce yourself – your major – your topic –</a:t>
            </a:r>
            <a:r>
              <a:rPr lang="en-US" sz="1600" b="1" baseline="0" dirty="0"/>
              <a:t> and why you chose to study this subject</a:t>
            </a:r>
          </a:p>
          <a:p>
            <a:r>
              <a:rPr lang="en-US" sz="1600" b="1" baseline="0" dirty="0"/>
              <a:t>You can make it pretty Lauren</a:t>
            </a:r>
          </a:p>
          <a:p>
            <a:endParaRPr lang="en-US" sz="1600" b="1" baseline="0" dirty="0"/>
          </a:p>
          <a:p>
            <a:r>
              <a:rPr lang="en-US" sz="1600" b="1" baseline="0" dirty="0"/>
              <a:t>Pictures:</a:t>
            </a:r>
          </a:p>
          <a:p>
            <a:r>
              <a:rPr lang="en-US" sz="1600" b="1" baseline="0" dirty="0" err="1"/>
              <a:t>DuFay</a:t>
            </a:r>
            <a:r>
              <a:rPr lang="en-US" sz="1600" b="1" baseline="0" dirty="0"/>
              <a:t>: https://www.singers.com/bio/4119 </a:t>
            </a:r>
          </a:p>
          <a:p>
            <a:r>
              <a:rPr lang="en-US" sz="1600" b="1" baseline="0" dirty="0"/>
              <a:t>Weird Al: https://www.billboard.com/music/rock/weird-al-yankovic-michael-jackson-parodies-8517896/ </a:t>
            </a:r>
            <a:endParaRPr lang="en-US" sz="1600" b="1" dirty="0"/>
          </a:p>
        </p:txBody>
      </p:sp>
      <p:sp>
        <p:nvSpPr>
          <p:cNvPr id="4" name="Slide Number Placeholder 3"/>
          <p:cNvSpPr>
            <a:spLocks noGrp="1"/>
          </p:cNvSpPr>
          <p:nvPr>
            <p:ph type="sldNum" sz="quarter" idx="10"/>
          </p:nvPr>
        </p:nvSpPr>
        <p:spPr/>
        <p:txBody>
          <a:bodyPr/>
          <a:lstStyle/>
          <a:p>
            <a:fld id="{AF78FA4F-A3CF-494F-8524-76B041E55A54}" type="slidenum">
              <a:rPr lang="en-US" smtClean="0"/>
              <a:t>1</a:t>
            </a:fld>
            <a:endParaRPr lang="en-US"/>
          </a:p>
        </p:txBody>
      </p:sp>
    </p:spTree>
    <p:extLst>
      <p:ext uri="{BB962C8B-B14F-4D97-AF65-F5344CB8AC3E}">
        <p14:creationId xmlns:p14="http://schemas.microsoft.com/office/powerpoint/2010/main" val="1327101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8FA4F-A3CF-494F-8524-76B041E55A54}" type="slidenum">
              <a:rPr lang="en-US" smtClean="0"/>
              <a:t>10</a:t>
            </a:fld>
            <a:endParaRPr lang="en-US"/>
          </a:p>
        </p:txBody>
      </p:sp>
    </p:spTree>
    <p:extLst>
      <p:ext uri="{BB962C8B-B14F-4D97-AF65-F5344CB8AC3E}">
        <p14:creationId xmlns:p14="http://schemas.microsoft.com/office/powerpoint/2010/main" val="3829516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ADD AT LEAST ONE CITATION</a:t>
            </a:r>
          </a:p>
          <a:p>
            <a:r>
              <a:rPr lang="en-US" dirty="0" err="1"/>
              <a:t>Noteflight</a:t>
            </a:r>
            <a:r>
              <a:rPr lang="en-US" dirty="0"/>
              <a:t>: https://twitter.com/noteflight </a:t>
            </a:r>
          </a:p>
          <a:p>
            <a:r>
              <a:rPr lang="en-US" dirty="0"/>
              <a:t>Africa: https://www.jwpepper.com/Africa/10091391.item#.YkfeXjUpC00 </a:t>
            </a:r>
          </a:p>
          <a:p>
            <a:endParaRPr lang="en-US" dirty="0"/>
          </a:p>
          <a:p>
            <a:endParaRPr lang="en-US" dirty="0"/>
          </a:p>
        </p:txBody>
      </p:sp>
      <p:sp>
        <p:nvSpPr>
          <p:cNvPr id="4" name="Slide Number Placeholder 3"/>
          <p:cNvSpPr>
            <a:spLocks noGrp="1"/>
          </p:cNvSpPr>
          <p:nvPr>
            <p:ph type="sldNum" sz="quarter" idx="5"/>
          </p:nvPr>
        </p:nvSpPr>
        <p:spPr/>
        <p:txBody>
          <a:bodyPr/>
          <a:lstStyle/>
          <a:p>
            <a:fld id="{AF78FA4F-A3CF-494F-8524-76B041E55A54}" type="slidenum">
              <a:rPr lang="en-US" smtClean="0"/>
              <a:t>11</a:t>
            </a:fld>
            <a:endParaRPr lang="en-US"/>
          </a:p>
        </p:txBody>
      </p:sp>
    </p:spTree>
    <p:extLst>
      <p:ext uri="{BB962C8B-B14F-4D97-AF65-F5344CB8AC3E}">
        <p14:creationId xmlns:p14="http://schemas.microsoft.com/office/powerpoint/2010/main" val="236987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song here, add information about songs</a:t>
            </a:r>
          </a:p>
        </p:txBody>
      </p:sp>
      <p:sp>
        <p:nvSpPr>
          <p:cNvPr id="4" name="Slide Number Placeholder 3"/>
          <p:cNvSpPr>
            <a:spLocks noGrp="1"/>
          </p:cNvSpPr>
          <p:nvPr>
            <p:ph type="sldNum" sz="quarter" idx="5"/>
          </p:nvPr>
        </p:nvSpPr>
        <p:spPr/>
        <p:txBody>
          <a:bodyPr/>
          <a:lstStyle/>
          <a:p>
            <a:fld id="{AF78FA4F-A3CF-494F-8524-76B041E55A54}" type="slidenum">
              <a:rPr lang="en-US" smtClean="0"/>
              <a:t>12</a:t>
            </a:fld>
            <a:endParaRPr lang="en-US"/>
          </a:p>
        </p:txBody>
      </p:sp>
    </p:spTree>
    <p:extLst>
      <p:ext uri="{BB962C8B-B14F-4D97-AF65-F5344CB8AC3E}">
        <p14:creationId xmlns:p14="http://schemas.microsoft.com/office/powerpoint/2010/main" val="2837131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Crusades: https://www.historytoday.com/archive/feature/crusades-complete-history</a:t>
            </a:r>
          </a:p>
          <a:p>
            <a:r>
              <a:rPr lang="en-US" dirty="0"/>
              <a:t>Girl Scouts: https://www.womenshistory.org/resources/general/girls-volunteer-groups-during-world-war-I</a:t>
            </a:r>
          </a:p>
          <a:p>
            <a:r>
              <a:rPr lang="en-US" dirty="0"/>
              <a:t>Parody: https://weirdal.fandom.com/wiki/Tacky </a:t>
            </a:r>
          </a:p>
          <a:p>
            <a:endParaRPr lang="en-US" dirty="0"/>
          </a:p>
          <a:p>
            <a:endParaRPr lang="en-US" dirty="0"/>
          </a:p>
        </p:txBody>
      </p:sp>
      <p:sp>
        <p:nvSpPr>
          <p:cNvPr id="4" name="Slide Number Placeholder 3"/>
          <p:cNvSpPr>
            <a:spLocks noGrp="1"/>
          </p:cNvSpPr>
          <p:nvPr>
            <p:ph type="sldNum" sz="quarter" idx="5"/>
          </p:nvPr>
        </p:nvSpPr>
        <p:spPr/>
        <p:txBody>
          <a:bodyPr/>
          <a:lstStyle/>
          <a:p>
            <a:fld id="{AF78FA4F-A3CF-494F-8524-76B041E55A54}" type="slidenum">
              <a:rPr lang="en-US" smtClean="0"/>
              <a:t>13</a:t>
            </a:fld>
            <a:endParaRPr lang="en-US"/>
          </a:p>
        </p:txBody>
      </p:sp>
    </p:spTree>
    <p:extLst>
      <p:ext uri="{BB962C8B-B14F-4D97-AF65-F5344CB8AC3E}">
        <p14:creationId xmlns:p14="http://schemas.microsoft.com/office/powerpoint/2010/main" val="768452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 studied this, now what can I do? </a:t>
            </a:r>
          </a:p>
          <a:p>
            <a:pPr marL="171450" indent="-171450">
              <a:buFont typeface="Wingdings" panose="05000000000000000000" pitchFamily="2" charset="2"/>
              <a:buChar char="Ø"/>
            </a:pPr>
            <a:r>
              <a:rPr lang="en-US" dirty="0"/>
              <a:t>An understanding of modern musical parodies</a:t>
            </a:r>
          </a:p>
          <a:p>
            <a:pPr marL="171450" indent="-171450">
              <a:buFont typeface="Wingdings" panose="05000000000000000000" pitchFamily="2" charset="2"/>
              <a:buChar char="Ø"/>
            </a:pPr>
            <a:r>
              <a:rPr lang="en-US" dirty="0"/>
              <a:t>The ability to pick out Contrafactum</a:t>
            </a:r>
          </a:p>
          <a:p>
            <a:pPr marL="171450" indent="-171450">
              <a:buFont typeface="Wingdings" panose="05000000000000000000" pitchFamily="2" charset="2"/>
              <a:buChar char="Ø"/>
            </a:pPr>
            <a:r>
              <a:rPr lang="en-US" dirty="0"/>
              <a:t>The knowledge of church music and the use of music/text to add an alternate meaning/agenda </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Calculus Rhapsody: https://www.youtube.com/watch?v=uqwC41RDPyg&amp;list=PLq6rIsDXDOqvcNUEJZRbnFg6hgqrYebJG&amp;index=5 </a:t>
            </a:r>
          </a:p>
        </p:txBody>
      </p:sp>
      <p:sp>
        <p:nvSpPr>
          <p:cNvPr id="4" name="Slide Number Placeholder 3"/>
          <p:cNvSpPr>
            <a:spLocks noGrp="1"/>
          </p:cNvSpPr>
          <p:nvPr>
            <p:ph type="sldNum" sz="quarter" idx="5"/>
          </p:nvPr>
        </p:nvSpPr>
        <p:spPr/>
        <p:txBody>
          <a:bodyPr/>
          <a:lstStyle/>
          <a:p>
            <a:fld id="{AF78FA4F-A3CF-494F-8524-76B041E55A54}" type="slidenum">
              <a:rPr lang="en-US" smtClean="0"/>
              <a:t>14</a:t>
            </a:fld>
            <a:endParaRPr lang="en-US"/>
          </a:p>
        </p:txBody>
      </p:sp>
    </p:spTree>
    <p:extLst>
      <p:ext uri="{BB962C8B-B14F-4D97-AF65-F5344CB8AC3E}">
        <p14:creationId xmlns:p14="http://schemas.microsoft.com/office/powerpoint/2010/main" val="2526140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 studied this now, where can I go with this information</a:t>
            </a:r>
          </a:p>
        </p:txBody>
      </p:sp>
      <p:sp>
        <p:nvSpPr>
          <p:cNvPr id="4" name="Slide Number Placeholder 3"/>
          <p:cNvSpPr>
            <a:spLocks noGrp="1"/>
          </p:cNvSpPr>
          <p:nvPr>
            <p:ph type="sldNum" sz="quarter" idx="5"/>
          </p:nvPr>
        </p:nvSpPr>
        <p:spPr/>
        <p:txBody>
          <a:bodyPr/>
          <a:lstStyle/>
          <a:p>
            <a:fld id="{AF78FA4F-A3CF-494F-8524-76B041E55A54}" type="slidenum">
              <a:rPr lang="en-US" smtClean="0"/>
              <a:t>15</a:t>
            </a:fld>
            <a:endParaRPr lang="en-US"/>
          </a:p>
        </p:txBody>
      </p:sp>
    </p:spTree>
    <p:extLst>
      <p:ext uri="{BB962C8B-B14F-4D97-AF65-F5344CB8AC3E}">
        <p14:creationId xmlns:p14="http://schemas.microsoft.com/office/powerpoint/2010/main" val="931646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 sources ranged from text book to _________”</a:t>
            </a:r>
          </a:p>
        </p:txBody>
      </p:sp>
      <p:sp>
        <p:nvSpPr>
          <p:cNvPr id="4" name="Slide Number Placeholder 3"/>
          <p:cNvSpPr>
            <a:spLocks noGrp="1"/>
          </p:cNvSpPr>
          <p:nvPr>
            <p:ph type="sldNum" sz="quarter" idx="5"/>
          </p:nvPr>
        </p:nvSpPr>
        <p:spPr/>
        <p:txBody>
          <a:bodyPr/>
          <a:lstStyle/>
          <a:p>
            <a:fld id="{AF78FA4F-A3CF-494F-8524-76B041E55A54}" type="slidenum">
              <a:rPr lang="en-US" smtClean="0"/>
              <a:t>16</a:t>
            </a:fld>
            <a:endParaRPr lang="en-US"/>
          </a:p>
        </p:txBody>
      </p:sp>
    </p:spTree>
    <p:extLst>
      <p:ext uri="{BB962C8B-B14F-4D97-AF65-F5344CB8AC3E}">
        <p14:creationId xmlns:p14="http://schemas.microsoft.com/office/powerpoint/2010/main" val="2091852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Remember to introduce yourself – your major – your topic –</a:t>
            </a:r>
            <a:r>
              <a:rPr lang="en-US" sz="1600" b="1" baseline="0" dirty="0"/>
              <a:t> and why you chose to study this subject</a:t>
            </a:r>
          </a:p>
          <a:p>
            <a:r>
              <a:rPr lang="en-US" sz="1600" b="1" baseline="0" dirty="0"/>
              <a:t>You can make it pretty Lauren</a:t>
            </a:r>
          </a:p>
          <a:p>
            <a:endParaRPr lang="en-US" sz="1600" b="1" baseline="0" dirty="0"/>
          </a:p>
          <a:p>
            <a:r>
              <a:rPr lang="en-US" sz="1600" b="1" baseline="0" dirty="0"/>
              <a:t>Pictures:</a:t>
            </a:r>
          </a:p>
          <a:p>
            <a:r>
              <a:rPr lang="en-US" sz="1600" b="1" baseline="0" dirty="0" err="1"/>
              <a:t>DuFay</a:t>
            </a:r>
            <a:r>
              <a:rPr lang="en-US" sz="1600" b="1" baseline="0" dirty="0"/>
              <a:t>: https://www.singers.com/bio/4119 </a:t>
            </a:r>
          </a:p>
          <a:p>
            <a:r>
              <a:rPr lang="en-US" sz="1600" b="1" baseline="0" dirty="0"/>
              <a:t>Weird Al: https://www.billboard.com/music/rock/weird-al-yankovic-michael-jackson-parodies-8517896/ </a:t>
            </a:r>
            <a:endParaRPr lang="en-US" sz="1600" b="1" dirty="0"/>
          </a:p>
        </p:txBody>
      </p:sp>
      <p:sp>
        <p:nvSpPr>
          <p:cNvPr id="4" name="Slide Number Placeholder 3"/>
          <p:cNvSpPr>
            <a:spLocks noGrp="1"/>
          </p:cNvSpPr>
          <p:nvPr>
            <p:ph type="sldNum" sz="quarter" idx="10"/>
          </p:nvPr>
        </p:nvSpPr>
        <p:spPr/>
        <p:txBody>
          <a:bodyPr/>
          <a:lstStyle/>
          <a:p>
            <a:fld id="{AF78FA4F-A3CF-494F-8524-76B041E55A54}" type="slidenum">
              <a:rPr lang="en-US" smtClean="0"/>
              <a:t>18</a:t>
            </a:fld>
            <a:endParaRPr lang="en-US"/>
          </a:p>
        </p:txBody>
      </p:sp>
    </p:spTree>
    <p:extLst>
      <p:ext uri="{BB962C8B-B14F-4D97-AF65-F5344CB8AC3E}">
        <p14:creationId xmlns:p14="http://schemas.microsoft.com/office/powerpoint/2010/main" val="330392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Generic Information, bullets from the introduction, have sources!!!!</a:t>
            </a:r>
          </a:p>
          <a:p>
            <a:pPr marL="171450" indent="-171450">
              <a:buFont typeface="Wingdings" panose="05000000000000000000" pitchFamily="2" charset="2"/>
              <a:buChar char="Ø"/>
            </a:pPr>
            <a:r>
              <a:rPr lang="en-US" dirty="0"/>
              <a:t>Source doesn’t have to be the actual size font and now you don’t have to say the sources</a:t>
            </a:r>
          </a:p>
          <a:p>
            <a:pPr marL="171450" indent="-171450">
              <a:buFont typeface="Wingdings" panose="05000000000000000000" pitchFamily="2" charset="2"/>
              <a:buChar char="Ø"/>
            </a:pPr>
            <a:r>
              <a:rPr lang="en-US" dirty="0"/>
              <a:t>Bulleted Statements</a:t>
            </a:r>
          </a:p>
          <a:p>
            <a:pPr marL="0" indent="0">
              <a:buFont typeface="Wingdings" panose="05000000000000000000" pitchFamily="2" charset="2"/>
              <a:buNone/>
            </a:pPr>
            <a:br>
              <a:rPr lang="en-US" dirty="0"/>
            </a:br>
            <a:r>
              <a:rPr lang="en-US" dirty="0"/>
              <a:t>Paintings Strip: https://earlymusicmuse.com/l-homme-arme/ </a:t>
            </a:r>
          </a:p>
        </p:txBody>
      </p:sp>
      <p:sp>
        <p:nvSpPr>
          <p:cNvPr id="4" name="Slide Number Placeholder 3"/>
          <p:cNvSpPr>
            <a:spLocks noGrp="1"/>
          </p:cNvSpPr>
          <p:nvPr>
            <p:ph type="sldNum" sz="quarter" idx="5"/>
          </p:nvPr>
        </p:nvSpPr>
        <p:spPr/>
        <p:txBody>
          <a:bodyPr/>
          <a:lstStyle/>
          <a:p>
            <a:fld id="{AF78FA4F-A3CF-494F-8524-76B041E55A54}" type="slidenum">
              <a:rPr lang="en-US" smtClean="0"/>
              <a:t>2</a:t>
            </a:fld>
            <a:endParaRPr lang="en-US"/>
          </a:p>
        </p:txBody>
      </p:sp>
    </p:spTree>
    <p:extLst>
      <p:ext uri="{BB962C8B-B14F-4D97-AF65-F5344CB8AC3E}">
        <p14:creationId xmlns:p14="http://schemas.microsoft.com/office/powerpoint/2010/main" val="123422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TEXT, JUST ADD PURPOSE</a:t>
            </a:r>
          </a:p>
          <a:p>
            <a:r>
              <a:rPr lang="en-US" dirty="0" err="1"/>
              <a:t>L’homme</a:t>
            </a:r>
            <a:r>
              <a:rPr lang="en-US" dirty="0"/>
              <a:t> </a:t>
            </a:r>
            <a:r>
              <a:rPr lang="en-US" dirty="0" err="1"/>
              <a:t>Arme</a:t>
            </a:r>
            <a:r>
              <a:rPr lang="en-US" dirty="0"/>
              <a:t>: https://en.wikipedia.org/wiki/L%27homme_arm%C3%A9 </a:t>
            </a:r>
          </a:p>
        </p:txBody>
      </p:sp>
      <p:sp>
        <p:nvSpPr>
          <p:cNvPr id="4" name="Slide Number Placeholder 3"/>
          <p:cNvSpPr>
            <a:spLocks noGrp="1"/>
          </p:cNvSpPr>
          <p:nvPr>
            <p:ph type="sldNum" sz="quarter" idx="5"/>
          </p:nvPr>
        </p:nvSpPr>
        <p:spPr/>
        <p:txBody>
          <a:bodyPr/>
          <a:lstStyle/>
          <a:p>
            <a:fld id="{AF78FA4F-A3CF-494F-8524-76B041E55A54}" type="slidenum">
              <a:rPr lang="en-US" smtClean="0"/>
              <a:t>3</a:t>
            </a:fld>
            <a:endParaRPr lang="en-US"/>
          </a:p>
        </p:txBody>
      </p:sp>
    </p:spTree>
    <p:extLst>
      <p:ext uri="{BB962C8B-B14F-4D97-AF65-F5344CB8AC3E}">
        <p14:creationId xmlns:p14="http://schemas.microsoft.com/office/powerpoint/2010/main" val="70939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PROBLEMS</a:t>
            </a:r>
          </a:p>
        </p:txBody>
      </p:sp>
      <p:sp>
        <p:nvSpPr>
          <p:cNvPr id="4" name="Slide Number Placeholder 3"/>
          <p:cNvSpPr>
            <a:spLocks noGrp="1"/>
          </p:cNvSpPr>
          <p:nvPr>
            <p:ph type="sldNum" sz="quarter" idx="5"/>
          </p:nvPr>
        </p:nvSpPr>
        <p:spPr/>
        <p:txBody>
          <a:bodyPr/>
          <a:lstStyle/>
          <a:p>
            <a:fld id="{AF78FA4F-A3CF-494F-8524-76B041E55A54}" type="slidenum">
              <a:rPr lang="en-US" smtClean="0"/>
              <a:t>4</a:t>
            </a:fld>
            <a:endParaRPr lang="en-US"/>
          </a:p>
        </p:txBody>
      </p:sp>
    </p:spTree>
    <p:extLst>
      <p:ext uri="{BB962C8B-B14F-4D97-AF65-F5344CB8AC3E}">
        <p14:creationId xmlns:p14="http://schemas.microsoft.com/office/powerpoint/2010/main" val="180518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INFO ON ONE SLIDE (have source in APA format, one bullet point “I liked this because___”</a:t>
            </a:r>
          </a:p>
        </p:txBody>
      </p:sp>
      <p:sp>
        <p:nvSpPr>
          <p:cNvPr id="4" name="Slide Number Placeholder 3"/>
          <p:cNvSpPr>
            <a:spLocks noGrp="1"/>
          </p:cNvSpPr>
          <p:nvPr>
            <p:ph type="sldNum" sz="quarter" idx="5"/>
          </p:nvPr>
        </p:nvSpPr>
        <p:spPr/>
        <p:txBody>
          <a:bodyPr/>
          <a:lstStyle/>
          <a:p>
            <a:fld id="{AF78FA4F-A3CF-494F-8524-76B041E55A54}" type="slidenum">
              <a:rPr lang="en-US" smtClean="0"/>
              <a:t>5</a:t>
            </a:fld>
            <a:endParaRPr lang="en-US"/>
          </a:p>
        </p:txBody>
      </p:sp>
    </p:spTree>
    <p:extLst>
      <p:ext uri="{BB962C8B-B14F-4D97-AF65-F5344CB8AC3E}">
        <p14:creationId xmlns:p14="http://schemas.microsoft.com/office/powerpoint/2010/main" val="236481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SLIDE, NOT TOO MANY WORDS</a:t>
            </a:r>
          </a:p>
        </p:txBody>
      </p:sp>
      <p:sp>
        <p:nvSpPr>
          <p:cNvPr id="4" name="Slide Number Placeholder 3"/>
          <p:cNvSpPr>
            <a:spLocks noGrp="1"/>
          </p:cNvSpPr>
          <p:nvPr>
            <p:ph type="sldNum" sz="quarter" idx="5"/>
          </p:nvPr>
        </p:nvSpPr>
        <p:spPr/>
        <p:txBody>
          <a:bodyPr/>
          <a:lstStyle/>
          <a:p>
            <a:fld id="{AF78FA4F-A3CF-494F-8524-76B041E55A54}" type="slidenum">
              <a:rPr lang="en-US" smtClean="0"/>
              <a:t>6</a:t>
            </a:fld>
            <a:endParaRPr lang="en-US"/>
          </a:p>
        </p:txBody>
      </p:sp>
    </p:spTree>
    <p:extLst>
      <p:ext uri="{BB962C8B-B14F-4D97-AF65-F5344CB8AC3E}">
        <p14:creationId xmlns:p14="http://schemas.microsoft.com/office/powerpoint/2010/main" val="303552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speaking points, one slide preferable, don’t go over 2</a:t>
            </a:r>
          </a:p>
          <a:p>
            <a:r>
              <a:rPr lang="en-US" dirty="0"/>
              <a:t>Crusades: https://en.wikipedia.org/wiki/Crusades </a:t>
            </a:r>
          </a:p>
        </p:txBody>
      </p:sp>
      <p:sp>
        <p:nvSpPr>
          <p:cNvPr id="4" name="Slide Number Placeholder 3"/>
          <p:cNvSpPr>
            <a:spLocks noGrp="1"/>
          </p:cNvSpPr>
          <p:nvPr>
            <p:ph type="sldNum" sz="quarter" idx="5"/>
          </p:nvPr>
        </p:nvSpPr>
        <p:spPr/>
        <p:txBody>
          <a:bodyPr/>
          <a:lstStyle/>
          <a:p>
            <a:fld id="{AF78FA4F-A3CF-494F-8524-76B041E55A54}" type="slidenum">
              <a:rPr lang="en-US" smtClean="0"/>
              <a:t>7</a:t>
            </a:fld>
            <a:endParaRPr lang="en-US"/>
          </a:p>
        </p:txBody>
      </p:sp>
    </p:spTree>
    <p:extLst>
      <p:ext uri="{BB962C8B-B14F-4D97-AF65-F5344CB8AC3E}">
        <p14:creationId xmlns:p14="http://schemas.microsoft.com/office/powerpoint/2010/main" val="375183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speaking points, one slide preferable, don’t go over 2</a:t>
            </a:r>
          </a:p>
          <a:p>
            <a:r>
              <a:rPr lang="en-US" dirty="0"/>
              <a:t>Crusades: https://en.wikipedia.org/wiki/Crusades </a:t>
            </a:r>
          </a:p>
          <a:p>
            <a:r>
              <a:rPr lang="en-US" dirty="0"/>
              <a:t>Burgundy School: https://en.wikipedia.org/wiki/Burgundian_School </a:t>
            </a:r>
          </a:p>
        </p:txBody>
      </p:sp>
      <p:sp>
        <p:nvSpPr>
          <p:cNvPr id="4" name="Slide Number Placeholder 3"/>
          <p:cNvSpPr>
            <a:spLocks noGrp="1"/>
          </p:cNvSpPr>
          <p:nvPr>
            <p:ph type="sldNum" sz="quarter" idx="5"/>
          </p:nvPr>
        </p:nvSpPr>
        <p:spPr/>
        <p:txBody>
          <a:bodyPr/>
          <a:lstStyle/>
          <a:p>
            <a:fld id="{AF78FA4F-A3CF-494F-8524-76B041E55A54}" type="slidenum">
              <a:rPr lang="en-US" smtClean="0"/>
              <a:t>8</a:t>
            </a:fld>
            <a:endParaRPr lang="en-US"/>
          </a:p>
        </p:txBody>
      </p:sp>
    </p:spTree>
    <p:extLst>
      <p:ext uri="{BB962C8B-B14F-4D97-AF65-F5344CB8AC3E}">
        <p14:creationId xmlns:p14="http://schemas.microsoft.com/office/powerpoint/2010/main" val="203115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Order of the golden fleece: https://en.wikipedia.org/wiki/Order_of_the_Golden_Fleece </a:t>
            </a:r>
          </a:p>
          <a:p>
            <a:r>
              <a:rPr lang="en-US" dirty="0"/>
              <a:t>Girl Scouts: https://gshistory.com/tag/world-war-i/ </a:t>
            </a:r>
          </a:p>
          <a:p>
            <a:r>
              <a:rPr lang="en-US" dirty="0"/>
              <a:t>Weird Al: https://en.wikipedia.org/wiki/Mandatory_Fun </a:t>
            </a:r>
          </a:p>
        </p:txBody>
      </p:sp>
      <p:sp>
        <p:nvSpPr>
          <p:cNvPr id="4" name="Slide Number Placeholder 3"/>
          <p:cNvSpPr>
            <a:spLocks noGrp="1"/>
          </p:cNvSpPr>
          <p:nvPr>
            <p:ph type="sldNum" sz="quarter" idx="5"/>
          </p:nvPr>
        </p:nvSpPr>
        <p:spPr/>
        <p:txBody>
          <a:bodyPr/>
          <a:lstStyle/>
          <a:p>
            <a:fld id="{AF78FA4F-A3CF-494F-8524-76B041E55A54}" type="slidenum">
              <a:rPr lang="en-US" smtClean="0"/>
              <a:t>9</a:t>
            </a:fld>
            <a:endParaRPr lang="en-US"/>
          </a:p>
        </p:txBody>
      </p:sp>
    </p:spTree>
    <p:extLst>
      <p:ext uri="{BB962C8B-B14F-4D97-AF65-F5344CB8AC3E}">
        <p14:creationId xmlns:p14="http://schemas.microsoft.com/office/powerpoint/2010/main" val="277044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B6B105D-9206-ED40-94EA-95CF736703F3}" type="datetimeFigureOut">
              <a:rPr lang="en-US" smtClean="0"/>
              <a:pPr/>
              <a:t>4/4/2022</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1CA99756-F756-A843-8616-38C29EFD29ED}"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84828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B105D-9206-ED40-94EA-95CF736703F3}"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164410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6B105D-9206-ED40-94EA-95CF736703F3}"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65269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6B105D-9206-ED40-94EA-95CF736703F3}"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224814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6B105D-9206-ED40-94EA-95CF736703F3}"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295522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6B105D-9206-ED40-94EA-95CF736703F3}"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1835386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6B105D-9206-ED40-94EA-95CF736703F3}"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255237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6B105D-9206-ED40-94EA-95CF736703F3}"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50663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6B105D-9206-ED40-94EA-95CF736703F3}"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325265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B6B105D-9206-ED40-94EA-95CF736703F3}" type="datetimeFigureOut">
              <a:rPr lang="en-US" smtClean="0"/>
              <a:pPr/>
              <a:t>4/4/2022</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184879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6B105D-9206-ED40-94EA-95CF736703F3}"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11991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6B105D-9206-ED40-94EA-95CF736703F3}"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389422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6B105D-9206-ED40-94EA-95CF736703F3}" type="datetimeFigureOut">
              <a:rPr lang="en-US" smtClean="0"/>
              <a:pPr/>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316523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6B105D-9206-ED40-94EA-95CF736703F3}" type="datetimeFigureOut">
              <a:rPr lang="en-US" smtClean="0"/>
              <a:pPr/>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401874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B105D-9206-ED40-94EA-95CF736703F3}" type="datetimeFigureOut">
              <a:rPr lang="en-US" smtClean="0"/>
              <a:pPr/>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302599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B105D-9206-ED40-94EA-95CF736703F3}"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174053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B105D-9206-ED40-94EA-95CF736703F3}"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99756-F756-A843-8616-38C29EFD29ED}" type="slidenum">
              <a:rPr lang="en-US" smtClean="0"/>
              <a:pPr/>
              <a:t>‹#›</a:t>
            </a:fld>
            <a:endParaRPr lang="en-US"/>
          </a:p>
        </p:txBody>
      </p:sp>
    </p:spTree>
    <p:extLst>
      <p:ext uri="{BB962C8B-B14F-4D97-AF65-F5344CB8AC3E}">
        <p14:creationId xmlns:p14="http://schemas.microsoft.com/office/powerpoint/2010/main" val="1479280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6B105D-9206-ED40-94EA-95CF736703F3}" type="datetimeFigureOut">
              <a:rPr lang="en-US" smtClean="0"/>
              <a:pPr/>
              <a:t>4/4/2022</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A99756-F756-A843-8616-38C29EFD29ED}" type="slidenum">
              <a:rPr lang="en-US" smtClean="0"/>
              <a:pPr/>
              <a:t>‹#›</a:t>
            </a:fld>
            <a:endParaRPr lang="en-US"/>
          </a:p>
        </p:txBody>
      </p:sp>
    </p:spTree>
    <p:extLst>
      <p:ext uri="{BB962C8B-B14F-4D97-AF65-F5344CB8AC3E}">
        <p14:creationId xmlns:p14="http://schemas.microsoft.com/office/powerpoint/2010/main" val="30281056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image" Target="../media/image5.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oxfordmusiconline.com/subscriber/article/opr/t237/e3711" TargetMode="External"/><Relationship Id="rId7" Type="http://schemas.openxmlformats.org/officeDocument/2006/relationships/hyperlink" Target="http://www.oxfordmusiconline.com/subscriber/article/opr/t114/e572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oxfordmusiconline.com.academic-1.lynchburg.edu:2048/subscriber/article/grove/music/09590?q=fibich&amp;search=quick&amp;pos=1&amp;_start=1%23firsthit" TargetMode="External"/><Relationship Id="rId5" Type="http://schemas.openxmlformats.org/officeDocument/2006/relationships/hyperlink" Target="http://www.oxfordmusiconline.com.academic-1.lynchburg.edu:2048/subscriber/article/opr/t114/e2498?q=fibich&amp;search=quick&amp;pos=2&amp;_start=1%23firsthit" TargetMode="External"/><Relationship Id="rId4" Type="http://schemas.openxmlformats.org/officeDocument/2006/relationships/hyperlink" Target="http://www.grovemusic.com/shared/views/article.html?from=search&amp;session_search_id=521018996&amp;hitnum=188&amp;section=music.23751.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3862" y="233601"/>
            <a:ext cx="4848966" cy="1516014"/>
          </a:xfrm>
          <a:solidFill>
            <a:schemeClr val="bg2">
              <a:lumMod val="75000"/>
            </a:schemeClr>
          </a:solidFill>
        </p:spPr>
        <p:style>
          <a:lnRef idx="3">
            <a:schemeClr val="lt1"/>
          </a:lnRef>
          <a:fillRef idx="1">
            <a:schemeClr val="accent5"/>
          </a:fillRef>
          <a:effectRef idx="1">
            <a:schemeClr val="accent5"/>
          </a:effectRef>
          <a:fontRef idx="minor">
            <a:schemeClr val="lt1"/>
          </a:fontRef>
        </p:style>
        <p:txBody>
          <a:bodyPr>
            <a:normAutofit fontScale="90000"/>
          </a:bodyPr>
          <a:lstStyle/>
          <a:p>
            <a:pPr algn="l">
              <a:lnSpc>
                <a:spcPct val="90000"/>
              </a:lnSpc>
            </a:pPr>
            <a:r>
              <a:rPr lang="en-US" sz="3300" b="1" i="1" dirty="0" err="1">
                <a:solidFill>
                  <a:srgbClr val="FFFFFF"/>
                </a:solidFill>
              </a:rPr>
              <a:t>L’homme</a:t>
            </a:r>
            <a:r>
              <a:rPr lang="en-US" sz="3300" b="1" i="1" dirty="0">
                <a:solidFill>
                  <a:srgbClr val="FFFFFF"/>
                </a:solidFill>
              </a:rPr>
              <a:t> </a:t>
            </a:r>
            <a:r>
              <a:rPr lang="en-US" sz="3300" b="1" i="1" dirty="0" err="1">
                <a:solidFill>
                  <a:srgbClr val="FFFFFF"/>
                </a:solidFill>
              </a:rPr>
              <a:t>Armé</a:t>
            </a:r>
            <a:r>
              <a:rPr lang="en-US" sz="3300" b="1" i="1" dirty="0">
                <a:solidFill>
                  <a:srgbClr val="FFFFFF"/>
                </a:solidFill>
              </a:rPr>
              <a:t>: </a:t>
            </a:r>
            <a:r>
              <a:rPr lang="en-US" sz="3300" b="1" dirty="0">
                <a:solidFill>
                  <a:srgbClr val="FFFFFF"/>
                </a:solidFill>
              </a:rPr>
              <a:t>The  Tradition of Contrafactum</a:t>
            </a:r>
            <a:br>
              <a:rPr lang="en-US" sz="3300" dirty="0">
                <a:solidFill>
                  <a:srgbClr val="FFFFFF"/>
                </a:solidFill>
              </a:rPr>
            </a:br>
            <a:endParaRPr lang="en-US" sz="3300" dirty="0">
              <a:solidFill>
                <a:srgbClr val="FFFFFF"/>
              </a:solidFill>
            </a:endParaRPr>
          </a:p>
        </p:txBody>
      </p:sp>
      <p:sp>
        <p:nvSpPr>
          <p:cNvPr id="3" name="Subtitle 2"/>
          <p:cNvSpPr>
            <a:spLocks noGrp="1"/>
          </p:cNvSpPr>
          <p:nvPr>
            <p:ph type="subTitle" idx="1"/>
          </p:nvPr>
        </p:nvSpPr>
        <p:spPr>
          <a:xfrm>
            <a:off x="4073862" y="2135632"/>
            <a:ext cx="4848965" cy="602551"/>
          </a:xfrm>
          <a:solidFill>
            <a:schemeClr val="bg2">
              <a:lumMod val="75000"/>
            </a:schemeClr>
          </a:solidFill>
          <a:effectLst/>
          <a:scene3d>
            <a:camera prst="orthographicFront">
              <a:rot lat="0" lon="0" rev="0"/>
            </a:camera>
            <a:lightRig rig="threePt" dir="tl">
              <a:rot lat="0" lon="0" rev="1200000"/>
            </a:lightRig>
          </a:scene3d>
          <a:sp3d/>
        </p:spPr>
        <p:style>
          <a:lnRef idx="0">
            <a:schemeClr val="accent5"/>
          </a:lnRef>
          <a:fillRef idx="3">
            <a:schemeClr val="accent5"/>
          </a:fillRef>
          <a:effectRef idx="3">
            <a:schemeClr val="accent5"/>
          </a:effectRef>
          <a:fontRef idx="minor">
            <a:schemeClr val="lt1"/>
          </a:fontRef>
        </p:style>
        <p:txBody>
          <a:bodyPr>
            <a:normAutofit/>
          </a:bodyPr>
          <a:lstStyle/>
          <a:p>
            <a:pPr algn="l"/>
            <a:r>
              <a:rPr lang="en-US" sz="2000" dirty="0">
                <a:solidFill>
                  <a:schemeClr val="tx1"/>
                </a:solidFill>
              </a:rPr>
              <a:t>Lauren Moseley</a:t>
            </a:r>
          </a:p>
        </p:txBody>
      </p:sp>
      <p:pic>
        <p:nvPicPr>
          <p:cNvPr id="5" name="Picture 4" descr="A person in a red robe&#10;&#10;Description automatically generated with low confidence">
            <a:extLst>
              <a:ext uri="{FF2B5EF4-FFF2-40B4-BE49-F238E27FC236}">
                <a16:creationId xmlns:a16="http://schemas.microsoft.com/office/drawing/2014/main" id="{F9961777-D38F-4CCC-8588-48B7AEB7F6B7}"/>
              </a:ext>
            </a:extLst>
          </p:cNvPr>
          <p:cNvPicPr>
            <a:picLocks noChangeAspect="1"/>
          </p:cNvPicPr>
          <p:nvPr/>
        </p:nvPicPr>
        <p:blipFill>
          <a:blip r:embed="rId3"/>
          <a:stretch>
            <a:fillRect/>
          </a:stretch>
        </p:blipFill>
        <p:spPr>
          <a:xfrm flipH="1">
            <a:off x="221172" y="955000"/>
            <a:ext cx="3587633" cy="4947999"/>
          </a:xfrm>
          <a:prstGeom prst="rect">
            <a:avLst/>
          </a:prstGeom>
        </p:spPr>
      </p:pic>
      <p:pic>
        <p:nvPicPr>
          <p:cNvPr id="8" name="Picture 7">
            <a:extLst>
              <a:ext uri="{FF2B5EF4-FFF2-40B4-BE49-F238E27FC236}">
                <a16:creationId xmlns:a16="http://schemas.microsoft.com/office/drawing/2014/main" id="{4F85F944-30FE-4733-BA34-3982C1423392}"/>
              </a:ext>
            </a:extLst>
          </p:cNvPr>
          <p:cNvPicPr>
            <a:picLocks noChangeAspect="1"/>
          </p:cNvPicPr>
          <p:nvPr/>
        </p:nvPicPr>
        <p:blipFill>
          <a:blip r:embed="rId4"/>
          <a:stretch>
            <a:fillRect/>
          </a:stretch>
        </p:blipFill>
        <p:spPr>
          <a:xfrm>
            <a:off x="4073861" y="3124200"/>
            <a:ext cx="4848965" cy="32058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00"/>
                                        <p:tgtEl>
                                          <p:spTgt spid="3">
                                            <p:bg/>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61CC3D-268F-4EA0-B102-2F848231EB21}"/>
              </a:ext>
            </a:extLst>
          </p:cNvPr>
          <p:cNvSpPr txBox="1">
            <a:spLocks/>
          </p:cNvSpPr>
          <p:nvPr/>
        </p:nvSpPr>
        <p:spPr>
          <a:xfrm>
            <a:off x="3118223" y="191732"/>
            <a:ext cx="5720406" cy="1406833"/>
          </a:xfrm>
          <a:prstGeom prst="rect">
            <a:avLst/>
          </a:prstGeom>
          <a:solidFill>
            <a:srgbClr val="925693"/>
          </a:solidFill>
          <a:ln w="9525" cap="rnd" cmpd="sng" algn="ctr">
            <a:noFill/>
            <a:prstDash val="solid"/>
          </a:ln>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nSpc>
                <a:spcPct val="90000"/>
              </a:lnSpc>
            </a:pPr>
            <a:r>
              <a:rPr lang="en-US" sz="2800" dirty="0">
                <a:solidFill>
                  <a:schemeClr val="bg1"/>
                </a:solidFill>
                <a:latin typeface="+mj-lt"/>
                <a:ea typeface="+mj-ea"/>
                <a:cs typeface="+mj-cs"/>
              </a:rPr>
              <a:t>Problem Two</a:t>
            </a:r>
            <a:br>
              <a:rPr lang="en-US" sz="2800" dirty="0">
                <a:solidFill>
                  <a:schemeClr val="bg1"/>
                </a:solidFill>
                <a:latin typeface="+mj-lt"/>
                <a:ea typeface="+mj-ea"/>
                <a:cs typeface="+mj-cs"/>
              </a:rPr>
            </a:br>
            <a:r>
              <a:rPr lang="en-US" sz="2800" dirty="0">
                <a:solidFill>
                  <a:schemeClr val="bg1"/>
                </a:solidFill>
                <a:latin typeface="+mj-lt"/>
                <a:ea typeface="+mj-ea"/>
                <a:cs typeface="+mj-cs"/>
              </a:rPr>
              <a:t>To explore the use of Contrafactum in the 20</a:t>
            </a:r>
            <a:r>
              <a:rPr lang="en-US" sz="2800" baseline="30000" dirty="0">
                <a:solidFill>
                  <a:schemeClr val="bg1"/>
                </a:solidFill>
                <a:latin typeface="+mj-lt"/>
                <a:ea typeface="+mj-ea"/>
                <a:cs typeface="+mj-cs"/>
              </a:rPr>
              <a:t>th</a:t>
            </a:r>
            <a:r>
              <a:rPr lang="en-US" sz="2800" dirty="0">
                <a:solidFill>
                  <a:schemeClr val="bg1"/>
                </a:solidFill>
                <a:latin typeface="+mj-lt"/>
                <a:ea typeface="+mj-ea"/>
                <a:cs typeface="+mj-cs"/>
              </a:rPr>
              <a:t> and 21</a:t>
            </a:r>
            <a:r>
              <a:rPr lang="en-US" sz="2800" baseline="30000" dirty="0">
                <a:solidFill>
                  <a:schemeClr val="bg1"/>
                </a:solidFill>
                <a:latin typeface="+mj-lt"/>
                <a:ea typeface="+mj-ea"/>
                <a:cs typeface="+mj-cs"/>
              </a:rPr>
              <a:t>st</a:t>
            </a:r>
            <a:r>
              <a:rPr lang="en-US" sz="2800" dirty="0">
                <a:solidFill>
                  <a:schemeClr val="bg1"/>
                </a:solidFill>
                <a:latin typeface="+mj-lt"/>
                <a:ea typeface="+mj-ea"/>
                <a:cs typeface="+mj-cs"/>
              </a:rPr>
              <a:t> centuries</a:t>
            </a:r>
          </a:p>
        </p:txBody>
      </p:sp>
      <p:sp>
        <p:nvSpPr>
          <p:cNvPr id="6" name="Content Placeholder 5">
            <a:extLst>
              <a:ext uri="{FF2B5EF4-FFF2-40B4-BE49-F238E27FC236}">
                <a16:creationId xmlns:a16="http://schemas.microsoft.com/office/drawing/2014/main" id="{D1C07F22-05F5-4D0C-9FE5-222268E03D72}"/>
              </a:ext>
            </a:extLst>
          </p:cNvPr>
          <p:cNvSpPr txBox="1">
            <a:spLocks/>
          </p:cNvSpPr>
          <p:nvPr/>
        </p:nvSpPr>
        <p:spPr>
          <a:xfrm>
            <a:off x="3118223" y="1773666"/>
            <a:ext cx="5720406" cy="3124201"/>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dk1"/>
                </a:solidFill>
                <a:effectLst/>
                <a:latin typeface="+mn-lt"/>
                <a:ea typeface="+mn-ea"/>
                <a:cs typeface="+mn-cs"/>
              </a:defRPr>
            </a:lvl9pPr>
          </a:lstStyle>
          <a:p>
            <a:pPr>
              <a:lnSpc>
                <a:spcPct val="90000"/>
              </a:lnSpc>
              <a:spcBef>
                <a:spcPts val="200"/>
              </a:spcBef>
              <a:spcAft>
                <a:spcPts val="200"/>
              </a:spcAft>
            </a:pPr>
            <a:r>
              <a:rPr lang="en-US" sz="2000" dirty="0">
                <a:solidFill>
                  <a:schemeClr val="tx1"/>
                </a:solidFill>
              </a:rPr>
              <a:t>Sir Karl Jenkins’ (b. 1944) </a:t>
            </a:r>
            <a:r>
              <a:rPr lang="en-US" sz="2000" i="1" dirty="0">
                <a:solidFill>
                  <a:schemeClr val="tx1"/>
                </a:solidFill>
              </a:rPr>
              <a:t>The Armed Man: A Mass for Peace</a:t>
            </a:r>
            <a:r>
              <a:rPr lang="en-US" sz="2000" dirty="0">
                <a:solidFill>
                  <a:schemeClr val="tx1"/>
                </a:solidFill>
              </a:rPr>
              <a:t> (Wilson, 2004)</a:t>
            </a:r>
          </a:p>
          <a:p>
            <a:pPr lvl="1">
              <a:lnSpc>
                <a:spcPct val="90000"/>
              </a:lnSpc>
              <a:spcBef>
                <a:spcPts val="200"/>
              </a:spcBef>
              <a:spcAft>
                <a:spcPts val="200"/>
              </a:spcAft>
            </a:pPr>
            <a:r>
              <a:rPr lang="en-US" sz="1800" dirty="0">
                <a:solidFill>
                  <a:schemeClr val="tx1"/>
                </a:solidFill>
              </a:rPr>
              <a:t>Modern application of </a:t>
            </a:r>
            <a:r>
              <a:rPr lang="en-US" sz="1800" i="1" dirty="0" err="1">
                <a:solidFill>
                  <a:schemeClr val="tx1"/>
                </a:solidFill>
              </a:rPr>
              <a:t>L’homme</a:t>
            </a:r>
            <a:r>
              <a:rPr lang="en-US" sz="1800" i="1" dirty="0">
                <a:solidFill>
                  <a:schemeClr val="tx1"/>
                </a:solidFill>
              </a:rPr>
              <a:t> </a:t>
            </a:r>
            <a:r>
              <a:rPr lang="en-US" sz="1800" i="1" dirty="0" err="1">
                <a:solidFill>
                  <a:schemeClr val="tx1"/>
                </a:solidFill>
              </a:rPr>
              <a:t>Armé</a:t>
            </a:r>
            <a:endParaRPr lang="en-US" sz="1800" dirty="0">
              <a:solidFill>
                <a:schemeClr val="tx1"/>
              </a:solidFill>
            </a:endParaRPr>
          </a:p>
          <a:p>
            <a:pPr lvl="1">
              <a:lnSpc>
                <a:spcPct val="90000"/>
              </a:lnSpc>
              <a:spcBef>
                <a:spcPts val="200"/>
              </a:spcBef>
              <a:spcAft>
                <a:spcPts val="200"/>
              </a:spcAft>
            </a:pPr>
            <a:r>
              <a:rPr lang="en-US" sz="1800" dirty="0">
                <a:solidFill>
                  <a:schemeClr val="tx1"/>
                </a:solidFill>
              </a:rPr>
              <a:t>Incorporated music from many cultures, sacred and secular</a:t>
            </a:r>
          </a:p>
          <a:p>
            <a:pPr lvl="2">
              <a:lnSpc>
                <a:spcPct val="90000"/>
              </a:lnSpc>
              <a:spcBef>
                <a:spcPts val="200"/>
              </a:spcBef>
              <a:spcAft>
                <a:spcPts val="200"/>
              </a:spcAft>
            </a:pPr>
            <a:r>
              <a:rPr lang="en-US" sz="1600" dirty="0">
                <a:solidFill>
                  <a:schemeClr val="tx1"/>
                </a:solidFill>
              </a:rPr>
              <a:t>Moslem </a:t>
            </a:r>
            <a:r>
              <a:rPr lang="en-US" sz="1600" i="1" dirty="0">
                <a:solidFill>
                  <a:schemeClr val="tx1"/>
                </a:solidFill>
              </a:rPr>
              <a:t>Call to Prayer</a:t>
            </a:r>
            <a:r>
              <a:rPr lang="en-US" sz="1600" dirty="0">
                <a:solidFill>
                  <a:schemeClr val="tx1"/>
                </a:solidFill>
              </a:rPr>
              <a:t>, </a:t>
            </a:r>
          </a:p>
          <a:p>
            <a:pPr lvl="2">
              <a:lnSpc>
                <a:spcPct val="90000"/>
              </a:lnSpc>
              <a:spcBef>
                <a:spcPts val="200"/>
              </a:spcBef>
              <a:spcAft>
                <a:spcPts val="200"/>
              </a:spcAft>
            </a:pPr>
            <a:r>
              <a:rPr lang="en-US" sz="1600" dirty="0">
                <a:solidFill>
                  <a:schemeClr val="tx1"/>
                </a:solidFill>
              </a:rPr>
              <a:t>A Kyrie that pays homage to Palestrina’s mass setting of </a:t>
            </a:r>
            <a:r>
              <a:rPr lang="en-US" sz="1600" i="1" dirty="0" err="1">
                <a:solidFill>
                  <a:schemeClr val="tx1"/>
                </a:solidFill>
              </a:rPr>
              <a:t>L’homme</a:t>
            </a:r>
            <a:r>
              <a:rPr lang="en-US" sz="1600" i="1" dirty="0">
                <a:solidFill>
                  <a:schemeClr val="tx1"/>
                </a:solidFill>
              </a:rPr>
              <a:t> </a:t>
            </a:r>
            <a:r>
              <a:rPr lang="en-US" sz="1600" i="1" dirty="0" err="1">
                <a:solidFill>
                  <a:schemeClr val="tx1"/>
                </a:solidFill>
              </a:rPr>
              <a:t>Armé</a:t>
            </a:r>
            <a:endParaRPr lang="en-US" sz="1600" dirty="0">
              <a:solidFill>
                <a:schemeClr val="tx1"/>
              </a:solidFill>
            </a:endParaRPr>
          </a:p>
          <a:p>
            <a:pPr lvl="2">
              <a:lnSpc>
                <a:spcPct val="90000"/>
              </a:lnSpc>
              <a:spcBef>
                <a:spcPts val="200"/>
              </a:spcBef>
              <a:spcAft>
                <a:spcPts val="200"/>
              </a:spcAft>
            </a:pPr>
            <a:r>
              <a:rPr lang="en-US" sz="1600" dirty="0">
                <a:solidFill>
                  <a:schemeClr val="tx1"/>
                </a:solidFill>
              </a:rPr>
              <a:t>A plainsong with the word of psalms </a:t>
            </a:r>
          </a:p>
          <a:p>
            <a:pPr lvl="2">
              <a:lnSpc>
                <a:spcPct val="90000"/>
              </a:lnSpc>
              <a:spcBef>
                <a:spcPts val="200"/>
              </a:spcBef>
              <a:spcAft>
                <a:spcPts val="200"/>
              </a:spcAft>
            </a:pPr>
            <a:r>
              <a:rPr lang="en-US" sz="1600" dirty="0">
                <a:solidFill>
                  <a:schemeClr val="tx1"/>
                </a:solidFill>
              </a:rPr>
              <a:t>A musical adaption of a poem about the horrors of the bombing of Hiroshima.</a:t>
            </a:r>
          </a:p>
        </p:txBody>
      </p:sp>
      <p:sp>
        <p:nvSpPr>
          <p:cNvPr id="7" name="Rectangle 6">
            <a:extLst>
              <a:ext uri="{FF2B5EF4-FFF2-40B4-BE49-F238E27FC236}">
                <a16:creationId xmlns:a16="http://schemas.microsoft.com/office/drawing/2014/main" id="{1658D0FD-7607-4E77-B97A-E92E4232DFC7}"/>
              </a:ext>
            </a:extLst>
          </p:cNvPr>
          <p:cNvSpPr/>
          <p:nvPr/>
        </p:nvSpPr>
        <p:spPr>
          <a:xfrm>
            <a:off x="3118223" y="5072968"/>
            <a:ext cx="5720406" cy="1512185"/>
          </a:xfrm>
          <a:prstGeom prst="rect">
            <a:avLst/>
          </a:prstGeom>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marL="171450" indent="-171450">
              <a:lnSpc>
                <a:spcPct val="90000"/>
              </a:lnSpc>
              <a:buFont typeface="Arial" panose="020B0604020202020204" pitchFamily="34" charset="0"/>
              <a:buChar char="•"/>
            </a:pPr>
            <a:r>
              <a:rPr lang="en-US" dirty="0">
                <a:solidFill>
                  <a:schemeClr val="tx1"/>
                </a:solidFill>
              </a:rPr>
              <a:t>Alfred Matthew Yankovic (b. 1959), better known as Weird Al Yankovic, </a:t>
            </a:r>
          </a:p>
          <a:p>
            <a:pPr marL="628650" lvl="1" indent="-171450">
              <a:lnSpc>
                <a:spcPct val="90000"/>
              </a:lnSpc>
              <a:buFont typeface="Arial" panose="020B0604020202020204" pitchFamily="34" charset="0"/>
              <a:buChar char="•"/>
            </a:pPr>
            <a:r>
              <a:rPr lang="en-US" dirty="0">
                <a:solidFill>
                  <a:schemeClr val="tx1"/>
                </a:solidFill>
              </a:rPr>
              <a:t>arranged numerous parodies from popular songs  </a:t>
            </a:r>
          </a:p>
          <a:p>
            <a:pPr marL="628650" lvl="1" indent="-171450">
              <a:lnSpc>
                <a:spcPct val="90000"/>
              </a:lnSpc>
              <a:buFont typeface="Arial" panose="020B0604020202020204" pitchFamily="34" charset="0"/>
              <a:buChar char="•"/>
            </a:pPr>
            <a:r>
              <a:rPr lang="en-US" dirty="0">
                <a:solidFill>
                  <a:schemeClr val="tx1"/>
                </a:solidFill>
              </a:rPr>
              <a:t>won 3 Grammy Awards in his career as of 2014.</a:t>
            </a:r>
          </a:p>
        </p:txBody>
      </p:sp>
      <p:pic>
        <p:nvPicPr>
          <p:cNvPr id="8" name="Picture 7" descr="A picture containing text, person&#10;&#10;Description automatically generated">
            <a:extLst>
              <a:ext uri="{FF2B5EF4-FFF2-40B4-BE49-F238E27FC236}">
                <a16:creationId xmlns:a16="http://schemas.microsoft.com/office/drawing/2014/main" id="{9AB50EB8-09A7-47D4-B29D-C67A959ED0A4}"/>
              </a:ext>
            </a:extLst>
          </p:cNvPr>
          <p:cNvPicPr>
            <a:picLocks noChangeAspect="1"/>
          </p:cNvPicPr>
          <p:nvPr/>
        </p:nvPicPr>
        <p:blipFill rotWithShape="1">
          <a:blip r:embed="rId3"/>
          <a:srcRect l="-852" t="-9567" r="852" b="34171"/>
          <a:stretch/>
        </p:blipFill>
        <p:spPr>
          <a:xfrm>
            <a:off x="76200" y="300941"/>
            <a:ext cx="2885715" cy="2175714"/>
          </a:xfrm>
          <a:prstGeom prst="roundRect">
            <a:avLst>
              <a:gd name="adj" fmla="val 4380"/>
            </a:avLst>
          </a:prstGeom>
          <a:ln w="38100">
            <a:noFill/>
          </a:ln>
          <a:effectLst/>
        </p:spPr>
      </p:pic>
      <p:pic>
        <p:nvPicPr>
          <p:cNvPr id="9" name="Content Placeholder 8" descr="A person with a beard&#10;&#10;Description automatically generated with low confidence">
            <a:extLst>
              <a:ext uri="{FF2B5EF4-FFF2-40B4-BE49-F238E27FC236}">
                <a16:creationId xmlns:a16="http://schemas.microsoft.com/office/drawing/2014/main" id="{8A0E4582-E310-40D4-A163-A7D6E04C26C2}"/>
              </a:ext>
            </a:extLst>
          </p:cNvPr>
          <p:cNvPicPr>
            <a:picLocks/>
          </p:cNvPicPr>
          <p:nvPr/>
        </p:nvPicPr>
        <p:blipFill rotWithShape="1">
          <a:blip r:embed="rId4"/>
          <a:srcRect l="2779" r="1136" b="2820"/>
          <a:stretch/>
        </p:blipFill>
        <p:spPr>
          <a:xfrm flipH="1">
            <a:off x="63910" y="2758867"/>
            <a:ext cx="2898005" cy="3798192"/>
          </a:xfrm>
          <a:prstGeom prst="rect">
            <a:avLst/>
          </a:prstGeom>
        </p:spPr>
      </p:pic>
    </p:spTree>
    <p:extLst>
      <p:ext uri="{BB962C8B-B14F-4D97-AF65-F5344CB8AC3E}">
        <p14:creationId xmlns:p14="http://schemas.microsoft.com/office/powerpoint/2010/main" val="100797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7"/>
            <a:ext cx="8229600" cy="1096963"/>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800" dirty="0"/>
              <a:t>Problem Three</a:t>
            </a:r>
            <a:br>
              <a:rPr lang="en-US" sz="2800" dirty="0"/>
            </a:br>
            <a:r>
              <a:rPr lang="en-US" sz="2800" dirty="0"/>
              <a:t>Arrange a piece of music that combines a sacred and a modern secular song</a:t>
            </a:r>
          </a:p>
        </p:txBody>
      </p:sp>
      <p:sp>
        <p:nvSpPr>
          <p:cNvPr id="7" name="Content Placeholder 6"/>
          <p:cNvSpPr>
            <a:spLocks noGrp="1"/>
          </p:cNvSpPr>
          <p:nvPr>
            <p:ph sz="half" idx="1"/>
          </p:nvPr>
        </p:nvSpPr>
        <p:spPr>
          <a:xfrm>
            <a:off x="609600" y="1600200"/>
            <a:ext cx="4337304" cy="4800600"/>
          </a:xfrm>
        </p:spPr>
        <p:style>
          <a:lnRef idx="1">
            <a:schemeClr val="accent2"/>
          </a:lnRef>
          <a:fillRef idx="2">
            <a:schemeClr val="accent2"/>
          </a:fillRef>
          <a:effectRef idx="1">
            <a:schemeClr val="accent2"/>
          </a:effectRef>
          <a:fontRef idx="minor">
            <a:schemeClr val="dk1"/>
          </a:fontRef>
        </p:style>
        <p:txBody>
          <a:bodyPr>
            <a:normAutofit/>
          </a:bodyPr>
          <a:lstStyle/>
          <a:p>
            <a:r>
              <a:rPr lang="en-US" sz="2000" dirty="0"/>
              <a:t>Mary Did You Know and Africa</a:t>
            </a:r>
          </a:p>
          <a:p>
            <a:pPr lvl="1"/>
            <a:r>
              <a:rPr lang="en-US" sz="1800" dirty="0"/>
              <a:t>Both well known </a:t>
            </a:r>
          </a:p>
          <a:p>
            <a:r>
              <a:rPr lang="en-US" sz="2000" dirty="0"/>
              <a:t>Notable Materials</a:t>
            </a:r>
          </a:p>
          <a:p>
            <a:pPr lvl="1"/>
            <a:r>
              <a:rPr lang="en-US" sz="1800" dirty="0"/>
              <a:t>Choral arrangement of Africa arr. Roger Emmerson </a:t>
            </a:r>
          </a:p>
          <a:p>
            <a:pPr lvl="1"/>
            <a:r>
              <a:rPr lang="en-US" sz="1800" dirty="0"/>
              <a:t>Noteflight.com</a:t>
            </a:r>
          </a:p>
          <a:p>
            <a:r>
              <a:rPr lang="en-US" sz="2000" dirty="0"/>
              <a:t>Notable edits</a:t>
            </a:r>
          </a:p>
          <a:p>
            <a:pPr lvl="1"/>
            <a:r>
              <a:rPr lang="en-US" sz="1800" dirty="0"/>
              <a:t>Melody moved up an octave</a:t>
            </a:r>
          </a:p>
          <a:p>
            <a:pPr lvl="1"/>
            <a:r>
              <a:rPr lang="en-US" sz="1800" dirty="0"/>
              <a:t>Acapella portions of the music added to the accompaniment</a:t>
            </a:r>
          </a:p>
          <a:p>
            <a:pPr lvl="1"/>
            <a:r>
              <a:rPr lang="en-US" sz="1800" dirty="0"/>
              <a:t>Rhythms edited to allow Mary did You Know to make sense</a:t>
            </a:r>
          </a:p>
        </p:txBody>
      </p:sp>
      <p:pic>
        <p:nvPicPr>
          <p:cNvPr id="6" name="Content Placeholder 5" descr="Text, whiteboard&#10;&#10;Description automatically generated">
            <a:extLst>
              <a:ext uri="{FF2B5EF4-FFF2-40B4-BE49-F238E27FC236}">
                <a16:creationId xmlns:a16="http://schemas.microsoft.com/office/drawing/2014/main" id="{ECE63C83-D7FC-430A-9548-88A834FA622E}"/>
              </a:ext>
            </a:extLst>
          </p:cNvPr>
          <p:cNvPicPr>
            <a:picLocks noGrp="1" noChangeAspect="1"/>
          </p:cNvPicPr>
          <p:nvPr>
            <p:ph sz="half" idx="2"/>
          </p:nvPr>
        </p:nvPicPr>
        <p:blipFill>
          <a:blip r:embed="rId3"/>
          <a:stretch>
            <a:fillRect/>
          </a:stretch>
        </p:blipFill>
        <p:spPr>
          <a:xfrm>
            <a:off x="5198660" y="1616737"/>
            <a:ext cx="3640540" cy="1213513"/>
          </a:xfrm>
        </p:spPr>
      </p:pic>
      <p:pic>
        <p:nvPicPr>
          <p:cNvPr id="3" name="Picture 2" descr="Text&#10;&#10;Description automatically generated">
            <a:extLst>
              <a:ext uri="{FF2B5EF4-FFF2-40B4-BE49-F238E27FC236}">
                <a16:creationId xmlns:a16="http://schemas.microsoft.com/office/drawing/2014/main" id="{74F2849D-CFF8-AB45-977C-5BE7D59ABD16}"/>
              </a:ext>
            </a:extLst>
          </p:cNvPr>
          <p:cNvPicPr>
            <a:picLocks noChangeAspect="1"/>
          </p:cNvPicPr>
          <p:nvPr/>
        </p:nvPicPr>
        <p:blipFill>
          <a:blip r:embed="rId4"/>
          <a:stretch>
            <a:fillRect/>
          </a:stretch>
        </p:blipFill>
        <p:spPr>
          <a:xfrm>
            <a:off x="5105400" y="3148806"/>
            <a:ext cx="2175346" cy="3249916"/>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2EF659E9-3AD6-0246-98A7-415632A41F6D}"/>
              </a:ext>
            </a:extLst>
          </p:cNvPr>
          <p:cNvPicPr>
            <a:picLocks noChangeAspect="1"/>
          </p:cNvPicPr>
          <p:nvPr/>
        </p:nvPicPr>
        <p:blipFill>
          <a:blip r:embed="rId5"/>
          <a:stretch>
            <a:fillRect/>
          </a:stretch>
        </p:blipFill>
        <p:spPr>
          <a:xfrm>
            <a:off x="7049496" y="3148806"/>
            <a:ext cx="2094504" cy="32519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5">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82600" y="190500"/>
            <a:ext cx="4470399" cy="1752599"/>
          </a:xfrm>
          <a:scene3d>
            <a:camera prst="orthographicFront">
              <a:rot lat="0" lon="0" rev="0"/>
            </a:camera>
            <a:lightRig rig="threePt" dir="tl">
              <a:rot lat="0" lon="0" rev="1200000"/>
            </a:lightRig>
          </a:scene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lgn="l">
              <a:lnSpc>
                <a:spcPct val="90000"/>
              </a:lnSpc>
            </a:pPr>
            <a:r>
              <a:rPr lang="en-US" sz="3700" dirty="0">
                <a:solidFill>
                  <a:schemeClr val="bg1"/>
                </a:solidFill>
                <a:latin typeface="+mj-lt"/>
                <a:ea typeface="+mj-ea"/>
                <a:cs typeface="+mj-cs"/>
              </a:rPr>
              <a:t>Performance: </a:t>
            </a:r>
            <a:r>
              <a:rPr lang="en-US" sz="3700" i="1" dirty="0">
                <a:solidFill>
                  <a:schemeClr val="bg1"/>
                </a:solidFill>
                <a:latin typeface="+mj-lt"/>
                <a:ea typeface="+mj-ea"/>
                <a:cs typeface="+mj-cs"/>
              </a:rPr>
              <a:t>Mary Did You Know? </a:t>
            </a:r>
            <a:br>
              <a:rPr lang="en-US" sz="3700" i="1" dirty="0">
                <a:solidFill>
                  <a:schemeClr val="bg1"/>
                </a:solidFill>
                <a:latin typeface="+mj-lt"/>
                <a:ea typeface="+mj-ea"/>
                <a:cs typeface="+mj-cs"/>
              </a:rPr>
            </a:br>
            <a:r>
              <a:rPr lang="en-US" sz="3700" dirty="0">
                <a:solidFill>
                  <a:schemeClr val="bg1"/>
                </a:solidFill>
                <a:latin typeface="+mj-lt"/>
                <a:ea typeface="+mj-ea"/>
                <a:cs typeface="+mj-cs"/>
              </a:rPr>
              <a:t>By Toto</a:t>
            </a:r>
          </a:p>
        </p:txBody>
      </p:sp>
      <p:sp>
        <p:nvSpPr>
          <p:cNvPr id="6" name="Content Placeholder 5"/>
          <p:cNvSpPr>
            <a:spLocks noGrp="1"/>
          </p:cNvSpPr>
          <p:nvPr>
            <p:ph sz="half" idx="1"/>
          </p:nvPr>
        </p:nvSpPr>
        <p:spPr>
          <a:xfrm>
            <a:off x="482601" y="2133599"/>
            <a:ext cx="4470398" cy="1752599"/>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a:spcBef>
                <a:spcPts val="200"/>
              </a:spcBef>
              <a:spcAft>
                <a:spcPts val="200"/>
              </a:spcAft>
            </a:pPr>
            <a:r>
              <a:rPr lang="en-US" sz="2000" dirty="0">
                <a:solidFill>
                  <a:schemeClr val="tx1"/>
                </a:solidFill>
              </a:rPr>
              <a:t>How is it Contrafactum?</a:t>
            </a:r>
          </a:p>
          <a:p>
            <a:pPr lvl="1">
              <a:spcBef>
                <a:spcPts val="200"/>
              </a:spcBef>
              <a:spcAft>
                <a:spcPts val="200"/>
              </a:spcAft>
            </a:pPr>
            <a:r>
              <a:rPr lang="en-US" sz="2000" dirty="0">
                <a:solidFill>
                  <a:schemeClr val="tx1"/>
                </a:solidFill>
              </a:rPr>
              <a:t>Text of a secular song replaced with that of a sacred song</a:t>
            </a:r>
          </a:p>
          <a:p>
            <a:pPr lvl="1">
              <a:spcBef>
                <a:spcPts val="200"/>
              </a:spcBef>
              <a:spcAft>
                <a:spcPts val="200"/>
              </a:spcAft>
            </a:pPr>
            <a:r>
              <a:rPr lang="en-US" sz="2000" dirty="0">
                <a:solidFill>
                  <a:schemeClr val="tx1"/>
                </a:solidFill>
              </a:rPr>
              <a:t>The Modern Parody</a:t>
            </a:r>
          </a:p>
        </p:txBody>
      </p:sp>
      <p:pic>
        <p:nvPicPr>
          <p:cNvPr id="7" name="Content Placeholder 6" descr="Diagram, engineering drawing&#10;&#10;Description automatically generated">
            <a:extLst>
              <a:ext uri="{FF2B5EF4-FFF2-40B4-BE49-F238E27FC236}">
                <a16:creationId xmlns:a16="http://schemas.microsoft.com/office/drawing/2014/main" id="{C3758AEE-AE6A-40FA-8294-806510710978}"/>
              </a:ext>
            </a:extLst>
          </p:cNvPr>
          <p:cNvPicPr>
            <a:picLocks noGrp="1" noChangeAspect="1"/>
          </p:cNvPicPr>
          <p:nvPr>
            <p:ph sz="half" idx="2"/>
          </p:nvPr>
        </p:nvPicPr>
        <p:blipFill rotWithShape="1">
          <a:blip r:embed="rId6"/>
          <a:srcRect l="12990" r="11992"/>
          <a:stretch/>
        </p:blipFill>
        <p:spPr>
          <a:xfrm>
            <a:off x="5169693" y="10"/>
            <a:ext cx="397430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pic>
        <p:nvPicPr>
          <p:cNvPr id="8" name="Mary Did You Know by Toto">
            <a:hlinkClick r:id="" action="ppaction://media"/>
            <a:extLst>
              <a:ext uri="{FF2B5EF4-FFF2-40B4-BE49-F238E27FC236}">
                <a16:creationId xmlns:a16="http://schemas.microsoft.com/office/drawing/2014/main" id="{E9BEF8B5-DF9B-4679-8319-576BE6443D9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22244" y="461606"/>
            <a:ext cx="609600" cy="609600"/>
          </a:xfrm>
          <a:prstGeom prst="rect">
            <a:avLst/>
          </a:prstGeom>
        </p:spPr>
      </p:pic>
      <p:sp>
        <p:nvSpPr>
          <p:cNvPr id="29" name="Content Placeholder 5">
            <a:extLst>
              <a:ext uri="{FF2B5EF4-FFF2-40B4-BE49-F238E27FC236}">
                <a16:creationId xmlns:a16="http://schemas.microsoft.com/office/drawing/2014/main" id="{5CF5B4C4-3F25-48B5-A02A-56E9F065B7D6}"/>
              </a:ext>
            </a:extLst>
          </p:cNvPr>
          <p:cNvSpPr txBox="1">
            <a:spLocks/>
          </p:cNvSpPr>
          <p:nvPr/>
        </p:nvSpPr>
        <p:spPr>
          <a:xfrm>
            <a:off x="461804" y="4079156"/>
            <a:ext cx="4470397" cy="213360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dk1"/>
                </a:solidFill>
                <a:effectLst/>
                <a:latin typeface="+mn-lt"/>
                <a:ea typeface="+mn-ea"/>
                <a:cs typeface="+mn-cs"/>
              </a:defRPr>
            </a:lvl9pPr>
          </a:lstStyle>
          <a:p>
            <a:pPr>
              <a:spcBef>
                <a:spcPts val="200"/>
              </a:spcBef>
              <a:spcAft>
                <a:spcPts val="200"/>
              </a:spcAft>
            </a:pPr>
            <a:r>
              <a:rPr lang="en-US" sz="2000" dirty="0">
                <a:solidFill>
                  <a:schemeClr val="tx1"/>
                </a:solidFill>
              </a:rPr>
              <a:t>Other Examples in Social Media</a:t>
            </a:r>
          </a:p>
          <a:p>
            <a:pPr lvl="1">
              <a:spcBef>
                <a:spcPts val="200"/>
              </a:spcBef>
              <a:spcAft>
                <a:spcPts val="200"/>
              </a:spcAft>
            </a:pPr>
            <a:r>
              <a:rPr lang="en-US" sz="2000" dirty="0">
                <a:solidFill>
                  <a:schemeClr val="tx1"/>
                </a:solidFill>
              </a:rPr>
              <a:t>The “Berries and Cream” audios</a:t>
            </a:r>
          </a:p>
          <a:p>
            <a:pPr lvl="1">
              <a:spcBef>
                <a:spcPts val="200"/>
              </a:spcBef>
              <a:spcAft>
                <a:spcPts val="200"/>
              </a:spcAft>
            </a:pPr>
            <a:r>
              <a:rPr lang="en-US" sz="2000" dirty="0">
                <a:solidFill>
                  <a:schemeClr val="tx1"/>
                </a:solidFill>
              </a:rPr>
              <a:t>“Apple Bottom Jeans” by the Beach Boys</a:t>
            </a:r>
          </a:p>
          <a:p>
            <a:pPr lvl="1">
              <a:spcBef>
                <a:spcPts val="200"/>
              </a:spcBef>
              <a:spcAft>
                <a:spcPts val="200"/>
              </a:spcAft>
            </a:pPr>
            <a:r>
              <a:rPr lang="en-US" sz="2000" dirty="0">
                <a:solidFill>
                  <a:schemeClr val="tx1"/>
                </a:solidFill>
              </a:rPr>
              <a:t>“These songs shouldn’t go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9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FB0F176-244F-4D2D-839B-B3440A547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6" name="Freeform 6">
              <a:extLst>
                <a:ext uri="{FF2B5EF4-FFF2-40B4-BE49-F238E27FC236}">
                  <a16:creationId xmlns:a16="http://schemas.microsoft.com/office/drawing/2014/main" id="{B5C4C850-460B-49E9-99C6-A0389F2C6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B3D547DE-A7BA-4314-8742-7FA0C57A04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D330DD4B-9D90-4412-A0B8-A6CF4FCC50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CC5E1712-101D-4696-9733-00942F749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DFCA794C-2663-481F-B85B-61F2E3F22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46C20103-3367-4F82-BC9F-8B0E8BED8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3" name="Rectangle 22">
            <a:extLst>
              <a:ext uri="{FF2B5EF4-FFF2-40B4-BE49-F238E27FC236}">
                <a16:creationId xmlns:a16="http://schemas.microsoft.com/office/drawing/2014/main" id="{C4EEFC1D-5A13-40E9-A235-475EBFDEB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F0EDC23-55D4-40F7-9FB9-0ED9F75E3A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26" name="Freeform 6">
              <a:extLst>
                <a:ext uri="{FF2B5EF4-FFF2-40B4-BE49-F238E27FC236}">
                  <a16:creationId xmlns:a16="http://schemas.microsoft.com/office/drawing/2014/main" id="{10219667-E97F-4E46-9E67-89D32B959E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22EB80B1-7BB5-4156-968A-AD4285830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8" name="Freeform 8">
              <a:extLst>
                <a:ext uri="{FF2B5EF4-FFF2-40B4-BE49-F238E27FC236}">
                  <a16:creationId xmlns:a16="http://schemas.microsoft.com/office/drawing/2014/main" id="{551002A9-BFD2-4A46-B06F-5372507C5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9" name="Freeform 9">
              <a:extLst>
                <a:ext uri="{FF2B5EF4-FFF2-40B4-BE49-F238E27FC236}">
                  <a16:creationId xmlns:a16="http://schemas.microsoft.com/office/drawing/2014/main" id="{2B62B3C5-8E6F-4539-9EC3-AF5D17B61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3A404392-D2F4-4046-A169-35DC3C61A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608129DE-9CD7-4B94-BEE1-0BD902183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3042046" y="433137"/>
            <a:ext cx="5585221" cy="1181100"/>
          </a:xfrm>
          <a:solidFill>
            <a:srgbClr val="925693"/>
          </a:solidFill>
          <a:effectLst/>
          <a:scene3d>
            <a:camera prst="orthographicFront">
              <a:rot lat="0" lon="0" rev="0"/>
            </a:camera>
            <a:lightRig rig="threePt" dir="tl">
              <a:rot lat="0" lon="0" rev="1200000"/>
            </a:lightRig>
          </a:scene3d>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r>
              <a:rPr lang="en-US" dirty="0">
                <a:solidFill>
                  <a:schemeClr val="bg1"/>
                </a:solidFill>
                <a:latin typeface="+mj-lt"/>
                <a:ea typeface="+mj-ea"/>
                <a:cs typeface="+mj-cs"/>
              </a:rPr>
              <a:t>Conclusions</a:t>
            </a:r>
          </a:p>
        </p:txBody>
      </p:sp>
      <p:pic>
        <p:nvPicPr>
          <p:cNvPr id="8" name="Picture 7" descr="A group of women in a room&#10;&#10;Description automatically generated with low confidence">
            <a:extLst>
              <a:ext uri="{FF2B5EF4-FFF2-40B4-BE49-F238E27FC236}">
                <a16:creationId xmlns:a16="http://schemas.microsoft.com/office/drawing/2014/main" id="{0361F327-F3B0-45FC-ADE3-5F10D75B37D9}"/>
              </a:ext>
            </a:extLst>
          </p:cNvPr>
          <p:cNvPicPr>
            <a:picLocks noChangeAspect="1"/>
          </p:cNvPicPr>
          <p:nvPr/>
        </p:nvPicPr>
        <p:blipFill rotWithShape="1">
          <a:blip r:embed="rId4"/>
          <a:srcRect l="18697" r="14320"/>
          <a:stretch/>
        </p:blipFill>
        <p:spPr>
          <a:xfrm>
            <a:off x="20" y="1"/>
            <a:ext cx="2381594" cy="2622205"/>
          </a:xfrm>
          <a:custGeom>
            <a:avLst/>
            <a:gdLst/>
            <a:ahLst/>
            <a:cxnLst/>
            <a:rect l="l" t="t" r="r" b="b"/>
            <a:pathLst>
              <a:path w="3175486" h="2622205">
                <a:moveTo>
                  <a:pt x="0" y="0"/>
                </a:moveTo>
                <a:lnTo>
                  <a:pt x="3175486" y="0"/>
                </a:lnTo>
                <a:lnTo>
                  <a:pt x="2733426" y="2622205"/>
                </a:lnTo>
                <a:lnTo>
                  <a:pt x="0" y="2160761"/>
                </a:lnTo>
                <a:close/>
              </a:path>
            </a:pathLst>
          </a:custGeom>
          <a:ln w="38100">
            <a:noFill/>
          </a:ln>
          <a:effectLst/>
        </p:spPr>
      </p:pic>
      <p:pic>
        <p:nvPicPr>
          <p:cNvPr id="10" name="Picture 9" descr="A person singing into a microphone&#10;&#10;Description automatically generated">
            <a:extLst>
              <a:ext uri="{FF2B5EF4-FFF2-40B4-BE49-F238E27FC236}">
                <a16:creationId xmlns:a16="http://schemas.microsoft.com/office/drawing/2014/main" id="{E8D0F643-0749-49E4-9C79-CCAB30BEB0A2}"/>
              </a:ext>
            </a:extLst>
          </p:cNvPr>
          <p:cNvPicPr>
            <a:picLocks noChangeAspect="1"/>
          </p:cNvPicPr>
          <p:nvPr/>
        </p:nvPicPr>
        <p:blipFill rotWithShape="1">
          <a:blip r:embed="rId5"/>
          <a:srcRect l="29447" r="26199" b="1"/>
          <a:stretch/>
        </p:blipFill>
        <p:spPr>
          <a:xfrm>
            <a:off x="20" y="2160794"/>
            <a:ext cx="2050046" cy="3085156"/>
          </a:xfrm>
          <a:custGeom>
            <a:avLst/>
            <a:gdLst/>
            <a:ahLst/>
            <a:cxnLst/>
            <a:rect l="l" t="t" r="r" b="b"/>
            <a:pathLst>
              <a:path w="2733421" h="3085156">
                <a:moveTo>
                  <a:pt x="0" y="0"/>
                </a:moveTo>
                <a:lnTo>
                  <a:pt x="2733421" y="461444"/>
                </a:lnTo>
                <a:lnTo>
                  <a:pt x="2294818" y="3063138"/>
                </a:lnTo>
                <a:lnTo>
                  <a:pt x="2310547" y="3085156"/>
                </a:lnTo>
                <a:lnTo>
                  <a:pt x="0" y="2741169"/>
                </a:lnTo>
                <a:close/>
              </a:path>
            </a:pathLst>
          </a:custGeom>
          <a:ln w="38100">
            <a:noFill/>
          </a:ln>
          <a:effectLst/>
        </p:spPr>
      </p:pic>
      <p:cxnSp>
        <p:nvCxnSpPr>
          <p:cNvPr id="33" name="Straight Connector 32">
            <a:extLst>
              <a:ext uri="{FF2B5EF4-FFF2-40B4-BE49-F238E27FC236}">
                <a16:creationId xmlns:a16="http://schemas.microsoft.com/office/drawing/2014/main" id="{7EF947B4-171A-433E-8124-CF31C2C5C8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160794"/>
            <a:ext cx="2050066" cy="461412"/>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D91C9274-AB5A-475F-A42C-FFD011C74F89}"/>
              </a:ext>
            </a:extLst>
          </p:cNvPr>
          <p:cNvPicPr>
            <a:picLocks noChangeAspect="1"/>
          </p:cNvPicPr>
          <p:nvPr/>
        </p:nvPicPr>
        <p:blipFill rotWithShape="1">
          <a:blip r:embed="rId6"/>
          <a:srcRect l="18569" r="1190" b="3"/>
          <a:stretch/>
        </p:blipFill>
        <p:spPr>
          <a:xfrm>
            <a:off x="20" y="4901964"/>
            <a:ext cx="2594352" cy="1956037"/>
          </a:xfrm>
          <a:custGeom>
            <a:avLst/>
            <a:gdLst/>
            <a:ahLst/>
            <a:cxnLst/>
            <a:rect l="l" t="t" r="r" b="b"/>
            <a:pathLst>
              <a:path w="3459163" h="1956037">
                <a:moveTo>
                  <a:pt x="0" y="0"/>
                </a:moveTo>
                <a:lnTo>
                  <a:pt x="2310547" y="343987"/>
                </a:lnTo>
                <a:lnTo>
                  <a:pt x="3459163" y="1951804"/>
                </a:lnTo>
                <a:lnTo>
                  <a:pt x="0" y="1956037"/>
                </a:lnTo>
                <a:close/>
              </a:path>
            </a:pathLst>
          </a:custGeom>
          <a:ln w="38100">
            <a:noFill/>
          </a:ln>
          <a:effectLst/>
        </p:spPr>
      </p:pic>
      <p:cxnSp>
        <p:nvCxnSpPr>
          <p:cNvPr id="35" name="Straight Connector 34">
            <a:extLst>
              <a:ext uri="{FF2B5EF4-FFF2-40B4-BE49-F238E27FC236}">
                <a16:creationId xmlns:a16="http://schemas.microsoft.com/office/drawing/2014/main" id="{E0C7B4E9-4BD3-49A0-A3F4-9811D48690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892132"/>
            <a:ext cx="1770459" cy="34398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042046" y="2047374"/>
            <a:ext cx="5585221" cy="4124825"/>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r>
              <a:rPr lang="en-US" sz="2800" dirty="0">
                <a:solidFill>
                  <a:schemeClr val="tx1"/>
                </a:solidFill>
              </a:rPr>
              <a:t>Contrafactum existed in multiple forms throughout history, from the beginnings of </a:t>
            </a:r>
            <a:r>
              <a:rPr lang="en-US" sz="2800" i="1" dirty="0" err="1">
                <a:solidFill>
                  <a:schemeClr val="tx1"/>
                </a:solidFill>
              </a:rPr>
              <a:t>L’homme</a:t>
            </a:r>
            <a:r>
              <a:rPr lang="en-US" sz="2800" i="1" dirty="0">
                <a:solidFill>
                  <a:schemeClr val="tx1"/>
                </a:solidFill>
              </a:rPr>
              <a:t> </a:t>
            </a:r>
            <a:r>
              <a:rPr lang="en-US" sz="2800" i="1" dirty="0" err="1">
                <a:solidFill>
                  <a:schemeClr val="tx1"/>
                </a:solidFill>
              </a:rPr>
              <a:t>Armé</a:t>
            </a:r>
            <a:endParaRPr lang="en-US" sz="2800" i="1" dirty="0">
              <a:solidFill>
                <a:schemeClr val="tx1"/>
              </a:solidFill>
            </a:endParaRPr>
          </a:p>
          <a:p>
            <a:r>
              <a:rPr lang="en-US" sz="2800" dirty="0">
                <a:solidFill>
                  <a:schemeClr val="tx1"/>
                </a:solidFill>
              </a:rPr>
              <a:t>To the use of parody in modern pop culture.</a:t>
            </a:r>
          </a:p>
          <a:p>
            <a:r>
              <a:rPr lang="en-US" sz="2800" dirty="0">
                <a:solidFill>
                  <a:schemeClr val="tx1"/>
                </a:solidFill>
              </a:rPr>
              <a:t>Composers used both versions of contrafactum to address serious issues and for humorous purposes.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7FB0F176-244F-4D2D-839B-B3440A547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76" name="Freeform 6">
              <a:extLst>
                <a:ext uri="{FF2B5EF4-FFF2-40B4-BE49-F238E27FC236}">
                  <a16:creationId xmlns:a16="http://schemas.microsoft.com/office/drawing/2014/main" id="{B5C4C850-460B-49E9-99C6-A0389F2C6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7" name="Freeform 7">
              <a:extLst>
                <a:ext uri="{FF2B5EF4-FFF2-40B4-BE49-F238E27FC236}">
                  <a16:creationId xmlns:a16="http://schemas.microsoft.com/office/drawing/2014/main" id="{B3D547DE-A7BA-4314-8742-7FA0C57A04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8" name="Freeform 8">
              <a:extLst>
                <a:ext uri="{FF2B5EF4-FFF2-40B4-BE49-F238E27FC236}">
                  <a16:creationId xmlns:a16="http://schemas.microsoft.com/office/drawing/2014/main" id="{D330DD4B-9D90-4412-A0B8-A6CF4FCC50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9" name="Freeform 9">
              <a:extLst>
                <a:ext uri="{FF2B5EF4-FFF2-40B4-BE49-F238E27FC236}">
                  <a16:creationId xmlns:a16="http://schemas.microsoft.com/office/drawing/2014/main" id="{CC5E1712-101D-4696-9733-00942F749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0" name="Freeform 10">
              <a:extLst>
                <a:ext uri="{FF2B5EF4-FFF2-40B4-BE49-F238E27FC236}">
                  <a16:creationId xmlns:a16="http://schemas.microsoft.com/office/drawing/2014/main" id="{DFCA794C-2663-481F-B85B-61F2E3F22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1" name="Freeform 11">
              <a:extLst>
                <a:ext uri="{FF2B5EF4-FFF2-40B4-BE49-F238E27FC236}">
                  <a16:creationId xmlns:a16="http://schemas.microsoft.com/office/drawing/2014/main" id="{46C20103-3367-4F82-BC9F-8B0E8BED8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83" name="Rectangle 82">
            <a:extLst>
              <a:ext uri="{FF2B5EF4-FFF2-40B4-BE49-F238E27FC236}">
                <a16:creationId xmlns:a16="http://schemas.microsoft.com/office/drawing/2014/main" id="{C4EEFC1D-5A13-40E9-A235-475EBFDEB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F0EDC23-55D4-40F7-9FB9-0ED9F75E3A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86" name="Freeform 6">
              <a:extLst>
                <a:ext uri="{FF2B5EF4-FFF2-40B4-BE49-F238E27FC236}">
                  <a16:creationId xmlns:a16="http://schemas.microsoft.com/office/drawing/2014/main" id="{10219667-E97F-4E46-9E67-89D32B959E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7" name="Freeform 7">
              <a:extLst>
                <a:ext uri="{FF2B5EF4-FFF2-40B4-BE49-F238E27FC236}">
                  <a16:creationId xmlns:a16="http://schemas.microsoft.com/office/drawing/2014/main" id="{22EB80B1-7BB5-4156-968A-AD4285830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8" name="Freeform 8">
              <a:extLst>
                <a:ext uri="{FF2B5EF4-FFF2-40B4-BE49-F238E27FC236}">
                  <a16:creationId xmlns:a16="http://schemas.microsoft.com/office/drawing/2014/main" id="{551002A9-BFD2-4A46-B06F-5372507C5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9" name="Freeform 9">
              <a:extLst>
                <a:ext uri="{FF2B5EF4-FFF2-40B4-BE49-F238E27FC236}">
                  <a16:creationId xmlns:a16="http://schemas.microsoft.com/office/drawing/2014/main" id="{2B62B3C5-8E6F-4539-9EC3-AF5D17B61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0" name="Freeform 10">
              <a:extLst>
                <a:ext uri="{FF2B5EF4-FFF2-40B4-BE49-F238E27FC236}">
                  <a16:creationId xmlns:a16="http://schemas.microsoft.com/office/drawing/2014/main" id="{3A404392-D2F4-4046-A169-35DC3C61A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1" name="Freeform 11">
              <a:extLst>
                <a:ext uri="{FF2B5EF4-FFF2-40B4-BE49-F238E27FC236}">
                  <a16:creationId xmlns:a16="http://schemas.microsoft.com/office/drawing/2014/main" id="{608129DE-9CD7-4B94-BEE1-0BD902183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3121818" y="228601"/>
            <a:ext cx="5585221" cy="1371600"/>
          </a:xfrm>
          <a:solidFill>
            <a:srgbClr val="925693"/>
          </a:solidFill>
          <a:scene3d>
            <a:camera prst="orthographicFront">
              <a:rot lat="0" lon="0" rev="0"/>
            </a:camera>
            <a:lightRig rig="threePt" dir="tl">
              <a:rot lat="0" lon="0" rev="1200000"/>
            </a:lightRig>
          </a:scene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a:lnSpc>
                <a:spcPct val="90000"/>
              </a:lnSpc>
            </a:pPr>
            <a:r>
              <a:rPr lang="en-US" dirty="0">
                <a:solidFill>
                  <a:schemeClr val="bg1"/>
                </a:solidFill>
                <a:latin typeface="+mj-lt"/>
                <a:ea typeface="+mj-ea"/>
                <a:cs typeface="+mj-cs"/>
              </a:rPr>
              <a:t>Implications for Music Pedagogy</a:t>
            </a:r>
          </a:p>
        </p:txBody>
      </p:sp>
      <p:pic>
        <p:nvPicPr>
          <p:cNvPr id="1030" name="Picture 6" descr="The Periodic Table Song | SCIENCE SONGS - YouTube">
            <a:extLst>
              <a:ext uri="{FF2B5EF4-FFF2-40B4-BE49-F238E27FC236}">
                <a16:creationId xmlns:a16="http://schemas.microsoft.com/office/drawing/2014/main" id="{3CDAC523-0C32-419F-92E5-263611C0F0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320" r="19817" b="-2"/>
          <a:stretch/>
        </p:blipFill>
        <p:spPr bwMode="auto">
          <a:xfrm>
            <a:off x="20" y="1"/>
            <a:ext cx="2381594" cy="2622205"/>
          </a:xfrm>
          <a:custGeom>
            <a:avLst/>
            <a:gdLst/>
            <a:ahLst/>
            <a:cxnLst/>
            <a:rect l="l" t="t" r="r" b="b"/>
            <a:pathLst>
              <a:path w="3175486" h="2622205">
                <a:moveTo>
                  <a:pt x="0" y="0"/>
                </a:moveTo>
                <a:lnTo>
                  <a:pt x="3175486" y="0"/>
                </a:lnTo>
                <a:lnTo>
                  <a:pt x="2733426" y="2622205"/>
                </a:lnTo>
                <a:lnTo>
                  <a:pt x="0" y="2160761"/>
                </a:lnTo>
                <a:close/>
              </a:path>
            </a:pathLst>
          </a:custGeom>
          <a:noFill/>
          <a:ln w="38100">
            <a:noFill/>
          </a:ln>
          <a:effectLst/>
          <a:extLst>
            <a:ext uri="{909E8E84-426E-40DD-AFC4-6F175D3DCCD1}">
              <a14:hiddenFill xmlns:a14="http://schemas.microsoft.com/office/drawing/2010/main">
                <a:solidFill>
                  <a:srgbClr val="FFFFFF"/>
                </a:solidFill>
              </a14:hiddenFill>
            </a:ext>
          </a:extLst>
        </p:spPr>
      </p:pic>
      <p:pic>
        <p:nvPicPr>
          <p:cNvPr id="1028" name="Picture 4" descr="Math Addicts - Calculus Rhapsody | Facebook">
            <a:extLst>
              <a:ext uri="{FF2B5EF4-FFF2-40B4-BE49-F238E27FC236}">
                <a16:creationId xmlns:a16="http://schemas.microsoft.com/office/drawing/2014/main" id="{A292AAE5-A047-4996-9759-702A05678DEE}"/>
              </a:ext>
            </a:extLst>
          </p:cNvPr>
          <p:cNvPicPr>
            <a:picLocks noGrp="1" noChangeAspect="1" noChangeArrowheads="1"/>
          </p:cNvPicPr>
          <p:nvPr>
            <p:ph sz="half" idx="1"/>
          </p:nvPr>
        </p:nvPicPr>
        <p:blipFill rotWithShape="1">
          <a:blip r:embed="rId5">
            <a:extLst>
              <a:ext uri="{28A0092B-C50C-407E-A947-70E740481C1C}">
                <a14:useLocalDpi xmlns:a14="http://schemas.microsoft.com/office/drawing/2010/main" val="0"/>
              </a:ext>
            </a:extLst>
          </a:blip>
          <a:srcRect l="26846" r="35942"/>
          <a:stretch/>
        </p:blipFill>
        <p:spPr bwMode="auto">
          <a:xfrm>
            <a:off x="20" y="2160794"/>
            <a:ext cx="2050046" cy="3085156"/>
          </a:xfrm>
          <a:custGeom>
            <a:avLst/>
            <a:gdLst/>
            <a:ahLst/>
            <a:cxnLst/>
            <a:rect l="l" t="t" r="r" b="b"/>
            <a:pathLst>
              <a:path w="2733421" h="3085156">
                <a:moveTo>
                  <a:pt x="0" y="0"/>
                </a:moveTo>
                <a:lnTo>
                  <a:pt x="2733421" y="461444"/>
                </a:lnTo>
                <a:lnTo>
                  <a:pt x="2294818" y="3063138"/>
                </a:lnTo>
                <a:lnTo>
                  <a:pt x="2310547" y="3085156"/>
                </a:lnTo>
                <a:lnTo>
                  <a:pt x="0" y="2741169"/>
                </a:lnTo>
                <a:close/>
              </a:path>
            </a:pathLst>
          </a:custGeom>
          <a:noFill/>
          <a:ln w="38100">
            <a:noFill/>
          </a:ln>
          <a:effectLst/>
          <a:extLst>
            <a:ext uri="{909E8E84-426E-40DD-AFC4-6F175D3DCCD1}">
              <a14:hiddenFill xmlns:a14="http://schemas.microsoft.com/office/drawing/2010/main">
                <a:solidFill>
                  <a:srgbClr val="FFFFFF"/>
                </a:solidFill>
              </a14:hiddenFill>
            </a:ext>
          </a:extLst>
        </p:spPr>
      </p:pic>
      <p:cxnSp>
        <p:nvCxnSpPr>
          <p:cNvPr id="93" name="Straight Connector 92">
            <a:extLst>
              <a:ext uri="{FF2B5EF4-FFF2-40B4-BE49-F238E27FC236}">
                <a16:creationId xmlns:a16="http://schemas.microsoft.com/office/drawing/2014/main" id="{7EF947B4-171A-433E-8124-CF31C2C5C8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160794"/>
            <a:ext cx="2050066" cy="461412"/>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26" name="Picture 2" descr="Revenge&quot; - A Minecraft Parody of Usher's DJ Got Us Fallin' In Love (Music  Video) - YouTube">
            <a:extLst>
              <a:ext uri="{FF2B5EF4-FFF2-40B4-BE49-F238E27FC236}">
                <a16:creationId xmlns:a16="http://schemas.microsoft.com/office/drawing/2014/main" id="{496C5696-2494-4D7A-B6C9-6C09EB156E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53" r="3" b="3"/>
          <a:stretch/>
        </p:blipFill>
        <p:spPr bwMode="auto">
          <a:xfrm>
            <a:off x="20" y="4901964"/>
            <a:ext cx="2594352" cy="1956037"/>
          </a:xfrm>
          <a:custGeom>
            <a:avLst/>
            <a:gdLst/>
            <a:ahLst/>
            <a:cxnLst/>
            <a:rect l="l" t="t" r="r" b="b"/>
            <a:pathLst>
              <a:path w="3459163" h="1956037">
                <a:moveTo>
                  <a:pt x="0" y="0"/>
                </a:moveTo>
                <a:lnTo>
                  <a:pt x="2310547" y="343987"/>
                </a:lnTo>
                <a:lnTo>
                  <a:pt x="3459163" y="1951804"/>
                </a:lnTo>
                <a:lnTo>
                  <a:pt x="0" y="1956037"/>
                </a:lnTo>
                <a:close/>
              </a:path>
            </a:pathLst>
          </a:custGeom>
          <a:noFill/>
          <a:ln w="38100">
            <a:noFill/>
          </a:ln>
          <a:effectLst/>
          <a:extLst>
            <a:ext uri="{909E8E84-426E-40DD-AFC4-6F175D3DCCD1}">
              <a14:hiddenFill xmlns:a14="http://schemas.microsoft.com/office/drawing/2010/main">
                <a:solidFill>
                  <a:srgbClr val="FFFFFF"/>
                </a:solidFill>
              </a14:hiddenFill>
            </a:ext>
          </a:extLst>
        </p:spPr>
      </p:pic>
      <p:cxnSp>
        <p:nvCxnSpPr>
          <p:cNvPr id="95" name="Straight Connector 94">
            <a:extLst>
              <a:ext uri="{FF2B5EF4-FFF2-40B4-BE49-F238E27FC236}">
                <a16:creationId xmlns:a16="http://schemas.microsoft.com/office/drawing/2014/main" id="{E0C7B4E9-4BD3-49A0-A3F4-9811D48690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892132"/>
            <a:ext cx="1770459" cy="34398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144441" y="1798225"/>
            <a:ext cx="5562598" cy="4450175"/>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2500"/>
          </a:bodyPr>
          <a:lstStyle/>
          <a:p>
            <a:pPr>
              <a:lnSpc>
                <a:spcPct val="90000"/>
              </a:lnSpc>
            </a:pPr>
            <a:r>
              <a:rPr lang="en-US" sz="2400" dirty="0">
                <a:solidFill>
                  <a:schemeClr val="tx1"/>
                </a:solidFill>
              </a:rPr>
              <a:t>When teaching composition or trying to get students into composition, contrafactum and parody may be a beneficial place to start. Allowing the students to engage in music they enjoy, to create something new likely will grant the student a lifelong appreciation of music and composition</a:t>
            </a:r>
          </a:p>
          <a:p>
            <a:pPr>
              <a:lnSpc>
                <a:spcPct val="90000"/>
              </a:lnSpc>
            </a:pPr>
            <a:r>
              <a:rPr lang="en-US" sz="2400" dirty="0">
                <a:solidFill>
                  <a:schemeClr val="tx1"/>
                </a:solidFill>
              </a:rPr>
              <a:t>The use of contrafactum in the classroom extends beyond the music classroom. The creation of parody compositions for other topics allows the student to engage more with the topic and provides them with a different way to remember the information.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533400"/>
            <a:ext cx="7704667" cy="914399"/>
          </a:xfrm>
          <a:solidFill>
            <a:srgbClr val="925693"/>
          </a:solidFill>
          <a:ln>
            <a:solidFill>
              <a:srgbClr val="925693"/>
            </a:solidFill>
          </a:ln>
          <a:effectLst/>
          <a:scene3d>
            <a:camera prst="orthographicFront">
              <a:rot lat="0" lon="0" rev="0"/>
            </a:camera>
            <a:lightRig rig="threePt" dir="tl">
              <a:rot lat="0" lon="0" rev="1200000"/>
            </a:lightRig>
          </a:scene3d>
          <a:sp3d/>
        </p:spPr>
        <p:style>
          <a:lnRef idx="0">
            <a:schemeClr val="accent5"/>
          </a:lnRef>
          <a:fillRef idx="3">
            <a:schemeClr val="accent5"/>
          </a:fillRef>
          <a:effectRef idx="3">
            <a:schemeClr val="accent5"/>
          </a:effectRef>
          <a:fontRef idx="minor">
            <a:schemeClr val="lt1"/>
          </a:fontRef>
        </p:style>
        <p:txBody>
          <a:bodyPr>
            <a:normAutofit/>
          </a:bodyPr>
          <a:lstStyle/>
          <a:p>
            <a:r>
              <a:rPr lang="en-US" dirty="0"/>
              <a:t>Future Studies</a:t>
            </a:r>
          </a:p>
        </p:txBody>
      </p:sp>
      <p:sp>
        <p:nvSpPr>
          <p:cNvPr id="7" name="Thought Bubble: Cloud 6">
            <a:extLst>
              <a:ext uri="{FF2B5EF4-FFF2-40B4-BE49-F238E27FC236}">
                <a16:creationId xmlns:a16="http://schemas.microsoft.com/office/drawing/2014/main" id="{4542B7F6-B8E0-4678-A83A-68C42CA457EF}"/>
              </a:ext>
            </a:extLst>
          </p:cNvPr>
          <p:cNvSpPr/>
          <p:nvPr/>
        </p:nvSpPr>
        <p:spPr>
          <a:xfrm rot="21401793">
            <a:off x="1796055" y="1909281"/>
            <a:ext cx="5551889" cy="394688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Similarities between the use of musical parody and Greek comedy</a:t>
            </a:r>
          </a:p>
        </p:txBody>
      </p:sp>
    </p:spTree>
    <p:extLst>
      <p:ext uri="{BB962C8B-B14F-4D97-AF65-F5344CB8AC3E}">
        <p14:creationId xmlns:p14="http://schemas.microsoft.com/office/powerpoint/2010/main" val="1598456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42999"/>
          </a:xfrm>
          <a:solidFill>
            <a:srgbClr val="925693"/>
          </a:solidFill>
          <a:effectLst/>
          <a:scene3d>
            <a:camera prst="orthographicFront">
              <a:rot lat="0" lon="0" rev="0"/>
            </a:camera>
            <a:lightRig rig="threePt" dir="tl">
              <a:rot lat="0" lon="0" rev="1200000"/>
            </a:lightRig>
          </a:scene3d>
          <a:sp3d/>
        </p:spPr>
        <p:style>
          <a:lnRef idx="0">
            <a:schemeClr val="accent5"/>
          </a:lnRef>
          <a:fillRef idx="3">
            <a:schemeClr val="accent5"/>
          </a:fillRef>
          <a:effectRef idx="3">
            <a:schemeClr val="accent5"/>
          </a:effectRef>
          <a:fontRef idx="minor">
            <a:schemeClr val="lt1"/>
          </a:fontRef>
        </p:style>
        <p:txBody>
          <a:bodyPr>
            <a:normAutofit/>
          </a:bodyPr>
          <a:lstStyle/>
          <a:p>
            <a:r>
              <a:rPr lang="en-US" dirty="0"/>
              <a:t>Bibliography</a:t>
            </a:r>
          </a:p>
        </p:txBody>
      </p:sp>
      <p:sp>
        <p:nvSpPr>
          <p:cNvPr id="5" name="Content Placeholder 4"/>
          <p:cNvSpPr>
            <a:spLocks noGrp="1"/>
          </p:cNvSpPr>
          <p:nvPr>
            <p:ph idx="1"/>
          </p:nvPr>
        </p:nvSpPr>
        <p:spPr>
          <a:xfrm>
            <a:off x="982133" y="1722438"/>
            <a:ext cx="7704668" cy="4906962"/>
          </a:xfrm>
        </p:spPr>
        <p:style>
          <a:lnRef idx="1">
            <a:schemeClr val="accent4"/>
          </a:lnRef>
          <a:fillRef idx="2">
            <a:schemeClr val="accent4"/>
          </a:fillRef>
          <a:effectRef idx="1">
            <a:schemeClr val="accent4"/>
          </a:effectRef>
          <a:fontRef idx="minor">
            <a:schemeClr val="dk1"/>
          </a:fontRef>
        </p:style>
        <p:txBody>
          <a:bodyPr>
            <a:normAutofit fontScale="25000" lnSpcReduction="20000"/>
          </a:bodyPr>
          <a:lstStyle/>
          <a:p>
            <a:pPr>
              <a:lnSpc>
                <a:spcPct val="120000"/>
              </a:lnSpc>
              <a:spcAft>
                <a:spcPts val="200"/>
              </a:spcAft>
            </a:pPr>
            <a:r>
              <a:rPr lang="en-US" sz="4800" dirty="0"/>
              <a:t>Bonds, Mark E. </a:t>
            </a:r>
            <a:r>
              <a:rPr lang="en-US" sz="4800" i="1" dirty="0"/>
              <a:t>A history of music in western culture</a:t>
            </a:r>
            <a:r>
              <a:rPr lang="en-US" sz="4800" dirty="0"/>
              <a:t>. Upper Saddle River, NJ: Pearson Education, Incorporated, 2006.</a:t>
            </a:r>
          </a:p>
          <a:p>
            <a:pPr>
              <a:lnSpc>
                <a:spcPct val="120000"/>
              </a:lnSpc>
              <a:spcAft>
                <a:spcPts val="200"/>
              </a:spcAft>
            </a:pPr>
            <a:r>
              <a:rPr lang="en-US" sz="4800" dirty="0"/>
              <a:t>Burkholder, Peter. </a:t>
            </a:r>
            <a:r>
              <a:rPr lang="en-US" sz="4800" i="1" dirty="0"/>
              <a:t>A History of Western Music</a:t>
            </a:r>
            <a:r>
              <a:rPr lang="en-US" sz="4800" dirty="0"/>
              <a:t>. United States: W.W. Norton &amp; Company Incorporated, 2006.</a:t>
            </a:r>
          </a:p>
          <a:p>
            <a:pPr>
              <a:lnSpc>
                <a:spcPct val="120000"/>
              </a:lnSpc>
              <a:spcAft>
                <a:spcPts val="200"/>
              </a:spcAft>
            </a:pPr>
            <a:r>
              <a:rPr lang="en-US" sz="4800" dirty="0"/>
              <a:t>Fibich, </a:t>
            </a:r>
            <a:r>
              <a:rPr lang="en-US" sz="4800" dirty="0" err="1"/>
              <a:t>Zdeněk</a:t>
            </a:r>
            <a:r>
              <a:rPr lang="en-US" sz="4800" dirty="0"/>
              <a:t> ." In </a:t>
            </a:r>
            <a:r>
              <a:rPr lang="en-US" sz="4800" i="1" dirty="0"/>
              <a:t>The Oxford Dictionary of Music</a:t>
            </a:r>
            <a:r>
              <a:rPr lang="en-US" sz="4800" dirty="0"/>
              <a:t>, 2nd ed. rev., edited by Michael Kennedy. </a:t>
            </a:r>
            <a:r>
              <a:rPr lang="en-US" sz="4800" i="1" dirty="0"/>
              <a:t>Oxford Music Online</a:t>
            </a:r>
            <a:r>
              <a:rPr lang="en-US" sz="4800" dirty="0"/>
              <a:t>, </a:t>
            </a:r>
            <a:r>
              <a:rPr lang="en-US" sz="4800" u="sng" dirty="0">
                <a:hlinkClick r:id="rId3"/>
              </a:rPr>
              <a:t>http://www.oxfordmusiconline.com/subscriber/article/opr/t237/e3711</a:t>
            </a:r>
            <a:r>
              <a:rPr lang="en-US" sz="4800" dirty="0"/>
              <a:t> (accessed March 22, 2009).</a:t>
            </a:r>
          </a:p>
          <a:p>
            <a:pPr>
              <a:lnSpc>
                <a:spcPct val="120000"/>
              </a:lnSpc>
              <a:spcAft>
                <a:spcPts val="200"/>
              </a:spcAft>
            </a:pPr>
            <a:r>
              <a:rPr lang="en-US" sz="4800" dirty="0"/>
              <a:t>Randel, Don Michael, ed. </a:t>
            </a:r>
            <a:r>
              <a:rPr lang="en-US" sz="4800" i="1" dirty="0"/>
              <a:t>The Harvard Biographical Dictionary of Music.</a:t>
            </a:r>
            <a:r>
              <a:rPr lang="en-US" sz="4800" dirty="0"/>
              <a:t> London: The Belknap Press of Harvard University Press, 1996.</a:t>
            </a:r>
          </a:p>
          <a:p>
            <a:pPr>
              <a:lnSpc>
                <a:spcPct val="120000"/>
              </a:lnSpc>
              <a:spcAft>
                <a:spcPts val="200"/>
              </a:spcAft>
            </a:pPr>
            <a:r>
              <a:rPr lang="en-US" sz="4800" dirty="0"/>
              <a:t>Samson, Jim. “Romanticism.” In </a:t>
            </a:r>
            <a:r>
              <a:rPr lang="en-US" sz="4800" i="1" dirty="0"/>
              <a:t>Groves Music Online.</a:t>
            </a:r>
            <a:r>
              <a:rPr lang="en-US" sz="4800" dirty="0"/>
              <a:t> </a:t>
            </a:r>
            <a:r>
              <a:rPr lang="en-US" sz="4800" u="sng" dirty="0">
                <a:hlinkClick r:id="rId4"/>
              </a:rPr>
              <a:t>http://www.grovemusic.com/shared/views/article.html?from=search&amp;session_search_id=521018996&amp;hitnum=188&amp;section=music.23751.1</a:t>
            </a:r>
            <a:r>
              <a:rPr lang="en-US" sz="4800" dirty="0"/>
              <a:t> (accessed March 21, 2009).</a:t>
            </a:r>
          </a:p>
          <a:p>
            <a:pPr>
              <a:lnSpc>
                <a:spcPct val="120000"/>
              </a:lnSpc>
              <a:spcAft>
                <a:spcPts val="200"/>
              </a:spcAft>
            </a:pPr>
            <a:r>
              <a:rPr lang="en-US" sz="4800" dirty="0" err="1"/>
              <a:t>Slonimsky</a:t>
            </a:r>
            <a:r>
              <a:rPr lang="en-US" sz="4800" dirty="0"/>
              <a:t>, Nicholas. </a:t>
            </a:r>
            <a:r>
              <a:rPr lang="en-US" sz="4800" i="1" dirty="0"/>
              <a:t>Baker’s Biographical Dictionary of Musicians.</a:t>
            </a:r>
            <a:r>
              <a:rPr lang="en-US" sz="4800" dirty="0"/>
              <a:t> New York: Schirmer Books, 1992.</a:t>
            </a:r>
          </a:p>
          <a:p>
            <a:pPr>
              <a:lnSpc>
                <a:spcPct val="120000"/>
              </a:lnSpc>
              <a:spcAft>
                <a:spcPts val="200"/>
              </a:spcAft>
            </a:pPr>
            <a:r>
              <a:rPr lang="en-US" sz="4800" dirty="0" err="1"/>
              <a:t>Smaczny</a:t>
            </a:r>
            <a:r>
              <a:rPr lang="en-US" sz="4800" dirty="0"/>
              <a:t>, Jan. “Fibich, </a:t>
            </a:r>
            <a:r>
              <a:rPr lang="en-US" sz="4800" dirty="0" err="1"/>
              <a:t>Zdenĕk</a:t>
            </a:r>
            <a:r>
              <a:rPr lang="en-US" sz="4800" dirty="0"/>
              <a:t>.” In</a:t>
            </a:r>
            <a:r>
              <a:rPr lang="en-US" sz="4800" i="1" dirty="0"/>
              <a:t> The Oxford Companion to Music.</a:t>
            </a:r>
            <a:r>
              <a:rPr lang="en-US" sz="4800" u="sng" dirty="0">
                <a:hlinkClick r:id="rId5"/>
              </a:rPr>
              <a:t>http://www.oxfordmusiconline.com.academic-1.lynchburg.edu:2048/subscriber/article/opr/t114/e2498?q=fibich&amp;search=quick&amp;pos=2&amp;_start=1#firsthit</a:t>
            </a:r>
            <a:r>
              <a:rPr lang="en-US" sz="4800" dirty="0"/>
              <a:t> (accessed March 21, 2009).</a:t>
            </a:r>
          </a:p>
          <a:p>
            <a:pPr>
              <a:lnSpc>
                <a:spcPct val="120000"/>
              </a:lnSpc>
              <a:spcAft>
                <a:spcPts val="200"/>
              </a:spcAft>
            </a:pPr>
            <a:r>
              <a:rPr lang="en-US" sz="4800" dirty="0" err="1"/>
              <a:t>Temperley</a:t>
            </a:r>
            <a:r>
              <a:rPr lang="en-US" sz="4800" dirty="0"/>
              <a:t>, Nicholas. "nationalism." In </a:t>
            </a:r>
            <a:r>
              <a:rPr lang="en-US" sz="4800" i="1" dirty="0"/>
              <a:t>The Oxford Companion to Music</a:t>
            </a:r>
            <a:r>
              <a:rPr lang="en-US" sz="4800" dirty="0"/>
              <a:t>, edited by Alison Latham. </a:t>
            </a:r>
            <a:r>
              <a:rPr lang="en-US" sz="4800" i="1" dirty="0"/>
              <a:t>Oxford Music Online</a:t>
            </a:r>
            <a:r>
              <a:rPr lang="en-US" sz="4800" dirty="0"/>
              <a:t>, http://www.oxfordmusiconline.com/subscriber/article/opr/t114/e4676 (accessed March 22, 2009).</a:t>
            </a:r>
          </a:p>
          <a:p>
            <a:pPr>
              <a:lnSpc>
                <a:spcPct val="120000"/>
              </a:lnSpc>
              <a:spcAft>
                <a:spcPts val="200"/>
              </a:spcAft>
            </a:pPr>
            <a:r>
              <a:rPr lang="en-US" sz="4800" dirty="0"/>
              <a:t>Ed. Thompson, Oscar. The International Cyclopedia of Music and Musicians. 1985. New York: Dodd, Mead &amp; Company.</a:t>
            </a:r>
          </a:p>
          <a:p>
            <a:pPr>
              <a:lnSpc>
                <a:spcPct val="120000"/>
              </a:lnSpc>
              <a:spcAft>
                <a:spcPts val="200"/>
              </a:spcAft>
            </a:pPr>
            <a:r>
              <a:rPr lang="en-US" sz="4800" dirty="0"/>
              <a:t>Tyrrell, John and </a:t>
            </a:r>
            <a:r>
              <a:rPr lang="en-US" sz="4800" dirty="0" err="1"/>
              <a:t>Mabary</a:t>
            </a:r>
            <a:r>
              <a:rPr lang="en-US" sz="4800" dirty="0"/>
              <a:t>, Judith A. “</a:t>
            </a:r>
            <a:r>
              <a:rPr lang="en-US" sz="4800" dirty="0" err="1"/>
              <a:t>Fibich</a:t>
            </a:r>
            <a:r>
              <a:rPr lang="en-US" sz="4800" dirty="0"/>
              <a:t>, </a:t>
            </a:r>
            <a:r>
              <a:rPr lang="en-US" sz="4800" dirty="0" err="1"/>
              <a:t>Zdenĕk</a:t>
            </a:r>
            <a:r>
              <a:rPr lang="en-US" sz="4800" dirty="0"/>
              <a:t>”. </a:t>
            </a:r>
            <a:r>
              <a:rPr lang="en-US" sz="4800" i="1" dirty="0"/>
              <a:t>Grove Music Online</a:t>
            </a:r>
            <a:r>
              <a:rPr lang="en-US" sz="4800" dirty="0"/>
              <a:t>.</a:t>
            </a:r>
            <a:r>
              <a:rPr lang="en-US" sz="4800" u="sng" dirty="0">
                <a:hlinkClick r:id="rId6"/>
              </a:rPr>
              <a:t>http://www.oxfordmusiconline.com.academic-1.lynchburg.edu:2048/subscriber/article/grove/music/09590?q=fibich&amp;search=quick&amp;pos=1&amp;_start=1#firsthit</a:t>
            </a:r>
            <a:r>
              <a:rPr lang="en-US" sz="4800" dirty="0"/>
              <a:t> (accessed March 21, 2009).</a:t>
            </a:r>
          </a:p>
          <a:p>
            <a:pPr>
              <a:lnSpc>
                <a:spcPct val="120000"/>
              </a:lnSpc>
              <a:spcAft>
                <a:spcPts val="200"/>
              </a:spcAft>
            </a:pPr>
            <a:r>
              <a:rPr lang="en-US" sz="4800" dirty="0" err="1"/>
              <a:t>Warrack</a:t>
            </a:r>
            <a:r>
              <a:rPr lang="en-US" sz="4800" dirty="0"/>
              <a:t>, John. "Romanticism." In </a:t>
            </a:r>
            <a:r>
              <a:rPr lang="en-US" sz="4800" i="1" dirty="0"/>
              <a:t>The Oxford Companion to Music</a:t>
            </a:r>
            <a:r>
              <a:rPr lang="en-US" sz="4800" dirty="0"/>
              <a:t>, edited by Alison Latham. </a:t>
            </a:r>
            <a:r>
              <a:rPr lang="en-US" sz="4800" i="1" dirty="0"/>
              <a:t>Oxford Music Online</a:t>
            </a:r>
            <a:r>
              <a:rPr lang="en-US" sz="4800" dirty="0"/>
              <a:t>, </a:t>
            </a:r>
            <a:r>
              <a:rPr lang="en-US" sz="4800" u="sng" dirty="0">
                <a:hlinkClick r:id="rId7"/>
              </a:rPr>
              <a:t>http://www.oxfordmusiconline.com/subscriber/article/opr/t114/e5729</a:t>
            </a:r>
            <a:r>
              <a:rPr lang="en-US" sz="4800" dirty="0"/>
              <a:t> (accessed March 22, 2009).</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5693"/>
          </a:solidFill>
          <a:effectLst/>
          <a:scene3d>
            <a:camera prst="orthographicFront">
              <a:rot lat="0" lon="0" rev="0"/>
            </a:camera>
            <a:lightRig rig="threePt" dir="tl">
              <a:rot lat="0" lon="0" rev="1200000"/>
            </a:lightRig>
          </a:scene3d>
          <a:sp3d/>
        </p:spPr>
        <p:style>
          <a:lnRef idx="0">
            <a:schemeClr val="accent5"/>
          </a:lnRef>
          <a:fillRef idx="3">
            <a:schemeClr val="accent5"/>
          </a:fillRef>
          <a:effectRef idx="3">
            <a:schemeClr val="accent5"/>
          </a:effectRef>
          <a:fontRef idx="minor">
            <a:schemeClr val="lt1"/>
          </a:fontRef>
        </p:style>
        <p:txBody>
          <a:bodyPr>
            <a:normAutofit/>
          </a:bodyPr>
          <a:lstStyle/>
          <a:p>
            <a:r>
              <a:rPr lang="en-US" dirty="0"/>
              <a:t>Who Receives Thanks </a:t>
            </a:r>
          </a:p>
        </p:txBody>
      </p:sp>
      <p:sp>
        <p:nvSpPr>
          <p:cNvPr id="4" name="Content Placeholder 3"/>
          <p:cNvSpPr>
            <a:spLocks noGrp="1"/>
          </p:cNvSpPr>
          <p:nvPr>
            <p:ph sz="half" idx="1"/>
          </p:nvPr>
        </p:nvSpPr>
        <p:spPr>
          <a:xfrm>
            <a:off x="982132" y="2639683"/>
            <a:ext cx="7704667" cy="3913517"/>
          </a:xfrm>
        </p:spPr>
        <p:style>
          <a:lnRef idx="1">
            <a:schemeClr val="accent4"/>
          </a:lnRef>
          <a:fillRef idx="2">
            <a:schemeClr val="accent4"/>
          </a:fillRef>
          <a:effectRef idx="1">
            <a:schemeClr val="accent4"/>
          </a:effectRef>
          <a:fontRef idx="minor">
            <a:schemeClr val="dk1"/>
          </a:fontRef>
        </p:style>
        <p:txBody>
          <a:bodyPr/>
          <a:lstStyle/>
          <a:p>
            <a:r>
              <a:rPr lang="en-US" i="1" dirty="0"/>
              <a:t>Dr. Cynthia B. Ramsey for guidance through this project</a:t>
            </a:r>
          </a:p>
          <a:p>
            <a:r>
              <a:rPr lang="en-US" i="1" dirty="0"/>
              <a:t>Monica for putting up with a constant stream of tik </a:t>
            </a:r>
            <a:r>
              <a:rPr lang="en-US" i="1" dirty="0" err="1"/>
              <a:t>toks</a:t>
            </a:r>
            <a:r>
              <a:rPr lang="en-US" i="1" dirty="0"/>
              <a:t> which were examples of contrafactum</a:t>
            </a:r>
          </a:p>
          <a:p>
            <a:r>
              <a:rPr lang="en-US" i="1" dirty="0"/>
              <a:t>Mom &amp; Dad for supporting my venture into music in the first place</a:t>
            </a:r>
          </a:p>
          <a:p>
            <a:r>
              <a:rPr lang="en-US" i="1" dirty="0" err="1"/>
              <a:t>Seymon</a:t>
            </a:r>
            <a:r>
              <a:rPr lang="en-US" sz="1800" i="1" dirty="0" err="1">
                <a:solidFill>
                  <a:schemeClr val="tx1"/>
                </a:solidFill>
              </a:rPr>
              <a:t>é</a:t>
            </a:r>
            <a:r>
              <a:rPr lang="en-US" sz="1800" i="1" dirty="0">
                <a:solidFill>
                  <a:schemeClr val="tx1"/>
                </a:solidFill>
              </a:rPr>
              <a:t> for being my project topic buddy</a:t>
            </a:r>
          </a:p>
        </p:txBody>
      </p:sp>
    </p:spTree>
    <p:extLst>
      <p:ext uri="{BB962C8B-B14F-4D97-AF65-F5344CB8AC3E}">
        <p14:creationId xmlns:p14="http://schemas.microsoft.com/office/powerpoint/2010/main" val="166417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3862" y="762000"/>
            <a:ext cx="4848966" cy="1516014"/>
          </a:xfrm>
          <a:solidFill>
            <a:schemeClr val="bg2">
              <a:lumMod val="75000"/>
            </a:schemeClr>
          </a:solidFill>
        </p:spPr>
        <p:style>
          <a:lnRef idx="3">
            <a:schemeClr val="lt1"/>
          </a:lnRef>
          <a:fillRef idx="1">
            <a:schemeClr val="accent5"/>
          </a:fillRef>
          <a:effectRef idx="1">
            <a:schemeClr val="accent5"/>
          </a:effectRef>
          <a:fontRef idx="minor">
            <a:schemeClr val="lt1"/>
          </a:fontRef>
        </p:style>
        <p:txBody>
          <a:bodyPr>
            <a:normAutofit/>
          </a:bodyPr>
          <a:lstStyle/>
          <a:p>
            <a:pPr algn="l">
              <a:lnSpc>
                <a:spcPct val="90000"/>
              </a:lnSpc>
            </a:pPr>
            <a:r>
              <a:rPr lang="en-US" sz="3300" b="1" dirty="0">
                <a:solidFill>
                  <a:srgbClr val="FFFFFF"/>
                </a:solidFill>
              </a:rPr>
              <a:t>Questions?</a:t>
            </a:r>
            <a:br>
              <a:rPr lang="en-US" sz="3300" dirty="0">
                <a:solidFill>
                  <a:srgbClr val="FFFFFF"/>
                </a:solidFill>
              </a:rPr>
            </a:br>
            <a:endParaRPr lang="en-US" sz="3300" dirty="0">
              <a:solidFill>
                <a:srgbClr val="FFFFFF"/>
              </a:solidFill>
            </a:endParaRPr>
          </a:p>
        </p:txBody>
      </p:sp>
      <p:sp>
        <p:nvSpPr>
          <p:cNvPr id="6" name="Subtitle 5">
            <a:extLst>
              <a:ext uri="{FF2B5EF4-FFF2-40B4-BE49-F238E27FC236}">
                <a16:creationId xmlns:a16="http://schemas.microsoft.com/office/drawing/2014/main" id="{3189761B-C651-4B83-A5F3-E075B7B48EBD}"/>
              </a:ext>
            </a:extLst>
          </p:cNvPr>
          <p:cNvSpPr>
            <a:spLocks noGrp="1"/>
          </p:cNvSpPr>
          <p:nvPr>
            <p:ph type="subTitle" idx="1"/>
          </p:nvPr>
        </p:nvSpPr>
        <p:spPr/>
        <p:txBody>
          <a:bodyPr/>
          <a:lstStyle/>
          <a:p>
            <a:endParaRPr lang="en-US"/>
          </a:p>
        </p:txBody>
      </p:sp>
      <p:pic>
        <p:nvPicPr>
          <p:cNvPr id="5" name="Picture 4" descr="A person in a red robe&#10;&#10;Description automatically generated with low confidence">
            <a:extLst>
              <a:ext uri="{FF2B5EF4-FFF2-40B4-BE49-F238E27FC236}">
                <a16:creationId xmlns:a16="http://schemas.microsoft.com/office/drawing/2014/main" id="{F9961777-D38F-4CCC-8588-48B7AEB7F6B7}"/>
              </a:ext>
            </a:extLst>
          </p:cNvPr>
          <p:cNvPicPr>
            <a:picLocks noChangeAspect="1"/>
          </p:cNvPicPr>
          <p:nvPr/>
        </p:nvPicPr>
        <p:blipFill>
          <a:blip r:embed="rId3"/>
          <a:stretch>
            <a:fillRect/>
          </a:stretch>
        </p:blipFill>
        <p:spPr>
          <a:xfrm flipH="1">
            <a:off x="221172" y="955000"/>
            <a:ext cx="3587633" cy="4947999"/>
          </a:xfrm>
          <a:prstGeom prst="rect">
            <a:avLst/>
          </a:prstGeom>
        </p:spPr>
      </p:pic>
      <p:pic>
        <p:nvPicPr>
          <p:cNvPr id="8" name="Picture 7">
            <a:extLst>
              <a:ext uri="{FF2B5EF4-FFF2-40B4-BE49-F238E27FC236}">
                <a16:creationId xmlns:a16="http://schemas.microsoft.com/office/drawing/2014/main" id="{4F85F944-30FE-4733-BA34-3982C1423392}"/>
              </a:ext>
            </a:extLst>
          </p:cNvPr>
          <p:cNvPicPr>
            <a:picLocks noChangeAspect="1"/>
          </p:cNvPicPr>
          <p:nvPr/>
        </p:nvPicPr>
        <p:blipFill>
          <a:blip r:embed="rId4"/>
          <a:stretch>
            <a:fillRect/>
          </a:stretch>
        </p:blipFill>
        <p:spPr>
          <a:xfrm>
            <a:off x="4073861" y="3124200"/>
            <a:ext cx="4848965" cy="3205809"/>
          </a:xfrm>
          <a:prstGeom prst="rect">
            <a:avLst/>
          </a:prstGeom>
        </p:spPr>
      </p:pic>
    </p:spTree>
    <p:extLst>
      <p:ext uri="{BB962C8B-B14F-4D97-AF65-F5344CB8AC3E}">
        <p14:creationId xmlns:p14="http://schemas.microsoft.com/office/powerpoint/2010/main" val="317609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24333" cy="1752599"/>
          </a:xfrm>
          <a:solidFill>
            <a:srgbClr val="925693"/>
          </a:solidFill>
          <a:ln>
            <a:noFill/>
          </a:ln>
          <a:effectLst/>
        </p:spPr>
        <p:style>
          <a:lnRef idx="1">
            <a:schemeClr val="accent5"/>
          </a:lnRef>
          <a:fillRef idx="3">
            <a:schemeClr val="accent5"/>
          </a:fillRef>
          <a:effectRef idx="2">
            <a:schemeClr val="accent5"/>
          </a:effectRef>
          <a:fontRef idx="minor">
            <a:schemeClr val="lt1"/>
          </a:fontRef>
        </p:style>
        <p:txBody>
          <a:bodyPr/>
          <a:lstStyle/>
          <a:p>
            <a:r>
              <a:rPr lang="en-US" dirty="0"/>
              <a:t>Introduction of Topic</a:t>
            </a:r>
          </a:p>
        </p:txBody>
      </p:sp>
      <p:sp>
        <p:nvSpPr>
          <p:cNvPr id="8" name="Content Placeholder 7"/>
          <p:cNvSpPr>
            <a:spLocks noGrp="1"/>
          </p:cNvSpPr>
          <p:nvPr>
            <p:ph sz="half" idx="1"/>
          </p:nvPr>
        </p:nvSpPr>
        <p:spPr>
          <a:xfrm>
            <a:off x="381000" y="2191622"/>
            <a:ext cx="4572000" cy="3048000"/>
          </a:xfrm>
        </p:spPr>
        <p:style>
          <a:lnRef idx="1">
            <a:schemeClr val="accent4"/>
          </a:lnRef>
          <a:fillRef idx="2">
            <a:schemeClr val="accent4"/>
          </a:fillRef>
          <a:effectRef idx="1">
            <a:schemeClr val="accent4"/>
          </a:effectRef>
          <a:fontRef idx="minor">
            <a:schemeClr val="dk1"/>
          </a:fontRef>
        </p:style>
        <p:txBody>
          <a:bodyPr>
            <a:normAutofit/>
          </a:bodyPr>
          <a:lstStyle/>
          <a:p>
            <a:pPr>
              <a:buFont typeface="Arial" panose="020B0604020202020204" pitchFamily="34" charset="0"/>
              <a:buChar char="•"/>
            </a:pPr>
            <a:r>
              <a:rPr lang="en-US" sz="2000" dirty="0"/>
              <a:t>Contrafactum (Falck &amp; Picker 2001)</a:t>
            </a:r>
          </a:p>
          <a:p>
            <a:pPr lvl="1">
              <a:buFont typeface="Arial" panose="020B0604020202020204" pitchFamily="34" charset="0"/>
              <a:buChar char="•"/>
            </a:pPr>
            <a:r>
              <a:rPr lang="en-US" sz="1800" dirty="0"/>
              <a:t>From the Latin word “</a:t>
            </a:r>
            <a:r>
              <a:rPr lang="en-US" sz="1800" dirty="0" err="1"/>
              <a:t>Contrafacere</a:t>
            </a:r>
            <a:r>
              <a:rPr lang="en-US" sz="1800" dirty="0"/>
              <a:t>” meaning to imitate </a:t>
            </a:r>
          </a:p>
          <a:p>
            <a:pPr lvl="1">
              <a:buFont typeface="Arial" panose="020B0604020202020204" pitchFamily="34" charset="0"/>
              <a:buChar char="•"/>
            </a:pPr>
            <a:r>
              <a:rPr lang="en-US" sz="1800" dirty="0"/>
              <a:t>New poems to older melodies</a:t>
            </a:r>
          </a:p>
          <a:p>
            <a:pPr lvl="2">
              <a:buFont typeface="Arial" panose="020B0604020202020204" pitchFamily="34" charset="0"/>
              <a:buChar char="•"/>
            </a:pPr>
            <a:r>
              <a:rPr lang="en-US" sz="1600" dirty="0"/>
              <a:t>More specific: sacred text to secular melodies</a:t>
            </a:r>
          </a:p>
          <a:p>
            <a:pPr marL="0" indent="0">
              <a:buNone/>
            </a:pPr>
            <a:r>
              <a:rPr lang="en-US" sz="2200" b="1" dirty="0"/>
              <a:t>A vocal piece where the text has been replaced (</a:t>
            </a:r>
            <a:r>
              <a:rPr lang="en-US" sz="2200" b="1" dirty="0" err="1"/>
              <a:t>Lingas</a:t>
            </a:r>
            <a:r>
              <a:rPr lang="en-US" sz="2200" b="1" dirty="0"/>
              <a:t>, 2011)</a:t>
            </a:r>
            <a:r>
              <a:rPr lang="en-US" sz="2200" dirty="0"/>
              <a:t>.</a:t>
            </a:r>
            <a:endParaRPr lang="en-US" sz="2200" b="1" dirty="0"/>
          </a:p>
        </p:txBody>
      </p:sp>
      <p:sp>
        <p:nvSpPr>
          <p:cNvPr id="6" name="Content Placeholder 5"/>
          <p:cNvSpPr>
            <a:spLocks noGrp="1"/>
          </p:cNvSpPr>
          <p:nvPr>
            <p:ph sz="half" idx="2"/>
          </p:nvPr>
        </p:nvSpPr>
        <p:spPr>
          <a:xfrm>
            <a:off x="5329084" y="2286000"/>
            <a:ext cx="3429000" cy="4267200"/>
          </a:xfrm>
        </p:spPr>
        <p:style>
          <a:lnRef idx="1">
            <a:schemeClr val="accent4"/>
          </a:lnRef>
          <a:fillRef idx="2">
            <a:schemeClr val="accent4"/>
          </a:fillRef>
          <a:effectRef idx="1">
            <a:schemeClr val="accent4"/>
          </a:effectRef>
          <a:fontRef idx="minor">
            <a:schemeClr val="dk1"/>
          </a:fontRef>
        </p:style>
        <p:txBody>
          <a:bodyPr>
            <a:normAutofit/>
          </a:bodyPr>
          <a:lstStyle/>
          <a:p>
            <a:r>
              <a:rPr lang="en-US" sz="2000" i="1" dirty="0" err="1"/>
              <a:t>L’homme</a:t>
            </a:r>
            <a:r>
              <a:rPr lang="en-US" sz="2000" i="1" dirty="0"/>
              <a:t> </a:t>
            </a:r>
            <a:r>
              <a:rPr lang="en-US" sz="2000" i="1" dirty="0" err="1"/>
              <a:t>Armé</a:t>
            </a:r>
            <a:r>
              <a:rPr lang="en-US" sz="2000" i="1" dirty="0"/>
              <a:t> </a:t>
            </a:r>
            <a:r>
              <a:rPr lang="en-US" sz="2000" dirty="0"/>
              <a:t>(The armed man)</a:t>
            </a:r>
          </a:p>
          <a:p>
            <a:pPr lvl="1"/>
            <a:r>
              <a:rPr lang="en-US" sz="1800" dirty="0"/>
              <a:t>Famous secular text often used in contrafactum</a:t>
            </a:r>
          </a:p>
          <a:p>
            <a:pPr lvl="1"/>
            <a:r>
              <a:rPr lang="en-US" sz="1800" dirty="0"/>
              <a:t>Guillaume Dufay </a:t>
            </a:r>
            <a:br>
              <a:rPr lang="en-US" sz="1800" dirty="0"/>
            </a:br>
            <a:r>
              <a:rPr lang="en-US" sz="1800" dirty="0"/>
              <a:t>(c. 1397-1474) </a:t>
            </a:r>
            <a:br>
              <a:rPr lang="en-US" sz="1800" dirty="0"/>
            </a:br>
            <a:r>
              <a:rPr lang="en-US" dirty="0"/>
              <a:t>(Wright &amp; Simms, 2010)</a:t>
            </a:r>
            <a:endParaRPr lang="en-US" sz="2000" dirty="0"/>
          </a:p>
          <a:p>
            <a:pPr lvl="2"/>
            <a:r>
              <a:rPr lang="en-US" sz="1600" i="1" dirty="0" err="1"/>
              <a:t>Missa</a:t>
            </a:r>
            <a:r>
              <a:rPr lang="en-US" sz="1600" i="1" dirty="0"/>
              <a:t> </a:t>
            </a:r>
            <a:r>
              <a:rPr lang="en-US" sz="1600" i="1" dirty="0" err="1"/>
              <a:t>L’homme</a:t>
            </a:r>
            <a:r>
              <a:rPr lang="en-US" sz="1600" i="1" dirty="0"/>
              <a:t> </a:t>
            </a:r>
            <a:r>
              <a:rPr lang="en-US" sz="1600" i="1" dirty="0" err="1"/>
              <a:t>Armé</a:t>
            </a:r>
            <a:r>
              <a:rPr lang="en-US" sz="1600" dirty="0"/>
              <a:t> (late 1450s)</a:t>
            </a:r>
          </a:p>
          <a:p>
            <a:pPr lvl="2"/>
            <a:r>
              <a:rPr lang="en-US" sz="1600" dirty="0"/>
              <a:t>Most circulated English Mass in the 15</a:t>
            </a:r>
            <a:r>
              <a:rPr lang="en-US" sz="1600" baseline="30000" dirty="0"/>
              <a:t>th</a:t>
            </a:r>
            <a:r>
              <a:rPr lang="en-US" sz="1600" dirty="0"/>
              <a:t> century (</a:t>
            </a:r>
            <a:r>
              <a:rPr lang="en-US" sz="1600" dirty="0" err="1"/>
              <a:t>Planchart</a:t>
            </a:r>
            <a:r>
              <a:rPr lang="en-US" sz="1600" dirty="0"/>
              <a:t>, 2003).</a:t>
            </a:r>
          </a:p>
        </p:txBody>
      </p:sp>
      <p:pic>
        <p:nvPicPr>
          <p:cNvPr id="3" name="Picture 2" descr="A group of paintings on a wall&#10;&#10;Description automatically generated with low confidence">
            <a:extLst>
              <a:ext uri="{FF2B5EF4-FFF2-40B4-BE49-F238E27FC236}">
                <a16:creationId xmlns:a16="http://schemas.microsoft.com/office/drawing/2014/main" id="{1097E6C0-AB3F-4E70-9DF6-C9A693725CD8}"/>
              </a:ext>
            </a:extLst>
          </p:cNvPr>
          <p:cNvPicPr>
            <a:picLocks noChangeAspect="1"/>
          </p:cNvPicPr>
          <p:nvPr/>
        </p:nvPicPr>
        <p:blipFill>
          <a:blip r:embed="rId3"/>
          <a:stretch>
            <a:fillRect/>
          </a:stretch>
        </p:blipFill>
        <p:spPr>
          <a:xfrm>
            <a:off x="381000" y="5450046"/>
            <a:ext cx="4572000" cy="12322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D7FA3FC7-E330-4E08-BFCA-478B21C5DE3D}"/>
              </a:ext>
            </a:extLst>
          </p:cNvPr>
          <p:cNvPicPr>
            <a:picLocks noChangeAspect="1"/>
          </p:cNvPicPr>
          <p:nvPr/>
        </p:nvPicPr>
        <p:blipFill rotWithShape="1">
          <a:blip r:embed="rId4"/>
          <a:srcRect r="49728" b="2"/>
          <a:stretch/>
        </p:blipFill>
        <p:spPr>
          <a:xfrm>
            <a:off x="5169693" y="10"/>
            <a:ext cx="397430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p:cNvSpPr>
            <a:spLocks noGrp="1"/>
          </p:cNvSpPr>
          <p:nvPr>
            <p:ph type="title"/>
          </p:nvPr>
        </p:nvSpPr>
        <p:spPr>
          <a:xfrm>
            <a:off x="342900" y="307258"/>
            <a:ext cx="4331670" cy="1219199"/>
          </a:xfrm>
          <a:solidFill>
            <a:srgbClr val="925693"/>
          </a:solidFill>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p>
            <a:r>
              <a:rPr lang="en-US" dirty="0">
                <a:solidFill>
                  <a:schemeClr val="bg1"/>
                </a:solidFill>
                <a:latin typeface="+mj-lt"/>
                <a:ea typeface="+mj-ea"/>
                <a:cs typeface="+mj-cs"/>
              </a:rPr>
              <a:t>Purpose</a:t>
            </a:r>
          </a:p>
        </p:txBody>
      </p:sp>
      <p:sp>
        <p:nvSpPr>
          <p:cNvPr id="3" name="Content Placeholder 2"/>
          <p:cNvSpPr>
            <a:spLocks noGrp="1"/>
          </p:cNvSpPr>
          <p:nvPr>
            <p:ph sz="half" idx="1"/>
          </p:nvPr>
        </p:nvSpPr>
        <p:spPr>
          <a:xfrm>
            <a:off x="341517" y="1981199"/>
            <a:ext cx="4099689" cy="4495801"/>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indent="0" algn="ctr">
              <a:buNone/>
            </a:pPr>
            <a:r>
              <a:rPr lang="en-US" sz="3200" dirty="0">
                <a:solidFill>
                  <a:schemeClr val="tx1">
                    <a:lumMod val="75000"/>
                    <a:lumOff val="25000"/>
                  </a:schemeClr>
                </a:solidFill>
              </a:rPr>
              <a:t>With the intent of improving music performance, </a:t>
            </a:r>
            <a:br>
              <a:rPr lang="en-US" sz="3200" dirty="0">
                <a:solidFill>
                  <a:schemeClr val="tx1"/>
                </a:solidFill>
              </a:rPr>
            </a:br>
            <a:r>
              <a:rPr lang="en-US" sz="3200" dirty="0">
                <a:solidFill>
                  <a:schemeClr val="tx1"/>
                </a:solidFill>
              </a:rPr>
              <a:t>the purpose of this research was to investigate </a:t>
            </a:r>
            <a:r>
              <a:rPr lang="en-US" sz="3200" i="1" dirty="0" err="1">
                <a:solidFill>
                  <a:schemeClr val="tx1"/>
                </a:solidFill>
              </a:rPr>
              <a:t>L’homme</a:t>
            </a:r>
            <a:r>
              <a:rPr lang="en-US" sz="3200" i="1" dirty="0">
                <a:solidFill>
                  <a:schemeClr val="tx1"/>
                </a:solidFill>
              </a:rPr>
              <a:t> </a:t>
            </a:r>
            <a:r>
              <a:rPr lang="en-US" sz="3200" i="1" dirty="0" err="1">
                <a:solidFill>
                  <a:schemeClr val="tx1"/>
                </a:solidFill>
              </a:rPr>
              <a:t>Armé</a:t>
            </a:r>
            <a:r>
              <a:rPr lang="en-US" sz="3200" dirty="0">
                <a:solidFill>
                  <a:schemeClr val="tx1"/>
                </a:solidFill>
              </a:rPr>
              <a:t> and Contrafactum and their usage today.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66800" y="247992"/>
            <a:ext cx="7696200" cy="1135737"/>
          </a:xfrm>
          <a:solidFill>
            <a:srgbClr val="925693"/>
          </a:solidFill>
          <a:effectLst/>
        </p:spPr>
        <p:style>
          <a:lnRef idx="1">
            <a:schemeClr val="accent5"/>
          </a:lnRef>
          <a:fillRef idx="3">
            <a:schemeClr val="accent5"/>
          </a:fillRef>
          <a:effectRef idx="2">
            <a:schemeClr val="accent5"/>
          </a:effectRef>
          <a:fontRef idx="minor">
            <a:schemeClr val="lt1"/>
          </a:fontRef>
        </p:style>
        <p:txBody>
          <a:bodyPr>
            <a:normAutofit/>
          </a:bodyPr>
          <a:lstStyle/>
          <a:p>
            <a:r>
              <a:rPr lang="en-US" sz="3100"/>
              <a:t>Problems</a:t>
            </a:r>
          </a:p>
        </p:txBody>
      </p:sp>
      <p:graphicFrame>
        <p:nvGraphicFramePr>
          <p:cNvPr id="8" name="Content Placeholder 5">
            <a:extLst>
              <a:ext uri="{FF2B5EF4-FFF2-40B4-BE49-F238E27FC236}">
                <a16:creationId xmlns:a16="http://schemas.microsoft.com/office/drawing/2014/main" id="{B9A94F37-AB2E-B356-2DCD-101CD35E9CC9}"/>
              </a:ext>
            </a:extLst>
          </p:cNvPr>
          <p:cNvGraphicFramePr>
            <a:graphicFrameLocks noGrp="1"/>
          </p:cNvGraphicFramePr>
          <p:nvPr>
            <p:ph idx="1"/>
            <p:extLst>
              <p:ext uri="{D42A27DB-BD31-4B8C-83A1-F6EECF244321}">
                <p14:modId xmlns:p14="http://schemas.microsoft.com/office/powerpoint/2010/main" val="1525386434"/>
              </p:ext>
            </p:extLst>
          </p:nvPr>
        </p:nvGraphicFramePr>
        <p:xfrm>
          <a:off x="1066800" y="1825625"/>
          <a:ext cx="7696200" cy="411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152400"/>
            <a:ext cx="7704667" cy="990600"/>
          </a:xfrm>
          <a:solidFill>
            <a:srgbClr val="925693"/>
          </a:solidFill>
          <a:effectLst/>
        </p:spPr>
        <p:style>
          <a:lnRef idx="1">
            <a:schemeClr val="accent5"/>
          </a:lnRef>
          <a:fillRef idx="3">
            <a:schemeClr val="accent5"/>
          </a:fillRef>
          <a:effectRef idx="2">
            <a:schemeClr val="accent5"/>
          </a:effectRef>
          <a:fontRef idx="minor">
            <a:schemeClr val="lt1"/>
          </a:fontRef>
        </p:style>
        <p:txBody>
          <a:bodyPr/>
          <a:lstStyle/>
          <a:p>
            <a:r>
              <a:rPr lang="en-US" dirty="0"/>
              <a:t>Literature Review</a:t>
            </a:r>
          </a:p>
        </p:txBody>
      </p:sp>
      <p:graphicFrame>
        <p:nvGraphicFramePr>
          <p:cNvPr id="8" name="Content Placeholder 5">
            <a:extLst>
              <a:ext uri="{FF2B5EF4-FFF2-40B4-BE49-F238E27FC236}">
                <a16:creationId xmlns:a16="http://schemas.microsoft.com/office/drawing/2014/main" id="{1DE9F571-BD4B-58F9-DB43-64CD57871808}"/>
              </a:ext>
            </a:extLst>
          </p:cNvPr>
          <p:cNvGraphicFramePr>
            <a:graphicFrameLocks noGrp="1"/>
          </p:cNvGraphicFramePr>
          <p:nvPr>
            <p:ph idx="1"/>
            <p:extLst>
              <p:ext uri="{D42A27DB-BD31-4B8C-83A1-F6EECF244321}">
                <p14:modId xmlns:p14="http://schemas.microsoft.com/office/powerpoint/2010/main" val="13942054"/>
              </p:ext>
            </p:extLst>
          </p:nvPr>
        </p:nvGraphicFramePr>
        <p:xfrm>
          <a:off x="694267" y="12954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125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82600" y="152400"/>
            <a:ext cx="8178799" cy="1135737"/>
          </a:xfrm>
          <a:solidFill>
            <a:srgbClr val="925693"/>
          </a:solidFill>
        </p:spPr>
        <p:style>
          <a:lnRef idx="1">
            <a:schemeClr val="accent5"/>
          </a:lnRef>
          <a:fillRef idx="3">
            <a:schemeClr val="accent5"/>
          </a:fillRef>
          <a:effectRef idx="2">
            <a:schemeClr val="accent5"/>
          </a:effectRef>
          <a:fontRef idx="minor">
            <a:schemeClr val="lt1"/>
          </a:fontRef>
        </p:style>
        <p:txBody>
          <a:bodyPr>
            <a:normAutofit/>
          </a:bodyPr>
          <a:lstStyle/>
          <a:p>
            <a:r>
              <a:rPr lang="en-US" sz="3100"/>
              <a:t>Methodology</a:t>
            </a:r>
          </a:p>
        </p:txBody>
      </p:sp>
      <p:graphicFrame>
        <p:nvGraphicFramePr>
          <p:cNvPr id="8" name="Content Placeholder 5">
            <a:extLst>
              <a:ext uri="{FF2B5EF4-FFF2-40B4-BE49-F238E27FC236}">
                <a16:creationId xmlns:a16="http://schemas.microsoft.com/office/drawing/2014/main" id="{B08A81B5-84FE-5790-DEC3-A20588ABD8E9}"/>
              </a:ext>
            </a:extLst>
          </p:cNvPr>
          <p:cNvGraphicFramePr>
            <a:graphicFrameLocks noGrp="1"/>
          </p:cNvGraphicFramePr>
          <p:nvPr>
            <p:ph idx="1"/>
            <p:extLst>
              <p:ext uri="{D42A27DB-BD31-4B8C-83A1-F6EECF244321}">
                <p14:modId xmlns:p14="http://schemas.microsoft.com/office/powerpoint/2010/main" val="4288937190"/>
              </p:ext>
            </p:extLst>
          </p:nvPr>
        </p:nvGraphicFramePr>
        <p:xfrm>
          <a:off x="628649" y="1752600"/>
          <a:ext cx="7886700" cy="4195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382345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0896"/>
            <a:ext cx="8229600" cy="1401762"/>
          </a:xfrm>
          <a:solidFill>
            <a:srgbClr val="925693"/>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2800" dirty="0"/>
              <a:t>Problem One</a:t>
            </a:r>
            <a:br>
              <a:rPr lang="en-US" sz="2800" dirty="0"/>
            </a:br>
            <a:r>
              <a:rPr lang="en-US" sz="2800" dirty="0"/>
              <a:t>To examine contrafactum and </a:t>
            </a:r>
            <a:r>
              <a:rPr lang="en-US" sz="2800" i="1" dirty="0" err="1"/>
              <a:t>L’homme</a:t>
            </a:r>
            <a:r>
              <a:rPr lang="en-US" sz="2800" i="1" dirty="0"/>
              <a:t> </a:t>
            </a:r>
            <a:r>
              <a:rPr lang="en-US" sz="2800" i="1" dirty="0" err="1"/>
              <a:t>armé</a:t>
            </a:r>
            <a:br>
              <a:rPr lang="en-US" sz="1200" dirty="0"/>
            </a:br>
            <a:r>
              <a:rPr lang="en-US" sz="2800" dirty="0"/>
              <a:t> in medieval and renaissance music. </a:t>
            </a:r>
          </a:p>
        </p:txBody>
      </p:sp>
      <p:graphicFrame>
        <p:nvGraphicFramePr>
          <p:cNvPr id="9" name="Content Placeholder 3">
            <a:extLst>
              <a:ext uri="{FF2B5EF4-FFF2-40B4-BE49-F238E27FC236}">
                <a16:creationId xmlns:a16="http://schemas.microsoft.com/office/drawing/2014/main" id="{A48084FF-92A1-382C-B650-99ABC75CABFF}"/>
              </a:ext>
            </a:extLst>
          </p:cNvPr>
          <p:cNvGraphicFramePr>
            <a:graphicFrameLocks noGrp="1"/>
          </p:cNvGraphicFramePr>
          <p:nvPr>
            <p:ph sz="half" idx="1"/>
            <p:extLst>
              <p:ext uri="{D42A27DB-BD31-4B8C-83A1-F6EECF244321}">
                <p14:modId xmlns:p14="http://schemas.microsoft.com/office/powerpoint/2010/main" val="655940222"/>
              </p:ext>
            </p:extLst>
          </p:nvPr>
        </p:nvGraphicFramePr>
        <p:xfrm>
          <a:off x="3733800" y="1447800"/>
          <a:ext cx="533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picture containing text, window, picture frame&#10;&#10;Description automatically generated">
            <a:extLst>
              <a:ext uri="{FF2B5EF4-FFF2-40B4-BE49-F238E27FC236}">
                <a16:creationId xmlns:a16="http://schemas.microsoft.com/office/drawing/2014/main" id="{E992E88D-F5DE-452D-A353-FE737593CD55}"/>
              </a:ext>
            </a:extLst>
          </p:cNvPr>
          <p:cNvPicPr>
            <a:picLocks noChangeAspect="1"/>
          </p:cNvPicPr>
          <p:nvPr/>
        </p:nvPicPr>
        <p:blipFill>
          <a:blip r:embed="rId8"/>
          <a:stretch>
            <a:fillRect/>
          </a:stretch>
        </p:blipFill>
        <p:spPr>
          <a:xfrm>
            <a:off x="442415" y="1901466"/>
            <a:ext cx="3089581" cy="2028825"/>
          </a:xfrm>
          <a:prstGeom prst="rect">
            <a:avLst/>
          </a:prstGeom>
        </p:spPr>
      </p:pic>
      <p:pic>
        <p:nvPicPr>
          <p:cNvPr id="3" name="Picture 2" descr="A picture containing text, old&#10;&#10;Description automatically generated">
            <a:extLst>
              <a:ext uri="{FF2B5EF4-FFF2-40B4-BE49-F238E27FC236}">
                <a16:creationId xmlns:a16="http://schemas.microsoft.com/office/drawing/2014/main" id="{998D5A90-6937-5541-B262-F61CDD89AA6C}"/>
              </a:ext>
            </a:extLst>
          </p:cNvPr>
          <p:cNvPicPr>
            <a:picLocks noChangeAspect="1"/>
          </p:cNvPicPr>
          <p:nvPr/>
        </p:nvPicPr>
        <p:blipFill>
          <a:blip r:embed="rId9"/>
          <a:stretch>
            <a:fillRect/>
          </a:stretch>
        </p:blipFill>
        <p:spPr>
          <a:xfrm flipH="1">
            <a:off x="457200" y="4267200"/>
            <a:ext cx="3002661" cy="23137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0896"/>
            <a:ext cx="8229600" cy="1401762"/>
          </a:xfrm>
          <a:solidFill>
            <a:srgbClr val="925693"/>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2800"/>
              <a:t>Problem One</a:t>
            </a:r>
            <a:br>
              <a:rPr lang="en-US" sz="2800"/>
            </a:br>
            <a:r>
              <a:rPr lang="en-US" sz="2800"/>
              <a:t>To examine contrafactum and </a:t>
            </a:r>
            <a:r>
              <a:rPr lang="en-US" sz="2800" i="1"/>
              <a:t>L’homme arme</a:t>
            </a:r>
            <a:r>
              <a:rPr lang="en-US" sz="2800"/>
              <a:t> in medieval and renaissance music. </a:t>
            </a:r>
            <a:endParaRPr lang="en-US" sz="2800" dirty="0"/>
          </a:p>
        </p:txBody>
      </p:sp>
      <p:graphicFrame>
        <p:nvGraphicFramePr>
          <p:cNvPr id="9" name="Content Placeholder 3">
            <a:extLst>
              <a:ext uri="{FF2B5EF4-FFF2-40B4-BE49-F238E27FC236}">
                <a16:creationId xmlns:a16="http://schemas.microsoft.com/office/drawing/2014/main" id="{A48084FF-92A1-382C-B650-99ABC75CABFF}"/>
              </a:ext>
            </a:extLst>
          </p:cNvPr>
          <p:cNvGraphicFramePr>
            <a:graphicFrameLocks noGrp="1"/>
          </p:cNvGraphicFramePr>
          <p:nvPr>
            <p:ph sz="half" idx="1"/>
            <p:extLst>
              <p:ext uri="{D42A27DB-BD31-4B8C-83A1-F6EECF244321}">
                <p14:modId xmlns:p14="http://schemas.microsoft.com/office/powerpoint/2010/main" val="3275384077"/>
              </p:ext>
            </p:extLst>
          </p:nvPr>
        </p:nvGraphicFramePr>
        <p:xfrm>
          <a:off x="3733800" y="1602658"/>
          <a:ext cx="5334000" cy="5054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picture containing text, window, picture frame&#10;&#10;Description automatically generated">
            <a:extLst>
              <a:ext uri="{FF2B5EF4-FFF2-40B4-BE49-F238E27FC236}">
                <a16:creationId xmlns:a16="http://schemas.microsoft.com/office/drawing/2014/main" id="{E992E88D-F5DE-452D-A353-FE737593CD55}"/>
              </a:ext>
            </a:extLst>
          </p:cNvPr>
          <p:cNvPicPr>
            <a:picLocks noChangeAspect="1"/>
          </p:cNvPicPr>
          <p:nvPr/>
        </p:nvPicPr>
        <p:blipFill>
          <a:blip r:embed="rId8"/>
          <a:stretch>
            <a:fillRect/>
          </a:stretch>
        </p:blipFill>
        <p:spPr>
          <a:xfrm>
            <a:off x="442415" y="1752600"/>
            <a:ext cx="3089581" cy="202882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AB9707DA-9735-4455-A969-C6C41BFD7211}"/>
              </a:ext>
            </a:extLst>
          </p:cNvPr>
          <p:cNvPicPr>
            <a:picLocks noChangeAspect="1"/>
          </p:cNvPicPr>
          <p:nvPr/>
        </p:nvPicPr>
        <p:blipFill>
          <a:blip r:embed="rId9"/>
          <a:stretch>
            <a:fillRect/>
          </a:stretch>
        </p:blipFill>
        <p:spPr>
          <a:xfrm>
            <a:off x="483358" y="3936669"/>
            <a:ext cx="3048638" cy="2720435"/>
          </a:xfrm>
          <a:prstGeom prst="rect">
            <a:avLst/>
          </a:prstGeom>
        </p:spPr>
      </p:pic>
    </p:spTree>
    <p:extLst>
      <p:ext uri="{BB962C8B-B14F-4D97-AF65-F5344CB8AC3E}">
        <p14:creationId xmlns:p14="http://schemas.microsoft.com/office/powerpoint/2010/main" val="250327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1320" y="89769"/>
            <a:ext cx="8601359" cy="1208090"/>
          </a:xfrm>
          <a:solidFill>
            <a:srgbClr val="925693"/>
          </a:solidFill>
          <a:ln>
            <a:solidFill>
              <a:srgbClr val="925693"/>
            </a:solidFill>
          </a:ln>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0000"/>
          </a:bodyPr>
          <a:lstStyle/>
          <a:p>
            <a:pPr>
              <a:lnSpc>
                <a:spcPct val="90000"/>
              </a:lnSpc>
            </a:pPr>
            <a:r>
              <a:rPr lang="en-US" sz="2800" dirty="0">
                <a:solidFill>
                  <a:schemeClr val="bg1"/>
                </a:solidFill>
                <a:latin typeface="+mj-lt"/>
                <a:ea typeface="+mj-ea"/>
                <a:cs typeface="+mj-cs"/>
              </a:rPr>
              <a:t>Problem Two</a:t>
            </a:r>
            <a:br>
              <a:rPr lang="en-US" sz="2800" dirty="0">
                <a:solidFill>
                  <a:schemeClr val="bg1"/>
                </a:solidFill>
                <a:latin typeface="+mj-lt"/>
                <a:ea typeface="+mj-ea"/>
                <a:cs typeface="+mj-cs"/>
              </a:rPr>
            </a:br>
            <a:r>
              <a:rPr lang="en-US" sz="2800" dirty="0">
                <a:solidFill>
                  <a:schemeClr val="bg1"/>
                </a:solidFill>
                <a:latin typeface="+mj-lt"/>
                <a:ea typeface="+mj-ea"/>
                <a:cs typeface="+mj-cs"/>
              </a:rPr>
              <a:t>To explore the use of Contrafactum in the 20</a:t>
            </a:r>
            <a:r>
              <a:rPr lang="en-US" sz="2800" baseline="30000" dirty="0">
                <a:solidFill>
                  <a:schemeClr val="bg1"/>
                </a:solidFill>
                <a:latin typeface="+mj-lt"/>
                <a:ea typeface="+mj-ea"/>
                <a:cs typeface="+mj-cs"/>
              </a:rPr>
              <a:t>th</a:t>
            </a:r>
            <a:r>
              <a:rPr lang="en-US" sz="2800" dirty="0">
                <a:solidFill>
                  <a:schemeClr val="bg1"/>
                </a:solidFill>
                <a:latin typeface="+mj-lt"/>
                <a:ea typeface="+mj-ea"/>
                <a:cs typeface="+mj-cs"/>
              </a:rPr>
              <a:t> and 21</a:t>
            </a:r>
            <a:r>
              <a:rPr lang="en-US" sz="2800" baseline="30000" dirty="0">
                <a:solidFill>
                  <a:schemeClr val="bg1"/>
                </a:solidFill>
                <a:latin typeface="+mj-lt"/>
                <a:ea typeface="+mj-ea"/>
                <a:cs typeface="+mj-cs"/>
              </a:rPr>
              <a:t>st</a:t>
            </a:r>
            <a:r>
              <a:rPr lang="en-US" sz="2800" dirty="0">
                <a:solidFill>
                  <a:schemeClr val="bg1"/>
                </a:solidFill>
                <a:latin typeface="+mj-lt"/>
                <a:ea typeface="+mj-ea"/>
                <a:cs typeface="+mj-cs"/>
              </a:rPr>
              <a:t> centuries</a:t>
            </a:r>
          </a:p>
        </p:txBody>
      </p:sp>
      <p:sp>
        <p:nvSpPr>
          <p:cNvPr id="4" name="Content Placeholder 3"/>
          <p:cNvSpPr>
            <a:spLocks noGrp="1"/>
          </p:cNvSpPr>
          <p:nvPr>
            <p:ph sz="half" idx="1"/>
          </p:nvPr>
        </p:nvSpPr>
        <p:spPr>
          <a:xfrm>
            <a:off x="2667001" y="1597469"/>
            <a:ext cx="6205678" cy="5097020"/>
          </a:xfrm>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20000"/>
          </a:bodyPr>
          <a:lstStyle/>
          <a:p>
            <a:pPr>
              <a:lnSpc>
                <a:spcPct val="90000"/>
              </a:lnSpc>
            </a:pPr>
            <a:r>
              <a:rPr lang="en-US" dirty="0">
                <a:solidFill>
                  <a:schemeClr val="tx1"/>
                </a:solidFill>
              </a:rPr>
              <a:t>Parody &amp; Contrafactum</a:t>
            </a:r>
          </a:p>
          <a:p>
            <a:pPr lvl="1">
              <a:lnSpc>
                <a:spcPct val="90000"/>
              </a:lnSpc>
            </a:pPr>
            <a:r>
              <a:rPr lang="en-US" sz="1800" dirty="0">
                <a:solidFill>
                  <a:schemeClr val="tx1"/>
                </a:solidFill>
              </a:rPr>
              <a:t>Parody: a work where a composer replaced an old text with a new text (Randel, 2003).</a:t>
            </a:r>
          </a:p>
          <a:p>
            <a:pPr lvl="2">
              <a:lnSpc>
                <a:spcPct val="90000"/>
              </a:lnSpc>
            </a:pPr>
            <a:r>
              <a:rPr lang="en-US" sz="1800" dirty="0">
                <a:solidFill>
                  <a:schemeClr val="tx1"/>
                </a:solidFill>
              </a:rPr>
              <a:t>Middle Ages and Renaissance, composers referred to this type of work as contrafactum.</a:t>
            </a:r>
          </a:p>
          <a:p>
            <a:pPr lvl="1">
              <a:lnSpc>
                <a:spcPct val="90000"/>
              </a:lnSpc>
            </a:pPr>
            <a:r>
              <a:rPr lang="en-US" sz="1800" dirty="0">
                <a:solidFill>
                  <a:schemeClr val="tx1"/>
                </a:solidFill>
              </a:rPr>
              <a:t>Used parodies the same way and for the same purposes as Medieval and Renaissance composers </a:t>
            </a:r>
          </a:p>
          <a:p>
            <a:pPr lvl="2">
              <a:lnSpc>
                <a:spcPct val="90000"/>
              </a:lnSpc>
            </a:pPr>
            <a:r>
              <a:rPr lang="en-US" sz="1800" dirty="0">
                <a:solidFill>
                  <a:schemeClr val="tx1"/>
                </a:solidFill>
              </a:rPr>
              <a:t>War. </a:t>
            </a:r>
          </a:p>
          <a:p>
            <a:pPr lvl="1">
              <a:lnSpc>
                <a:spcPct val="90000"/>
              </a:lnSpc>
            </a:pPr>
            <a:r>
              <a:rPr lang="en-US" sz="1800" dirty="0">
                <a:solidFill>
                  <a:schemeClr val="tx1"/>
                </a:solidFill>
              </a:rPr>
              <a:t>Political purposes behind many </a:t>
            </a:r>
            <a:r>
              <a:rPr lang="en-US" sz="1800" i="1" dirty="0" err="1">
                <a:solidFill>
                  <a:schemeClr val="tx1"/>
                </a:solidFill>
              </a:rPr>
              <a:t>L’homme</a:t>
            </a:r>
            <a:r>
              <a:rPr lang="en-US" sz="1800" i="1" dirty="0">
                <a:solidFill>
                  <a:schemeClr val="tx1"/>
                </a:solidFill>
              </a:rPr>
              <a:t> </a:t>
            </a:r>
            <a:r>
              <a:rPr lang="en-US" sz="1800" i="1" dirty="0" err="1">
                <a:solidFill>
                  <a:schemeClr val="tx1"/>
                </a:solidFill>
              </a:rPr>
              <a:t>Armé</a:t>
            </a:r>
            <a:endParaRPr lang="en-US" sz="1800" i="1" dirty="0">
              <a:solidFill>
                <a:schemeClr val="tx1"/>
              </a:solidFill>
            </a:endParaRPr>
          </a:p>
          <a:p>
            <a:pPr lvl="1">
              <a:lnSpc>
                <a:spcPct val="90000"/>
              </a:lnSpc>
            </a:pPr>
            <a:r>
              <a:rPr lang="en-US" sz="1800" dirty="0">
                <a:solidFill>
                  <a:schemeClr val="tx1"/>
                </a:solidFill>
              </a:rPr>
              <a:t>Cantus firmus masses (Moll, 2017).</a:t>
            </a:r>
          </a:p>
          <a:p>
            <a:pPr lvl="2">
              <a:lnSpc>
                <a:spcPct val="90000"/>
              </a:lnSpc>
            </a:pPr>
            <a:r>
              <a:rPr lang="en-US" sz="1800" i="1" dirty="0" err="1">
                <a:solidFill>
                  <a:schemeClr val="tx1"/>
                </a:solidFill>
              </a:rPr>
              <a:t>L’homme</a:t>
            </a:r>
            <a:r>
              <a:rPr lang="en-US" sz="1800" i="1" dirty="0">
                <a:solidFill>
                  <a:schemeClr val="tx1"/>
                </a:solidFill>
              </a:rPr>
              <a:t> </a:t>
            </a:r>
            <a:r>
              <a:rPr lang="en-US" sz="1800" i="1" dirty="0" err="1">
                <a:solidFill>
                  <a:schemeClr val="tx1"/>
                </a:solidFill>
              </a:rPr>
              <a:t>Armé</a:t>
            </a:r>
            <a:endParaRPr lang="en-US" sz="1800" i="1" dirty="0">
              <a:solidFill>
                <a:schemeClr val="tx1"/>
              </a:solidFill>
            </a:endParaRPr>
          </a:p>
          <a:p>
            <a:pPr lvl="2">
              <a:lnSpc>
                <a:spcPct val="90000"/>
              </a:lnSpc>
            </a:pPr>
            <a:r>
              <a:rPr lang="en-US" sz="1800" dirty="0">
                <a:solidFill>
                  <a:schemeClr val="tx1"/>
                </a:solidFill>
              </a:rPr>
              <a:t>To raise support for the Order of the Golden Fleece and a new crusade. </a:t>
            </a:r>
          </a:p>
          <a:p>
            <a:pPr lvl="2">
              <a:lnSpc>
                <a:spcPct val="90000"/>
              </a:lnSpc>
            </a:pPr>
            <a:r>
              <a:rPr lang="en-US" sz="1800" dirty="0">
                <a:solidFill>
                  <a:schemeClr val="tx1"/>
                </a:solidFill>
              </a:rPr>
              <a:t>US government reworded common songs to represent patriotism and wartime contributions (Lawson, 2017).</a:t>
            </a:r>
          </a:p>
          <a:p>
            <a:pPr lvl="3">
              <a:lnSpc>
                <a:spcPct val="90000"/>
              </a:lnSpc>
            </a:pPr>
            <a:r>
              <a:rPr lang="en-US" sz="1800" dirty="0">
                <a:solidFill>
                  <a:schemeClr val="tx1"/>
                </a:solidFill>
              </a:rPr>
              <a:t>Girl Scouts such as sewing bandages and working with the junior red cross encouraged through re-worded the song “Yankee Doodle” during World War I.</a:t>
            </a:r>
          </a:p>
        </p:txBody>
      </p:sp>
      <p:pic>
        <p:nvPicPr>
          <p:cNvPr id="8" name="Picture 7" descr="A picture containing text, newspaper, receipt&#10;&#10;Description automatically generated">
            <a:extLst>
              <a:ext uri="{FF2B5EF4-FFF2-40B4-BE49-F238E27FC236}">
                <a16:creationId xmlns:a16="http://schemas.microsoft.com/office/drawing/2014/main" id="{9626B47A-3814-4852-8CB4-E01F554E6090}"/>
              </a:ext>
            </a:extLst>
          </p:cNvPr>
          <p:cNvPicPr>
            <a:picLocks noChangeAspect="1"/>
          </p:cNvPicPr>
          <p:nvPr/>
        </p:nvPicPr>
        <p:blipFill rotWithShape="1">
          <a:blip r:embed="rId4"/>
          <a:srcRect r="4084" b="-3"/>
          <a:stretch/>
        </p:blipFill>
        <p:spPr>
          <a:xfrm>
            <a:off x="271320" y="1597469"/>
            <a:ext cx="2167080" cy="4647458"/>
          </a:xfrm>
          <a:prstGeom prst="roundRect">
            <a:avLst>
              <a:gd name="adj" fmla="val 4380"/>
            </a:avLst>
          </a:prstGeom>
          <a:ln w="38100">
            <a:noFill/>
          </a:ln>
          <a:effectLst/>
        </p:spPr>
      </p:pic>
    </p:spTree>
    <p:extLst>
      <p:ext uri="{BB962C8B-B14F-4D97-AF65-F5344CB8AC3E}">
        <p14:creationId xmlns:p14="http://schemas.microsoft.com/office/powerpoint/2010/main" val="37244947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6339</TotalTime>
  <Words>2246</Words>
  <Application>Microsoft Office PowerPoint</Application>
  <PresentationFormat>On-screen Show (4:3)</PresentationFormat>
  <Paragraphs>187</Paragraphs>
  <Slides>18</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Wingdings</vt:lpstr>
      <vt:lpstr>Parallax</vt:lpstr>
      <vt:lpstr>L’homme Armé: The  Tradition of Contrafactum </vt:lpstr>
      <vt:lpstr>Introduction of Topic</vt:lpstr>
      <vt:lpstr>Purpose</vt:lpstr>
      <vt:lpstr>Problems</vt:lpstr>
      <vt:lpstr>Literature Review</vt:lpstr>
      <vt:lpstr>Methodology</vt:lpstr>
      <vt:lpstr>Problem One To examine contrafactum and L’homme armé  in medieval and renaissance music. </vt:lpstr>
      <vt:lpstr>Problem One To examine contrafactum and L’homme arme in medieval and renaissance music. </vt:lpstr>
      <vt:lpstr>Problem Two To explore the use of Contrafactum in the 20th and 21st centuries</vt:lpstr>
      <vt:lpstr>PowerPoint Presentation</vt:lpstr>
      <vt:lpstr>Problem Three Arrange a piece of music that combines a sacred and a modern secular song</vt:lpstr>
      <vt:lpstr>Performance: Mary Did You Know?  By Toto</vt:lpstr>
      <vt:lpstr>Conclusions</vt:lpstr>
      <vt:lpstr>Implications for Music Pedagogy</vt:lpstr>
      <vt:lpstr>Future Studies</vt:lpstr>
      <vt:lpstr>Bibliography</vt:lpstr>
      <vt:lpstr>Who Receives Thanks </vt:lpstr>
      <vt:lpstr>Questions? </vt:lpstr>
    </vt:vector>
  </TitlesOfParts>
  <Company>Lynchburg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Fanny Mendelssohn Hensel and  Clara Wieck Schumann:  Romantic Women Composers in a Male Dominated Profession </dc:title>
  <dc:creator>Cynthia Ramsey</dc:creator>
  <cp:lastModifiedBy>Lauren Moseley</cp:lastModifiedBy>
  <cp:revision>85</cp:revision>
  <dcterms:created xsi:type="dcterms:W3CDTF">2012-03-28T13:34:46Z</dcterms:created>
  <dcterms:modified xsi:type="dcterms:W3CDTF">2022-04-05T19:59:59Z</dcterms:modified>
</cp:coreProperties>
</file>