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ollektif" panose="020B0604020101010102" pitchFamily="34" charset="77"/>
      <p:regular r:id="rId18"/>
    </p:embeddedFont>
    <p:embeddedFont>
      <p:font typeface="Kollektif Bold" panose="020B0604020101010102" pitchFamily="34" charset="77"/>
      <p:regular r:id="rId19"/>
      <p:bold r:id="rId20"/>
    </p:embeddedFont>
    <p:embeddedFont>
      <p:font typeface="League Spartan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13" autoAdjust="0"/>
  </p:normalViewPr>
  <p:slideViewPr>
    <p:cSldViewPr>
      <p:cViewPr varScale="1">
        <p:scale>
          <a:sx n="80" d="100"/>
          <a:sy n="80" d="100"/>
        </p:scale>
        <p:origin x="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How: Physical Assessment symptoms scale 0-10 </a:t>
            </a:r>
          </a:p>
          <a:p>
            <a:r>
              <a:rPr lang="en-US"/>
              <a:t>headache</a:t>
            </a:r>
          </a:p>
          <a:p>
            <a:r>
              <a:rPr lang="en-US"/>
              <a:t>dizziness</a:t>
            </a:r>
          </a:p>
          <a:p>
            <a:r>
              <a:rPr lang="en-US"/>
              <a:t>nausea </a:t>
            </a:r>
          </a:p>
          <a:p>
            <a:r>
              <a:rPr lang="en-US"/>
              <a:t> fogginess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How: Physical Assessment Speed of rapid number reading </a:t>
            </a:r>
          </a:p>
          <a:p>
            <a:r>
              <a:rPr lang="en-US"/>
              <a:t> processing </a:t>
            </a:r>
          </a:p>
          <a:p>
            <a:r>
              <a:rPr lang="en-US"/>
              <a:t>speed</a:t>
            </a:r>
          </a:p>
          <a:p>
            <a:r>
              <a:rPr lang="en-US"/>
              <a:t>visual tracking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How: Self Reported</a:t>
            </a:r>
          </a:p>
          <a:p>
            <a:r>
              <a:rPr lang="en-US"/>
              <a:t>On and off field assessment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King Devick, Screening Concussion Assessment Tool (SCAT-5), and the Vestibular Ocular-Motor Screening Tool (VOMS) should not be used independently. Concussion assessment tools like the SCAT-5 and King Devick should be used in conjunction with the VOMS to limit the probability of misdiagnosing concussion and failure to identify vestibular ocular-motor dysfunction.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8996924" y="-1810932"/>
            <a:ext cx="11205779" cy="109116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803481">
            <a:off x="-1558769" y="-2887805"/>
            <a:ext cx="7821074" cy="19539727"/>
            <a:chOff x="0" y="0"/>
            <a:chExt cx="2059871" cy="51462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59872" cy="5146266"/>
            </a:xfrm>
            <a:custGeom>
              <a:avLst/>
              <a:gdLst/>
              <a:ahLst/>
              <a:cxnLst/>
              <a:rect l="l" t="t" r="r" b="b"/>
              <a:pathLst>
                <a:path w="2059872" h="5146266">
                  <a:moveTo>
                    <a:pt x="0" y="0"/>
                  </a:moveTo>
                  <a:lnTo>
                    <a:pt x="2059872" y="0"/>
                  </a:lnTo>
                  <a:lnTo>
                    <a:pt x="2059872" y="5146266"/>
                  </a:lnTo>
                  <a:lnTo>
                    <a:pt x="0" y="5146266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425876">
            <a:off x="7248318" y="8786475"/>
            <a:ext cx="12022786" cy="2391367"/>
            <a:chOff x="0" y="0"/>
            <a:chExt cx="3166495" cy="6298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66495" cy="629825"/>
            </a:xfrm>
            <a:custGeom>
              <a:avLst/>
              <a:gdLst/>
              <a:ahLst/>
              <a:cxnLst/>
              <a:rect l="l" t="t" r="r" b="b"/>
              <a:pathLst>
                <a:path w="3166495" h="629825">
                  <a:moveTo>
                    <a:pt x="0" y="0"/>
                  </a:moveTo>
                  <a:lnTo>
                    <a:pt x="3166495" y="0"/>
                  </a:lnTo>
                  <a:lnTo>
                    <a:pt x="3166495" y="629825"/>
                  </a:lnTo>
                  <a:lnTo>
                    <a:pt x="0" y="629825"/>
                  </a:lnTo>
                  <a:close/>
                </a:path>
              </a:pathLst>
            </a:custGeom>
            <a:solidFill>
              <a:srgbClr val="06253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9240" flipH="1">
            <a:off x="-2960106" y="-896765"/>
            <a:ext cx="6656198" cy="52583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490177" y="3052762"/>
            <a:ext cx="11976705" cy="336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959"/>
              </a:lnSpc>
            </a:pPr>
            <a:r>
              <a:rPr lang="en-US" sz="6399">
                <a:solidFill>
                  <a:srgbClr val="0B1320"/>
                </a:solidFill>
                <a:latin typeface="League Spartan"/>
              </a:rPr>
              <a:t>Evaluation of Concussion Assesment Tools for Collegiate Athletes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810" y="7755291"/>
            <a:ext cx="7821740" cy="53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</a:pPr>
            <a:r>
              <a:rPr lang="en-US" sz="3196">
                <a:solidFill>
                  <a:srgbClr val="FFFFFF"/>
                </a:solidFill>
                <a:latin typeface="League Spartan"/>
              </a:rPr>
              <a:t>Jacqueline Villanueva Arevalo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1150" y="8379159"/>
            <a:ext cx="6949850" cy="53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0"/>
              </a:lnSpc>
            </a:pPr>
            <a:r>
              <a:rPr lang="en-US" sz="3122">
                <a:solidFill>
                  <a:srgbClr val="FFFFFF"/>
                </a:solidFill>
                <a:latin typeface="Kollektif"/>
              </a:rPr>
              <a:t>Health Promotion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29908" y="923925"/>
            <a:ext cx="6629392" cy="83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22"/>
              </a:lnSpc>
            </a:pPr>
            <a:r>
              <a:rPr lang="en-US" sz="4801">
                <a:solidFill>
                  <a:srgbClr val="0B1320"/>
                </a:solidFill>
                <a:latin typeface="Kollektif"/>
              </a:rPr>
              <a:t>University of Lynchburg</a:t>
            </a:r>
          </a:p>
        </p:txBody>
      </p:sp>
      <p:sp>
        <p:nvSpPr>
          <p:cNvPr id="14" name="AutoShape 14"/>
          <p:cNvSpPr/>
          <p:nvPr/>
        </p:nvSpPr>
        <p:spPr>
          <a:xfrm rot="-7200000">
            <a:off x="5919627" y="8708126"/>
            <a:ext cx="3877602" cy="0"/>
          </a:xfrm>
          <a:prstGeom prst="line">
            <a:avLst/>
          </a:prstGeom>
          <a:ln w="38100" cap="flat">
            <a:solidFill>
              <a:srgbClr val="F3F6F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8344" b="254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995542">
            <a:off x="16459062" y="478700"/>
            <a:ext cx="6190387" cy="12187601"/>
            <a:chOff x="0" y="0"/>
            <a:chExt cx="1630390" cy="3209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30390" cy="3209903"/>
            </a:xfrm>
            <a:custGeom>
              <a:avLst/>
              <a:gdLst/>
              <a:ahLst/>
              <a:cxnLst/>
              <a:rect l="l" t="t" r="r" b="b"/>
              <a:pathLst>
                <a:path w="1630390" h="3209903">
                  <a:moveTo>
                    <a:pt x="0" y="0"/>
                  </a:moveTo>
                  <a:lnTo>
                    <a:pt x="1630390" y="0"/>
                  </a:lnTo>
                  <a:lnTo>
                    <a:pt x="1630390" y="3209903"/>
                  </a:lnTo>
                  <a:lnTo>
                    <a:pt x="0" y="3209903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601" r="38226"/>
          <a:stretch>
            <a:fillRect/>
          </a:stretch>
        </p:blipFill>
        <p:spPr>
          <a:xfrm rot="-8100000">
            <a:off x="15940599" y="-399791"/>
            <a:ext cx="4655245" cy="50191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74373" y="126325"/>
            <a:ext cx="11571431" cy="96358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0819" y="614842"/>
            <a:ext cx="5179240" cy="87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1"/>
              </a:lnSpc>
            </a:pPr>
            <a:r>
              <a:rPr lang="en-US" sz="5948">
                <a:solidFill>
                  <a:srgbClr val="FFFFFF"/>
                </a:solidFill>
                <a:latin typeface="League Spartan"/>
              </a:rPr>
              <a:t>Conclusion: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96714" y="8593048"/>
            <a:ext cx="3000583" cy="66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8"/>
              </a:lnSpc>
            </a:pPr>
            <a:r>
              <a:rPr lang="en-US" sz="5060">
                <a:solidFill>
                  <a:srgbClr val="FFFFFF"/>
                </a:solidFill>
                <a:latin typeface="League Spartan Bold"/>
              </a:rPr>
              <a:t>SCAT-5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46522" y="2438209"/>
            <a:ext cx="2723110" cy="66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0"/>
              </a:lnSpc>
            </a:pPr>
            <a:r>
              <a:rPr lang="en-US" sz="5062">
                <a:solidFill>
                  <a:srgbClr val="FFFFFF"/>
                </a:solidFill>
                <a:latin typeface="League Spartan Bold"/>
              </a:rPr>
              <a:t>VOMS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52434" y="8033141"/>
            <a:ext cx="2418493" cy="147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19"/>
              </a:lnSpc>
            </a:pPr>
            <a:r>
              <a:rPr lang="en-US" sz="5060">
                <a:solidFill>
                  <a:srgbClr val="FFFFFF"/>
                </a:solidFill>
                <a:latin typeface="League Spartan Bold"/>
              </a:rPr>
              <a:t>King Devick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0770" y="4649887"/>
            <a:ext cx="5442438" cy="1922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5062">
                <a:solidFill>
                  <a:srgbClr val="CBDDEC"/>
                </a:solidFill>
                <a:latin typeface="League Spartan"/>
              </a:rPr>
              <a:t>Concussion Assessment Tools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937" b="109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3910511">
            <a:off x="1682488" y="4583641"/>
            <a:ext cx="4966771" cy="11433354"/>
            <a:chOff x="0" y="0"/>
            <a:chExt cx="1308121" cy="30112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8121" cy="3011254"/>
            </a:xfrm>
            <a:custGeom>
              <a:avLst/>
              <a:gdLst/>
              <a:ahLst/>
              <a:cxnLst/>
              <a:rect l="l" t="t" r="r" b="b"/>
              <a:pathLst>
                <a:path w="1308121" h="3011254">
                  <a:moveTo>
                    <a:pt x="0" y="0"/>
                  </a:moveTo>
                  <a:lnTo>
                    <a:pt x="1308121" y="0"/>
                  </a:lnTo>
                  <a:lnTo>
                    <a:pt x="1308121" y="3011254"/>
                  </a:lnTo>
                  <a:lnTo>
                    <a:pt x="0" y="3011254"/>
                  </a:ln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86711">
            <a:off x="10011160" y="9577750"/>
            <a:ext cx="9192617" cy="1674542"/>
            <a:chOff x="0" y="0"/>
            <a:chExt cx="2421101" cy="4410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1101" cy="441032"/>
            </a:xfrm>
            <a:custGeom>
              <a:avLst/>
              <a:gdLst/>
              <a:ahLst/>
              <a:cxnLst/>
              <a:rect l="l" t="t" r="r" b="b"/>
              <a:pathLst>
                <a:path w="2421101" h="441032">
                  <a:moveTo>
                    <a:pt x="0" y="0"/>
                  </a:moveTo>
                  <a:lnTo>
                    <a:pt x="2421101" y="0"/>
                  </a:lnTo>
                  <a:lnTo>
                    <a:pt x="2421101" y="441032"/>
                  </a:lnTo>
                  <a:lnTo>
                    <a:pt x="0" y="441032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8226"/>
          <a:stretch>
            <a:fillRect/>
          </a:stretch>
        </p:blipFill>
        <p:spPr>
          <a:xfrm rot="-10800000" flipH="1" flipV="1">
            <a:off x="-4605697" y="-4183399"/>
            <a:ext cx="6989146" cy="11017126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9148715">
            <a:off x="5472606" y="8961146"/>
            <a:ext cx="14028815" cy="0"/>
          </a:xfrm>
          <a:prstGeom prst="line">
            <a:avLst/>
          </a:prstGeom>
          <a:ln w="38100" cap="flat">
            <a:solidFill>
              <a:srgbClr val="F3F6F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9282655" y="4054349"/>
            <a:ext cx="8607212" cy="1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3"/>
              </a:lnSpc>
            </a:pPr>
            <a:r>
              <a:rPr lang="en-US" sz="8299">
                <a:solidFill>
                  <a:srgbClr val="F3F6FA"/>
                </a:solidFill>
                <a:latin typeface="League Spartan Bold"/>
              </a:rPr>
              <a:t>Questions?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371" y="8743915"/>
            <a:ext cx="7211167" cy="67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6"/>
              </a:lnSpc>
            </a:pPr>
            <a:r>
              <a:rPr lang="en-US" sz="3897">
                <a:solidFill>
                  <a:srgbClr val="0B1320"/>
                </a:solidFill>
                <a:latin typeface="Kollektif"/>
              </a:rPr>
              <a:t>Jacqueline Villanueva Arevalo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10982" y="9359286"/>
            <a:ext cx="3985945" cy="40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306">
                <a:solidFill>
                  <a:srgbClr val="0B1320"/>
                </a:solidFill>
                <a:latin typeface="Kollektif"/>
              </a:rPr>
              <a:t>University of Lynchburg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57143" y="7957924"/>
            <a:ext cx="5718123" cy="112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6"/>
              </a:lnSpc>
              <a:spcBef>
                <a:spcPct val="0"/>
              </a:spcBef>
            </a:pPr>
            <a:r>
              <a:rPr lang="en-US" sz="3254">
                <a:solidFill>
                  <a:srgbClr val="FFFFFF"/>
                </a:solidFill>
                <a:latin typeface="Kollektif"/>
              </a:rPr>
              <a:t>Thank You!</a:t>
            </a:r>
          </a:p>
          <a:p>
            <a:pPr algn="ctr">
              <a:lnSpc>
                <a:spcPts val="4556"/>
              </a:lnSpc>
              <a:spcBef>
                <a:spcPct val="0"/>
              </a:spcBef>
            </a:pPr>
            <a:r>
              <a:rPr lang="en-US" sz="3254">
                <a:solidFill>
                  <a:srgbClr val="FFFFFF"/>
                </a:solidFill>
                <a:latin typeface="Kollektif"/>
              </a:rPr>
              <a:t>Dr. Rebekkah McLellan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144000" y="0"/>
            <a:ext cx="10308563" cy="1030856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8226"/>
          <a:stretch>
            <a:fillRect/>
          </a:stretch>
        </p:blipFill>
        <p:spPr>
          <a:xfrm rot="5400000" flipH="1" flipV="1">
            <a:off x="11208602" y="-4376167"/>
            <a:ext cx="5375133" cy="8472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0400"/>
          <a:stretch>
            <a:fillRect/>
          </a:stretch>
        </p:blipFill>
        <p:spPr>
          <a:xfrm rot="5400000">
            <a:off x="-2126549" y="5719717"/>
            <a:ext cx="4632681" cy="52583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845962">
            <a:off x="2694164" y="5655333"/>
            <a:ext cx="3720768" cy="12187601"/>
            <a:chOff x="0" y="0"/>
            <a:chExt cx="979955" cy="32099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9955" cy="3209903"/>
            </a:xfrm>
            <a:custGeom>
              <a:avLst/>
              <a:gdLst/>
              <a:ahLst/>
              <a:cxnLst/>
              <a:rect l="l" t="t" r="r" b="b"/>
              <a:pathLst>
                <a:path w="979955" h="3209903">
                  <a:moveTo>
                    <a:pt x="0" y="0"/>
                  </a:moveTo>
                  <a:lnTo>
                    <a:pt x="979955" y="0"/>
                  </a:lnTo>
                  <a:lnTo>
                    <a:pt x="979955" y="3209903"/>
                  </a:lnTo>
                  <a:lnTo>
                    <a:pt x="0" y="3209903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385937"/>
            <a:ext cx="10839876" cy="140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36"/>
              </a:lnSpc>
            </a:pPr>
            <a:r>
              <a:rPr lang="en-US" sz="8240">
                <a:solidFill>
                  <a:srgbClr val="0B1320"/>
                </a:solidFill>
                <a:latin typeface="League Spartan Bold"/>
              </a:rPr>
              <a:t>Research Question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893807"/>
            <a:ext cx="8909824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Kollektif"/>
              </a:rPr>
              <a:t>What is the most effective diagnostic concussion assessment tool for collegiate athletes to reduce concussion misdiagnosis and vestibular ocular-motor complications?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2623119" y="-2629198"/>
            <a:ext cx="6656198" cy="52583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1902" y="2223564"/>
            <a:ext cx="8271650" cy="717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9"/>
              </a:lnSpc>
            </a:pPr>
            <a:r>
              <a:rPr lang="en-US" sz="4005">
                <a:solidFill>
                  <a:srgbClr val="1C3F60"/>
                </a:solidFill>
                <a:latin typeface="Kollektif"/>
              </a:rPr>
              <a:t>Due to the </a:t>
            </a:r>
            <a:r>
              <a:rPr lang="en-US" sz="4005">
                <a:solidFill>
                  <a:srgbClr val="1C3F60"/>
                </a:solidFill>
                <a:latin typeface="Kollektif Bold"/>
              </a:rPr>
              <a:t>increase in sports-related concussions </a:t>
            </a:r>
            <a:r>
              <a:rPr lang="en-US" sz="4005">
                <a:solidFill>
                  <a:srgbClr val="1C3F60"/>
                </a:solidFill>
                <a:latin typeface="Kollektif"/>
              </a:rPr>
              <a:t>in the United States, there is a rising concern about </a:t>
            </a:r>
            <a:r>
              <a:rPr lang="en-US" sz="4005">
                <a:solidFill>
                  <a:srgbClr val="1C3F60"/>
                </a:solidFill>
                <a:latin typeface="Kollektif Bold"/>
              </a:rPr>
              <a:t>concussion assessments in collegiate athletes</a:t>
            </a:r>
            <a:r>
              <a:rPr lang="en-US" sz="4005">
                <a:solidFill>
                  <a:srgbClr val="1C3F60"/>
                </a:solidFill>
                <a:latin typeface="Kollektif"/>
              </a:rPr>
              <a:t> concerning long-term </a:t>
            </a:r>
            <a:r>
              <a:rPr lang="en-US" sz="4005">
                <a:solidFill>
                  <a:srgbClr val="1C3F60"/>
                </a:solidFill>
                <a:latin typeface="Kollektif Bold"/>
              </a:rPr>
              <a:t>vestibular and ocular motor</a:t>
            </a:r>
            <a:r>
              <a:rPr lang="en-US" sz="4005">
                <a:solidFill>
                  <a:srgbClr val="1C3F60"/>
                </a:solidFill>
                <a:latin typeface="Kollektif"/>
              </a:rPr>
              <a:t> </a:t>
            </a:r>
            <a:r>
              <a:rPr lang="en-US" sz="4005">
                <a:solidFill>
                  <a:srgbClr val="1C3F60"/>
                </a:solidFill>
                <a:latin typeface="Kollektif Bold"/>
              </a:rPr>
              <a:t>dysfunction</a:t>
            </a:r>
            <a:r>
              <a:rPr lang="en-US" sz="4005">
                <a:solidFill>
                  <a:srgbClr val="1C3F60"/>
                </a:solidFill>
                <a:latin typeface="Kollektif"/>
              </a:rPr>
              <a:t> and post-concussion syndrome. </a:t>
            </a:r>
          </a:p>
        </p:txBody>
      </p:sp>
      <p:grpSp>
        <p:nvGrpSpPr>
          <p:cNvPr id="4" name="Group 4"/>
          <p:cNvGrpSpPr/>
          <p:nvPr/>
        </p:nvGrpSpPr>
        <p:grpSpPr>
          <a:xfrm rot="-6078968">
            <a:off x="7178993" y="5215803"/>
            <a:ext cx="1786066" cy="9943550"/>
            <a:chOff x="0" y="0"/>
            <a:chExt cx="470404" cy="26188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0404" cy="2618877"/>
            </a:xfrm>
            <a:custGeom>
              <a:avLst/>
              <a:gdLst/>
              <a:ahLst/>
              <a:cxnLst/>
              <a:rect l="l" t="t" r="r" b="b"/>
              <a:pathLst>
                <a:path w="470404" h="2618877">
                  <a:moveTo>
                    <a:pt x="0" y="0"/>
                  </a:moveTo>
                  <a:lnTo>
                    <a:pt x="470404" y="0"/>
                  </a:lnTo>
                  <a:lnTo>
                    <a:pt x="470404" y="2618877"/>
                  </a:lnTo>
                  <a:lnTo>
                    <a:pt x="0" y="2618877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655168">
            <a:off x="10241031" y="2517303"/>
            <a:ext cx="15424018" cy="7023258"/>
            <a:chOff x="0" y="0"/>
            <a:chExt cx="4062293" cy="18497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2293" cy="1849747"/>
            </a:xfrm>
            <a:custGeom>
              <a:avLst/>
              <a:gdLst/>
              <a:ahLst/>
              <a:cxnLst/>
              <a:rect l="l" t="t" r="r" b="b"/>
              <a:pathLst>
                <a:path w="4062293" h="1849747">
                  <a:moveTo>
                    <a:pt x="0" y="0"/>
                  </a:moveTo>
                  <a:lnTo>
                    <a:pt x="4062293" y="0"/>
                  </a:lnTo>
                  <a:lnTo>
                    <a:pt x="4062293" y="1849747"/>
                  </a:lnTo>
                  <a:lnTo>
                    <a:pt x="0" y="1849747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V="1">
            <a:off x="8259222" y="-2127715"/>
            <a:ext cx="11205779" cy="10911627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-10402021">
            <a:off x="8874479" y="9297528"/>
            <a:ext cx="9975266" cy="0"/>
          </a:xfrm>
          <a:prstGeom prst="line">
            <a:avLst/>
          </a:prstGeom>
          <a:ln w="38100" cap="flat">
            <a:solidFill>
              <a:srgbClr val="F3F6F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03010" y="849163"/>
            <a:ext cx="2855131" cy="285513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1902" y="866775"/>
            <a:ext cx="7237570" cy="140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36"/>
              </a:lnSpc>
            </a:pPr>
            <a:r>
              <a:rPr lang="en-US" sz="8240">
                <a:solidFill>
                  <a:srgbClr val="0B1320"/>
                </a:solidFill>
                <a:latin typeface="League Spartan"/>
              </a:rPr>
              <a:t>Background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94518" y="6777704"/>
            <a:ext cx="5883592" cy="215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FFFFFF"/>
                </a:solidFill>
                <a:latin typeface="League Spartan Bold"/>
              </a:rPr>
              <a:t>1.8-3.8 million sport-related concussions occur annually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4FF1E89D-0D3A-E9BA-1172-B84D5D90C5D3}"/>
              </a:ext>
            </a:extLst>
          </p:cNvPr>
          <p:cNvSpPr/>
          <p:nvPr/>
        </p:nvSpPr>
        <p:spPr>
          <a:xfrm>
            <a:off x="2270497" y="1148923"/>
            <a:ext cx="9540503" cy="576511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8CD81-6619-C1ED-75C9-73B309780A8E}"/>
              </a:ext>
            </a:extLst>
          </p:cNvPr>
          <p:cNvSpPr/>
          <p:nvPr/>
        </p:nvSpPr>
        <p:spPr>
          <a:xfrm>
            <a:off x="7604497" y="1148923"/>
            <a:ext cx="9540503" cy="576511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26"/>
          <a:stretch>
            <a:fillRect/>
          </a:stretch>
        </p:blipFill>
        <p:spPr>
          <a:xfrm rot="5400000">
            <a:off x="309549" y="-5371687"/>
            <a:ext cx="5826408" cy="91842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025993" y="3431243"/>
            <a:ext cx="3404007" cy="120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8"/>
              </a:lnSpc>
            </a:pPr>
            <a:r>
              <a:rPr lang="en-US" sz="3441" dirty="0">
                <a:solidFill>
                  <a:srgbClr val="0B1320"/>
                </a:solidFill>
                <a:latin typeface="League Spartan Bold"/>
              </a:rPr>
              <a:t>The Vestibular System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14662" y="2649989"/>
            <a:ext cx="4736075" cy="18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25"/>
              </a:lnSpc>
            </a:pPr>
            <a:r>
              <a:rPr lang="en-US" sz="4340" u="sng" dirty="0">
                <a:solidFill>
                  <a:srgbClr val="0B1320"/>
                </a:solidFill>
                <a:latin typeface="Kollektif Bold"/>
              </a:rPr>
              <a:t>Peripheral</a:t>
            </a:r>
          </a:p>
          <a:p>
            <a:pPr marL="937034" lvl="1" indent="-468517">
              <a:lnSpc>
                <a:spcPts val="7725"/>
              </a:lnSpc>
              <a:spcBef>
                <a:spcPct val="0"/>
              </a:spcBef>
              <a:buFont typeface="Arial"/>
              <a:buChar char="•"/>
            </a:pPr>
            <a:r>
              <a:rPr lang="en-US" sz="4340" dirty="0">
                <a:solidFill>
                  <a:srgbClr val="0B1320"/>
                </a:solidFill>
                <a:latin typeface="Kollektif"/>
              </a:rPr>
              <a:t>sensory organs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21676" y="7382848"/>
            <a:ext cx="7282546" cy="119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4"/>
              </a:lnSpc>
            </a:pPr>
            <a:r>
              <a:rPr lang="en-US" sz="3251">
                <a:solidFill>
                  <a:srgbClr val="0B1320"/>
                </a:solidFill>
                <a:latin typeface="Kollektif Bold"/>
              </a:rPr>
              <a:t>Vestibulo-spinal System Function:</a:t>
            </a:r>
          </a:p>
          <a:p>
            <a:pPr algn="ctr">
              <a:lnSpc>
                <a:spcPts val="4844"/>
              </a:lnSpc>
            </a:pPr>
            <a:r>
              <a:rPr lang="en-US" sz="3251">
                <a:solidFill>
                  <a:srgbClr val="0B1320"/>
                </a:solidFill>
                <a:latin typeface="Kollektif"/>
              </a:rPr>
              <a:t>postural control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80169" y="2178795"/>
            <a:ext cx="4695603" cy="3879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6"/>
              </a:lnSpc>
              <a:spcBef>
                <a:spcPct val="0"/>
              </a:spcBef>
            </a:pPr>
            <a:r>
              <a:rPr lang="en-US" sz="3654" u="sng" dirty="0">
                <a:solidFill>
                  <a:srgbClr val="000000"/>
                </a:solidFill>
                <a:latin typeface="Kollektif Bold"/>
              </a:rPr>
              <a:t>Central Connections </a:t>
            </a:r>
          </a:p>
          <a:p>
            <a:pPr marL="788973" lvl="1" indent="-394487" algn="just">
              <a:lnSpc>
                <a:spcPts val="5116"/>
              </a:lnSpc>
              <a:buFont typeface="Arial"/>
              <a:buChar char="•"/>
            </a:pPr>
            <a:r>
              <a:rPr lang="en-US" sz="3654" dirty="0">
                <a:solidFill>
                  <a:srgbClr val="000000"/>
                </a:solidFill>
                <a:latin typeface="Kollektif"/>
              </a:rPr>
              <a:t>brain stem</a:t>
            </a:r>
          </a:p>
          <a:p>
            <a:pPr marL="788973" lvl="1" indent="-394487" algn="just">
              <a:lnSpc>
                <a:spcPts val="5116"/>
              </a:lnSpc>
              <a:buFont typeface="Arial"/>
              <a:buChar char="•"/>
            </a:pPr>
            <a:r>
              <a:rPr lang="en-US" sz="3654" dirty="0">
                <a:solidFill>
                  <a:srgbClr val="000000"/>
                </a:solidFill>
                <a:latin typeface="Kollektif"/>
              </a:rPr>
              <a:t>cerebellum </a:t>
            </a:r>
          </a:p>
          <a:p>
            <a:pPr marL="788973" lvl="1" indent="-394487" algn="just">
              <a:lnSpc>
                <a:spcPts val="5116"/>
              </a:lnSpc>
              <a:buFont typeface="Arial"/>
              <a:buChar char="•"/>
            </a:pPr>
            <a:r>
              <a:rPr lang="en-US" sz="3654" dirty="0">
                <a:solidFill>
                  <a:srgbClr val="000000"/>
                </a:solidFill>
                <a:latin typeface="Kollektif"/>
              </a:rPr>
              <a:t>central cortex </a:t>
            </a:r>
          </a:p>
          <a:p>
            <a:pPr marL="788973" lvl="1" indent="-394487" algn="just">
              <a:lnSpc>
                <a:spcPts val="5116"/>
              </a:lnSpc>
              <a:buFont typeface="Arial"/>
              <a:buChar char="•"/>
            </a:pPr>
            <a:r>
              <a:rPr lang="en-US" sz="3654" dirty="0">
                <a:solidFill>
                  <a:srgbClr val="000000"/>
                </a:solidFill>
                <a:latin typeface="Kollektif"/>
              </a:rPr>
              <a:t>visual systems </a:t>
            </a:r>
          </a:p>
          <a:p>
            <a:pPr marL="788973" lvl="1" indent="-394487" algn="just">
              <a:lnSpc>
                <a:spcPts val="5116"/>
              </a:lnSpc>
              <a:buFont typeface="Arial"/>
              <a:buChar char="•"/>
            </a:pPr>
            <a:r>
              <a:rPr lang="en-US" sz="3654" dirty="0">
                <a:solidFill>
                  <a:srgbClr val="000000"/>
                </a:solidFill>
                <a:latin typeface="Kollektif"/>
              </a:rPr>
              <a:t>postural muscles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2974" y="7329830"/>
            <a:ext cx="8728702" cy="1246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sz="3249">
                <a:solidFill>
                  <a:srgbClr val="000000"/>
                </a:solidFill>
                <a:latin typeface="Kollektif Bold"/>
              </a:rPr>
              <a:t>Vestibulo-ocular System Function: </a:t>
            </a:r>
          </a:p>
          <a:p>
            <a:pPr algn="ctr">
              <a:lnSpc>
                <a:spcPts val="5037"/>
              </a:lnSpc>
            </a:pPr>
            <a:r>
              <a:rPr lang="en-US" sz="3249">
                <a:solidFill>
                  <a:srgbClr val="000000"/>
                </a:solidFill>
                <a:latin typeface="Kollektif"/>
              </a:rPr>
              <a:t>visual stability during head movements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990377">
            <a:off x="5454903" y="7016350"/>
            <a:ext cx="3580560" cy="7053965"/>
            <a:chOff x="0" y="0"/>
            <a:chExt cx="943028" cy="1857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3028" cy="1857834"/>
            </a:xfrm>
            <a:custGeom>
              <a:avLst/>
              <a:gdLst/>
              <a:ahLst/>
              <a:cxnLst/>
              <a:rect l="l" t="t" r="r" b="b"/>
              <a:pathLst>
                <a:path w="943028" h="1857834">
                  <a:moveTo>
                    <a:pt x="0" y="0"/>
                  </a:moveTo>
                  <a:lnTo>
                    <a:pt x="943028" y="0"/>
                  </a:lnTo>
                  <a:lnTo>
                    <a:pt x="943028" y="1857834"/>
                  </a:lnTo>
                  <a:lnTo>
                    <a:pt x="0" y="1857834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566576">
            <a:off x="8498177" y="300055"/>
            <a:ext cx="13267636" cy="10484457"/>
            <a:chOff x="0" y="0"/>
            <a:chExt cx="3494357" cy="27613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4357" cy="2761338"/>
            </a:xfrm>
            <a:custGeom>
              <a:avLst/>
              <a:gdLst/>
              <a:ahLst/>
              <a:cxnLst/>
              <a:rect l="l" t="t" r="r" b="b"/>
              <a:pathLst>
                <a:path w="3494357" h="2761338">
                  <a:moveTo>
                    <a:pt x="0" y="0"/>
                  </a:moveTo>
                  <a:lnTo>
                    <a:pt x="3494357" y="0"/>
                  </a:lnTo>
                  <a:lnTo>
                    <a:pt x="3494357" y="2761338"/>
                  </a:lnTo>
                  <a:lnTo>
                    <a:pt x="0" y="2761338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8226"/>
          <a:stretch>
            <a:fillRect/>
          </a:stretch>
        </p:blipFill>
        <p:spPr>
          <a:xfrm flipH="1" flipV="1">
            <a:off x="14616238" y="-2126722"/>
            <a:ext cx="4379678" cy="6903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35326" y="429047"/>
            <a:ext cx="4331368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616850" y="1326814"/>
            <a:ext cx="9617018" cy="706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smooth pursuits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horizontal saccades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near point convergence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distance horizontal vestibular ocularmotor reflexes (VOR)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distance vertical VOR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visual motion sensitivity</a:t>
            </a:r>
          </a:p>
          <a:p>
            <a:pPr>
              <a:lnSpc>
                <a:spcPts val="5431"/>
              </a:lnSpc>
            </a:pPr>
            <a:endParaRPr lang="en-US" sz="4051">
              <a:solidFill>
                <a:srgbClr val="000000"/>
              </a:solidFill>
              <a:latin typeface="Kollektif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47156" y="3486427"/>
            <a:ext cx="8263609" cy="472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0"/>
              </a:lnSpc>
            </a:pPr>
            <a:r>
              <a:rPr lang="en-US" sz="6721">
                <a:solidFill>
                  <a:srgbClr val="FFFFFF"/>
                </a:solidFill>
                <a:latin typeface="League Spartan Bold"/>
              </a:rPr>
              <a:t>Vestibular Oculomotor Screening (VOMS)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990377">
            <a:off x="5454903" y="7016350"/>
            <a:ext cx="3580560" cy="7053965"/>
            <a:chOff x="0" y="0"/>
            <a:chExt cx="943028" cy="1857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3028" cy="1857834"/>
            </a:xfrm>
            <a:custGeom>
              <a:avLst/>
              <a:gdLst/>
              <a:ahLst/>
              <a:cxnLst/>
              <a:rect l="l" t="t" r="r" b="b"/>
              <a:pathLst>
                <a:path w="943028" h="1857834">
                  <a:moveTo>
                    <a:pt x="0" y="0"/>
                  </a:moveTo>
                  <a:lnTo>
                    <a:pt x="943028" y="0"/>
                  </a:lnTo>
                  <a:lnTo>
                    <a:pt x="943028" y="1857834"/>
                  </a:lnTo>
                  <a:lnTo>
                    <a:pt x="0" y="1857834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566576">
            <a:off x="8498177" y="300055"/>
            <a:ext cx="13267636" cy="10484457"/>
            <a:chOff x="0" y="0"/>
            <a:chExt cx="3494357" cy="27613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4357" cy="2761338"/>
            </a:xfrm>
            <a:custGeom>
              <a:avLst/>
              <a:gdLst/>
              <a:ahLst/>
              <a:cxnLst/>
              <a:rect l="l" t="t" r="r" b="b"/>
              <a:pathLst>
                <a:path w="3494357" h="2761338">
                  <a:moveTo>
                    <a:pt x="0" y="0"/>
                  </a:moveTo>
                  <a:lnTo>
                    <a:pt x="3494357" y="0"/>
                  </a:lnTo>
                  <a:lnTo>
                    <a:pt x="3494357" y="2761338"/>
                  </a:lnTo>
                  <a:lnTo>
                    <a:pt x="0" y="2761338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8226"/>
          <a:stretch>
            <a:fillRect/>
          </a:stretch>
        </p:blipFill>
        <p:spPr>
          <a:xfrm flipH="1" flipV="1">
            <a:off x="14616238" y="-2126722"/>
            <a:ext cx="4379678" cy="69037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4177663"/>
            <a:ext cx="9637776" cy="249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saccadic eye movements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oculomotor visual performance </a:t>
            </a:r>
          </a:p>
          <a:p>
            <a:pPr>
              <a:lnSpc>
                <a:spcPts val="5431"/>
              </a:lnSpc>
            </a:pPr>
            <a:endParaRPr lang="en-US" sz="4051">
              <a:solidFill>
                <a:srgbClr val="000000"/>
              </a:solidFill>
              <a:latin typeface="Kollektif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77485" y="4015793"/>
            <a:ext cx="5502765" cy="353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0"/>
              </a:lnSpc>
            </a:pPr>
            <a:r>
              <a:rPr lang="en-US" sz="6721">
                <a:solidFill>
                  <a:srgbClr val="FFFFFF"/>
                </a:solidFill>
                <a:latin typeface="League Spartan Bold"/>
              </a:rPr>
              <a:t>The King Devick Test (KD)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55894" y="459855"/>
            <a:ext cx="3325987" cy="33259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990377">
            <a:off x="5454903" y="7016350"/>
            <a:ext cx="3580560" cy="7053965"/>
            <a:chOff x="0" y="0"/>
            <a:chExt cx="943028" cy="1857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3028" cy="1857834"/>
            </a:xfrm>
            <a:custGeom>
              <a:avLst/>
              <a:gdLst/>
              <a:ahLst/>
              <a:cxnLst/>
              <a:rect l="l" t="t" r="r" b="b"/>
              <a:pathLst>
                <a:path w="943028" h="1857834">
                  <a:moveTo>
                    <a:pt x="0" y="0"/>
                  </a:moveTo>
                  <a:lnTo>
                    <a:pt x="943028" y="0"/>
                  </a:lnTo>
                  <a:lnTo>
                    <a:pt x="943028" y="1857834"/>
                  </a:lnTo>
                  <a:lnTo>
                    <a:pt x="0" y="1857834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566576">
            <a:off x="8498177" y="300055"/>
            <a:ext cx="13267636" cy="10484457"/>
            <a:chOff x="0" y="0"/>
            <a:chExt cx="3494357" cy="27613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4357" cy="2761338"/>
            </a:xfrm>
            <a:custGeom>
              <a:avLst/>
              <a:gdLst/>
              <a:ahLst/>
              <a:cxnLst/>
              <a:rect l="l" t="t" r="r" b="b"/>
              <a:pathLst>
                <a:path w="3494357" h="2761338">
                  <a:moveTo>
                    <a:pt x="0" y="0"/>
                  </a:moveTo>
                  <a:lnTo>
                    <a:pt x="3494357" y="0"/>
                  </a:lnTo>
                  <a:lnTo>
                    <a:pt x="3494357" y="2761338"/>
                  </a:lnTo>
                  <a:lnTo>
                    <a:pt x="0" y="2761338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8226"/>
          <a:stretch>
            <a:fillRect/>
          </a:stretch>
        </p:blipFill>
        <p:spPr>
          <a:xfrm flipH="1" flipV="1">
            <a:off x="14616238" y="-2126722"/>
            <a:ext cx="4379678" cy="69037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5957448"/>
            <a:ext cx="4680558" cy="40876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962109"/>
            <a:ext cx="9637776" cy="54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baseline symptom self-report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neurological screening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cognitive screening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delay recall </a:t>
            </a:r>
          </a:p>
          <a:p>
            <a:pPr marL="1749467" lvl="2" indent="-583156">
              <a:lnSpc>
                <a:spcPts val="7211"/>
              </a:lnSpc>
              <a:buFont typeface="Arial"/>
              <a:buChar char="⚬"/>
            </a:pPr>
            <a:r>
              <a:rPr lang="en-US" sz="4051">
                <a:solidFill>
                  <a:srgbClr val="000000"/>
                </a:solidFill>
                <a:latin typeface="Kollektif"/>
              </a:rPr>
              <a:t>balance examination</a:t>
            </a:r>
          </a:p>
          <a:p>
            <a:pPr>
              <a:lnSpc>
                <a:spcPts val="7211"/>
              </a:lnSpc>
            </a:pPr>
            <a:endParaRPr lang="en-US" sz="4051">
              <a:solidFill>
                <a:srgbClr val="000000"/>
              </a:solidFill>
              <a:latin typeface="Kollektif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323594" y="3771900"/>
            <a:ext cx="7723896" cy="472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0"/>
              </a:lnSpc>
            </a:pPr>
            <a:r>
              <a:rPr lang="en-US" sz="6721" dirty="0">
                <a:solidFill>
                  <a:srgbClr val="FFFFFF"/>
                </a:solidFill>
                <a:latin typeface="League Spartan"/>
              </a:rPr>
              <a:t>Sport Concussion Assessment Tool 5 (SCAT-5)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7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26"/>
          <a:stretch>
            <a:fillRect/>
          </a:stretch>
        </p:blipFill>
        <p:spPr>
          <a:xfrm rot="-10800000" flipH="1" flipV="1">
            <a:off x="0" y="-37551"/>
            <a:ext cx="6989146" cy="110171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95030" y="1161369"/>
            <a:ext cx="6584480" cy="140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36"/>
              </a:lnSpc>
            </a:pPr>
            <a:r>
              <a:rPr lang="en-US" sz="8240">
                <a:solidFill>
                  <a:srgbClr val="F3F6FA"/>
                </a:solidFill>
                <a:latin typeface="League Spartan"/>
              </a:rPr>
              <a:t>Methods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1355874" y="2705615"/>
            <a:ext cx="7374051" cy="7095739"/>
            <a:chOff x="0" y="0"/>
            <a:chExt cx="1942137" cy="18688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7" cy="1868837"/>
            </a:xfrm>
            <a:custGeom>
              <a:avLst/>
              <a:gdLst/>
              <a:ahLst/>
              <a:cxnLst/>
              <a:rect l="l" t="t" r="r" b="b"/>
              <a:pathLst>
                <a:path w="1942137" h="1868837">
                  <a:moveTo>
                    <a:pt x="7349" y="0"/>
                  </a:moveTo>
                  <a:lnTo>
                    <a:pt x="1934788" y="0"/>
                  </a:lnTo>
                  <a:cubicBezTo>
                    <a:pt x="1936737" y="0"/>
                    <a:pt x="1938606" y="774"/>
                    <a:pt x="1939984" y="2153"/>
                  </a:cubicBezTo>
                  <a:cubicBezTo>
                    <a:pt x="1941363" y="3531"/>
                    <a:pt x="1942137" y="5400"/>
                    <a:pt x="1942137" y="7349"/>
                  </a:cubicBezTo>
                  <a:lnTo>
                    <a:pt x="1942137" y="1861487"/>
                  </a:lnTo>
                  <a:cubicBezTo>
                    <a:pt x="1942137" y="1865546"/>
                    <a:pt x="1938847" y="1868837"/>
                    <a:pt x="1934788" y="1868837"/>
                  </a:cubicBezTo>
                  <a:lnTo>
                    <a:pt x="7349" y="1868837"/>
                  </a:lnTo>
                  <a:cubicBezTo>
                    <a:pt x="3290" y="1868837"/>
                    <a:pt x="0" y="1865546"/>
                    <a:pt x="0" y="1861487"/>
                  </a:cubicBezTo>
                  <a:lnTo>
                    <a:pt x="0" y="7349"/>
                  </a:lnTo>
                  <a:cubicBezTo>
                    <a:pt x="0" y="3290"/>
                    <a:pt x="3290" y="0"/>
                    <a:pt x="7349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2110" y="2522928"/>
            <a:ext cx="7536190" cy="346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13"/>
              </a:lnSpc>
            </a:pPr>
            <a:r>
              <a:rPr lang="en-US" sz="3209">
                <a:solidFill>
                  <a:srgbClr val="000000"/>
                </a:solidFill>
                <a:latin typeface="Kollektif Bold"/>
              </a:rPr>
              <a:t>Knested Knowledge Software </a:t>
            </a:r>
          </a:p>
          <a:p>
            <a:pPr marL="671445" lvl="1" indent="-335722" algn="just">
              <a:lnSpc>
                <a:spcPts val="5535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Kollektif"/>
              </a:rPr>
              <a:t>PubMed </a:t>
            </a:r>
          </a:p>
          <a:p>
            <a:pPr marL="671445" lvl="1" indent="-335722" algn="just">
              <a:lnSpc>
                <a:spcPts val="5535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Kollektif"/>
              </a:rPr>
              <a:t>Europe PubMed Central </a:t>
            </a:r>
          </a:p>
          <a:p>
            <a:pPr marL="671445" lvl="1" indent="-335722" algn="just">
              <a:lnSpc>
                <a:spcPts val="5535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Kollektif"/>
              </a:rPr>
              <a:t>Clinical Trials.gov </a:t>
            </a:r>
          </a:p>
          <a:p>
            <a:pPr algn="just">
              <a:lnSpc>
                <a:spcPts val="5535"/>
              </a:lnSpc>
            </a:pPr>
            <a:endParaRPr lang="en-US" sz="3109">
              <a:solidFill>
                <a:srgbClr val="000000"/>
              </a:solidFill>
              <a:latin typeface="Kollekt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2110" y="5795364"/>
            <a:ext cx="6584480" cy="346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3"/>
              </a:lnSpc>
            </a:pPr>
            <a:r>
              <a:rPr lang="en-US" sz="3209">
                <a:solidFill>
                  <a:srgbClr val="000000"/>
                </a:solidFill>
                <a:latin typeface="Kollektif Bold"/>
              </a:rPr>
              <a:t>Key Terms </a:t>
            </a:r>
          </a:p>
          <a:p>
            <a:pPr>
              <a:lnSpc>
                <a:spcPts val="5535"/>
              </a:lnSpc>
            </a:pPr>
            <a:r>
              <a:rPr lang="en-US" sz="3109">
                <a:solidFill>
                  <a:srgbClr val="000000"/>
                </a:solidFill>
                <a:latin typeface="Kollektif"/>
              </a:rPr>
              <a:t>Combination of "King Devick," "Concussion," "Athletes,"  "Vestibular and Oculomotor Reflexes," and "SCAT 5"  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536253" y="2108991"/>
            <a:ext cx="8938995" cy="6724042"/>
            <a:chOff x="0" y="0"/>
            <a:chExt cx="2354303" cy="1770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4303" cy="1770941"/>
            </a:xfrm>
            <a:custGeom>
              <a:avLst/>
              <a:gdLst/>
              <a:ahLst/>
              <a:cxnLst/>
              <a:rect l="l" t="t" r="r" b="b"/>
              <a:pathLst>
                <a:path w="2354303" h="1770941">
                  <a:moveTo>
                    <a:pt x="6063" y="0"/>
                  </a:moveTo>
                  <a:lnTo>
                    <a:pt x="2348241" y="0"/>
                  </a:lnTo>
                  <a:cubicBezTo>
                    <a:pt x="2351589" y="0"/>
                    <a:pt x="2354303" y="2714"/>
                    <a:pt x="2354303" y="6063"/>
                  </a:cubicBezTo>
                  <a:lnTo>
                    <a:pt x="2354303" y="1764879"/>
                  </a:lnTo>
                  <a:cubicBezTo>
                    <a:pt x="2354303" y="1768227"/>
                    <a:pt x="2351589" y="1770941"/>
                    <a:pt x="2348241" y="1770941"/>
                  </a:cubicBezTo>
                  <a:lnTo>
                    <a:pt x="6063" y="1770941"/>
                  </a:lnTo>
                  <a:cubicBezTo>
                    <a:pt x="2714" y="1770941"/>
                    <a:pt x="0" y="1768227"/>
                    <a:pt x="0" y="1764879"/>
                  </a:cubicBezTo>
                  <a:lnTo>
                    <a:pt x="0" y="6063"/>
                  </a:lnTo>
                  <a:cubicBezTo>
                    <a:pt x="0" y="2714"/>
                    <a:pt x="2714" y="0"/>
                    <a:pt x="6063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771078" y="956469"/>
            <a:ext cx="6178731" cy="874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7"/>
              </a:lnSpc>
            </a:pPr>
            <a:r>
              <a:rPr lang="en-US" sz="3285">
                <a:solidFill>
                  <a:srgbClr val="000000"/>
                </a:solidFill>
                <a:latin typeface="Kollektif Bold"/>
              </a:rPr>
              <a:t>Exclusion Criteria </a:t>
            </a:r>
          </a:p>
          <a:p>
            <a:pPr marL="709251" lvl="1" indent="-354625">
              <a:lnSpc>
                <a:spcPts val="5847"/>
              </a:lnSpc>
              <a:buFont typeface="Arial"/>
              <a:buChar char="•"/>
            </a:pPr>
            <a:r>
              <a:rPr lang="en-US" sz="3285">
                <a:solidFill>
                  <a:srgbClr val="000000"/>
                </a:solidFill>
                <a:latin typeface="Kollektif"/>
              </a:rPr>
              <a:t>full text unavailable </a:t>
            </a:r>
          </a:p>
          <a:p>
            <a:pPr marL="709251" lvl="1" indent="-354625">
              <a:lnSpc>
                <a:spcPts val="5847"/>
              </a:lnSpc>
              <a:buFont typeface="Arial"/>
              <a:buChar char="•"/>
            </a:pPr>
            <a:r>
              <a:rPr lang="en-US" sz="3285">
                <a:solidFill>
                  <a:srgbClr val="000000"/>
                </a:solidFill>
                <a:latin typeface="Kollektif"/>
              </a:rPr>
              <a:t>did not include college athletes </a:t>
            </a:r>
          </a:p>
          <a:p>
            <a:pPr marL="709251" lvl="1" indent="-354625">
              <a:lnSpc>
                <a:spcPts val="5847"/>
              </a:lnSpc>
              <a:buFont typeface="Arial"/>
              <a:buChar char="•"/>
            </a:pPr>
            <a:r>
              <a:rPr lang="en-US" sz="3285">
                <a:solidFill>
                  <a:srgbClr val="000000"/>
                </a:solidFill>
                <a:latin typeface="Kollektif"/>
              </a:rPr>
              <a:t>VOMS, King Devick, or SCAT 5 assessments </a:t>
            </a:r>
          </a:p>
          <a:p>
            <a:pPr marL="709251" lvl="1" indent="-354625">
              <a:lnSpc>
                <a:spcPts val="5847"/>
              </a:lnSpc>
              <a:buFont typeface="Arial"/>
              <a:buChar char="•"/>
            </a:pPr>
            <a:r>
              <a:rPr lang="en-US" sz="3285">
                <a:solidFill>
                  <a:srgbClr val="000000"/>
                </a:solidFill>
                <a:latin typeface="Kollektif"/>
              </a:rPr>
              <a:t>not a sport-related concussion </a:t>
            </a:r>
          </a:p>
          <a:p>
            <a:pPr marL="709251" lvl="1" indent="-354625">
              <a:lnSpc>
                <a:spcPts val="5847"/>
              </a:lnSpc>
              <a:buFont typeface="Arial"/>
              <a:buChar char="•"/>
            </a:pPr>
            <a:r>
              <a:rPr lang="en-US" sz="3285">
                <a:solidFill>
                  <a:srgbClr val="000000"/>
                </a:solidFill>
                <a:latin typeface="Kollektif"/>
              </a:rPr>
              <a:t>athletes under 18 years of age </a:t>
            </a:r>
          </a:p>
          <a:p>
            <a:pPr marL="709251" lvl="1" indent="-354625">
              <a:lnSpc>
                <a:spcPts val="5847"/>
              </a:lnSpc>
              <a:buFont typeface="Arial"/>
              <a:buChar char="•"/>
            </a:pPr>
            <a:r>
              <a:rPr lang="en-US" sz="3285">
                <a:solidFill>
                  <a:srgbClr val="000000"/>
                </a:solidFill>
                <a:latin typeface="Kollektif"/>
              </a:rPr>
              <a:t>not peer-reviewed </a:t>
            </a:r>
          </a:p>
          <a:p>
            <a:pPr marL="709251" lvl="1" indent="-354625">
              <a:lnSpc>
                <a:spcPts val="5847"/>
              </a:lnSpc>
              <a:buFont typeface="Arial"/>
              <a:buChar char="•"/>
            </a:pPr>
            <a:r>
              <a:rPr lang="en-US" sz="3285">
                <a:solidFill>
                  <a:srgbClr val="000000"/>
                </a:solidFill>
                <a:latin typeface="Kollektif"/>
              </a:rPr>
              <a:t>Published before 2018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8752" y="9258300"/>
            <a:ext cx="19665504" cy="3108808"/>
            <a:chOff x="0" y="0"/>
            <a:chExt cx="5179392" cy="818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9392" cy="818781"/>
            </a:xfrm>
            <a:custGeom>
              <a:avLst/>
              <a:gdLst/>
              <a:ahLst/>
              <a:cxnLst/>
              <a:rect l="l" t="t" r="r" b="b"/>
              <a:pathLst>
                <a:path w="5179392" h="818781">
                  <a:moveTo>
                    <a:pt x="0" y="0"/>
                  </a:moveTo>
                  <a:lnTo>
                    <a:pt x="5179392" y="0"/>
                  </a:lnTo>
                  <a:lnTo>
                    <a:pt x="5179392" y="818781"/>
                  </a:lnTo>
                  <a:lnTo>
                    <a:pt x="0" y="818781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26"/>
          <a:stretch>
            <a:fillRect/>
          </a:stretch>
        </p:blipFill>
        <p:spPr>
          <a:xfrm rot="-10800000" flipH="1" flipV="1">
            <a:off x="-127394" y="2124356"/>
            <a:ext cx="6989146" cy="1101712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4499999">
            <a:off x="12637922" y="9427966"/>
            <a:ext cx="4500396" cy="0"/>
          </a:xfrm>
          <a:prstGeom prst="line">
            <a:avLst/>
          </a:prstGeom>
          <a:ln w="38100" cap="flat">
            <a:solidFill>
              <a:srgbClr val="F3F6F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318" b="1318"/>
          <a:stretch>
            <a:fillRect/>
          </a:stretch>
        </p:blipFill>
        <p:spPr>
          <a:xfrm>
            <a:off x="4877884" y="125406"/>
            <a:ext cx="12597906" cy="88742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1404" y="462922"/>
            <a:ext cx="5147035" cy="2117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3"/>
              </a:lnSpc>
            </a:pPr>
            <a:r>
              <a:rPr lang="en-US" sz="8299">
                <a:solidFill>
                  <a:srgbClr val="0B1320"/>
                </a:solidFill>
                <a:latin typeface="League Spartan"/>
              </a:rPr>
              <a:t>Results:</a:t>
            </a:r>
          </a:p>
          <a:p>
            <a:pPr>
              <a:lnSpc>
                <a:spcPts val="8133"/>
              </a:lnSpc>
            </a:pPr>
            <a:r>
              <a:rPr lang="en-US" sz="8299">
                <a:solidFill>
                  <a:srgbClr val="0B1320"/>
                </a:solidFill>
                <a:latin typeface="League Spartan"/>
              </a:rPr>
              <a:t>PRISMA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370</Words>
  <Application>Microsoft Macintosh PowerPoint</Application>
  <PresentationFormat>Custom</PresentationFormat>
  <Paragraphs>85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League Spartan</vt:lpstr>
      <vt:lpstr>Kollektif</vt:lpstr>
      <vt:lpstr>League Spartan Bold</vt:lpstr>
      <vt:lpstr>Kollektif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Concussion Assessment Tools for Collegiate Athletes</dc:title>
  <cp:lastModifiedBy>JACQUELINE VILLANUEVA AREVALO (862954)</cp:lastModifiedBy>
  <cp:revision>2</cp:revision>
  <dcterms:created xsi:type="dcterms:W3CDTF">2006-08-16T00:00:00Z</dcterms:created>
  <dcterms:modified xsi:type="dcterms:W3CDTF">2023-03-29T00:43:24Z</dcterms:modified>
  <dc:identifier>DAFeUfhwE18</dc:identifier>
</cp:coreProperties>
</file>